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86" r:id="rId3"/>
    <p:sldId id="288" r:id="rId4"/>
    <p:sldId id="289" r:id="rId5"/>
    <p:sldId id="290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A7AD4-E0A8-47BD-8DF0-1EE0DF15C3FC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DE8A7-E87A-4E64-971C-9E1ABB3D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2E931-2BC4-470F-8F37-1379AA3FA2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6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6AF9C75-4A0F-4B98-B1DC-825909DFFED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87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4EACD55-79A6-4AC4-A6DE-64E4756135B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72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CC10E1D-86C4-4C45-90A4-AEA002AD163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44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84DA1E-1A5E-4569-AA64-37A72F607B65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78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9D2F328-58E1-401F-904F-A1C3B880625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59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F2F37CB-01B7-44F4-9B67-F8550681499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00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44D9B62-4605-47A7-9C69-94D5B37838E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53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8959009-CBB7-4555-A20D-4A7C61C7B5E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57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E88F50F-FC35-4AFA-A234-C6836B99B8A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88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091D1E5-8C6E-4537-9EB6-3E43F1F6F33A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8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9B0FE42-82E6-4474-A043-71DFB9FD3CF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9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ACFEE30-578D-4EC3-AB33-DE108A798CB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53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A06C92B-5869-4A1A-A9C9-B99BE92D981F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221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255ACE9-0AA3-40A2-8B47-0AF942139F9D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35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6F934A5-CBCB-41BB-BCA8-8CB00F539DF8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704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60C23AA-C0C7-40EC-88F9-12E39C274FDF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53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69AC520-BDA8-456B-8036-2D390E64488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706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5A8B01-A250-4131-85D7-EC5422E02D7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21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9C2F645-726B-46CF-8D78-A7DA9955C19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604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F30FB86-BA6B-45B4-A6D8-6CED9FA01A5D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88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B43B3A5-90DE-4752-BA18-593315F9A52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7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A68388-C830-4225-8866-C8834B151B0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367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AD4212D-E39B-4ED1-B325-D6FCBC11A5DD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8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FE5CBB0-22EA-4FAA-A923-C97486CD2344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82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B4B5ED3-5464-4DE2-999D-0C73C13880AF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88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4B45F3-7BAD-4820-8C9F-C51224702AA8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81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967B8CB-4212-4BCF-BF4F-32EA4322112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47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7535765-A4A7-4E96-812D-BDDAA88A7C65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EC69-DB2A-4BBD-AFEE-FF2C899BB1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E22-7050-404E-9589-7D3C258E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EC69-DB2A-4BBD-AFEE-FF2C899BB1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E22-7050-404E-9589-7D3C258E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0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EC69-DB2A-4BBD-AFEE-FF2C899BB1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E22-7050-404E-9589-7D3C258E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5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1E61313-D516-4F90-BDBE-80C30275C5F7}" type="slidenum">
              <a:rPr lang="en-US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32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9A535D5-47FE-47FF-95F9-AFCC41FE067B}" type="slidenum">
              <a:rPr lang="en-US" sz="240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2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B430AE7-6E92-43C9-83FC-BD8DC39B3A37}" type="slidenum">
              <a:rPr lang="en-US" sz="240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92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A8B337B-F8F8-4B4B-9E3F-361C050734DC}" type="slidenum">
              <a:rPr lang="en-US" sz="240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02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2F042B1-2015-4489-A59B-2A01CB0ECB60}" type="slidenum">
              <a:rPr lang="en-US" sz="240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E052A93-E5BE-4C47-A4D9-5775EC43A93F}" type="slidenum">
              <a:rPr lang="en-US" sz="240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59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49A3486-468A-4B61-81CD-50DF56AA6081}" type="slidenum">
              <a:rPr lang="en-US" sz="240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74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E9E6F22-17DC-4931-89D3-B764272CAE0B}" type="slidenum">
              <a:rPr lang="en-US" sz="240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16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EC69-DB2A-4BBD-AFEE-FF2C899BB1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E22-7050-404E-9589-7D3C258E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57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2720D6-2A0E-4300-A4FD-2EB532BF649A}" type="slidenum">
              <a:rPr lang="en-US" sz="240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80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9570166-019D-4870-9AD6-6D341E54D311}" type="slidenum">
              <a:rPr lang="en-US" sz="240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94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itchFamily="1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838F472-EBB5-4608-8292-F7D42BD6234D}" type="slidenum">
              <a:rPr lang="en-US" sz="240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42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EC69-DB2A-4BBD-AFEE-FF2C899BB1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E22-7050-404E-9589-7D3C258E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EC69-DB2A-4BBD-AFEE-FF2C899BB1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E22-7050-404E-9589-7D3C258E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0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EC69-DB2A-4BBD-AFEE-FF2C899BB1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E22-7050-404E-9589-7D3C258E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EC69-DB2A-4BBD-AFEE-FF2C899BB1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E22-7050-404E-9589-7D3C258E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9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EC69-DB2A-4BBD-AFEE-FF2C899BB1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E22-7050-404E-9589-7D3C258E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4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EC69-DB2A-4BBD-AFEE-FF2C899BB1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E22-7050-404E-9589-7D3C258E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5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EC69-DB2A-4BBD-AFEE-FF2C899BB1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1E22-7050-404E-9589-7D3C258E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EC69-DB2A-4BBD-AFEE-FF2C899BB1C6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1E22-7050-404E-9589-7D3C258E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4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742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C0000"/>
                </a:solidFill>
              </a:rPr>
              <a:t>AUTOMATA </a:t>
            </a:r>
            <a:br>
              <a:rPr lang="en-US" b="1" dirty="0" smtClean="0">
                <a:solidFill>
                  <a:srgbClr val="CC0000"/>
                </a:solidFill>
              </a:rPr>
            </a:br>
            <a:r>
              <a:rPr lang="en-US" b="1" dirty="0" smtClean="0">
                <a:solidFill>
                  <a:srgbClr val="CC0000"/>
                </a:solidFill>
              </a:rPr>
              <a:t>&amp;</a:t>
            </a:r>
            <a:br>
              <a:rPr lang="en-US" b="1" dirty="0" smtClean="0">
                <a:solidFill>
                  <a:srgbClr val="CC0000"/>
                </a:solidFill>
              </a:rPr>
            </a:br>
            <a:r>
              <a:rPr lang="en-US" b="1" dirty="0" smtClean="0">
                <a:solidFill>
                  <a:srgbClr val="CC0000"/>
                </a:solidFill>
              </a:rPr>
              <a:t> COMPUTABILITY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36206"/>
            <a:ext cx="6858000" cy="1241822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CSE 331, CSE BRAC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091B-D76E-4D06-B462-079323E39D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Productions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752600"/>
            <a:ext cx="83820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i="1" smtClean="0">
                <a:solidFill>
                  <a:srgbClr val="FF0000"/>
                </a:solidFill>
              </a:rPr>
              <a:t>production</a:t>
            </a:r>
            <a:r>
              <a:rPr lang="en-US" altLang="en-US" smtClean="0"/>
              <a:t>  has the form </a:t>
            </a:r>
          </a:p>
          <a:p>
            <a:pPr lvl="1" eaLnBrk="1" hangingPunct="1"/>
            <a:r>
              <a:rPr lang="en-US" altLang="en-US" smtClean="0">
                <a:solidFill>
                  <a:srgbClr val="FF0000"/>
                </a:solidFill>
              </a:rPr>
              <a:t>variable -&gt; string of variables and terminals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>
                <a:solidFill>
                  <a:srgbClr val="3366FF"/>
                </a:solidFill>
              </a:rPr>
              <a:t>Convention</a:t>
            </a:r>
            <a:r>
              <a:rPr lang="en-US" altLang="en-US" smtClean="0"/>
              <a:t>:</a:t>
            </a:r>
          </a:p>
          <a:p>
            <a:pPr lvl="1" eaLnBrk="1" hangingPunct="1"/>
            <a:r>
              <a:rPr lang="en-US" altLang="en-US" smtClean="0"/>
              <a:t>A, B, C,… are variables.</a:t>
            </a:r>
          </a:p>
          <a:p>
            <a:pPr lvl="1" eaLnBrk="1" hangingPunct="1"/>
            <a:r>
              <a:rPr lang="en-US" altLang="en-US" smtClean="0"/>
              <a:t>a, b, c,… are terminals.</a:t>
            </a:r>
          </a:p>
          <a:p>
            <a:pPr lvl="1" eaLnBrk="1" hangingPunct="1"/>
            <a:r>
              <a:rPr lang="en-US" altLang="en-US" smtClean="0"/>
              <a:t>…, X, Y, Z are either terminals or variables.</a:t>
            </a:r>
          </a:p>
          <a:p>
            <a:pPr lvl="1" eaLnBrk="1" hangingPunct="1"/>
            <a:r>
              <a:rPr lang="en-US" altLang="en-US" smtClean="0"/>
              <a:t>…, w, x, y, z are strings of terminals only.</a:t>
            </a:r>
          </a:p>
          <a:p>
            <a:pPr lvl="1" eaLnBrk="1" hangingPunct="1"/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anose="05050102010706020507" pitchFamily="18" charset="2"/>
              </a:rPr>
              <a:t></a:t>
            </a:r>
            <a:r>
              <a:rPr lang="en-US" altLang="en-US" smtClean="0"/>
              <a:t>, </a:t>
            </a:r>
            <a:r>
              <a:rPr lang="en-US" altLang="en-US" smtClean="0">
                <a:sym typeface="Symbol" panose="05050102010706020507" pitchFamily="18" charset="2"/>
              </a:rPr>
              <a:t></a:t>
            </a:r>
            <a:r>
              <a:rPr lang="en-US" altLang="en-US" smtClean="0"/>
              <a:t>,… are strings of terminals and/or variables.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96688F-EA31-466A-BEB8-1F2AD0729097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Formal CFG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Here is a formal CFG for { 0</a:t>
            </a:r>
            <a:r>
              <a:rPr lang="en-US" altLang="en-US" baseline="30000" smtClean="0"/>
              <a:t>n</a:t>
            </a:r>
            <a:r>
              <a:rPr lang="en-US" altLang="en-US" smtClean="0"/>
              <a:t>1</a:t>
            </a:r>
            <a:r>
              <a:rPr lang="en-US" altLang="en-US" baseline="30000" smtClean="0"/>
              <a:t>n</a:t>
            </a:r>
            <a:r>
              <a:rPr lang="en-US" altLang="en-US" smtClean="0"/>
              <a:t> | n </a:t>
            </a:r>
            <a:r>
              <a:rPr lang="en-US" altLang="en-US" u="sng" smtClean="0"/>
              <a:t>&gt;</a:t>
            </a:r>
            <a:r>
              <a:rPr lang="en-US" altLang="en-US" smtClean="0"/>
              <a:t> 1}.</a:t>
            </a:r>
          </a:p>
          <a:p>
            <a:pPr eaLnBrk="1" hangingPunct="1"/>
            <a:r>
              <a:rPr lang="en-US" altLang="en-US" smtClean="0"/>
              <a:t>Terminals = {0, 1}.</a:t>
            </a:r>
          </a:p>
          <a:p>
            <a:pPr eaLnBrk="1" hangingPunct="1"/>
            <a:r>
              <a:rPr lang="en-US" altLang="en-US" smtClean="0"/>
              <a:t>Variables = {S}.</a:t>
            </a:r>
          </a:p>
          <a:p>
            <a:pPr eaLnBrk="1" hangingPunct="1"/>
            <a:r>
              <a:rPr lang="en-US" altLang="en-US" smtClean="0"/>
              <a:t>Start symbol = S.</a:t>
            </a:r>
          </a:p>
          <a:p>
            <a:pPr eaLnBrk="1" hangingPunct="1"/>
            <a:r>
              <a:rPr lang="en-US" altLang="en-US" smtClean="0"/>
              <a:t>Productions =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en-US" smtClean="0"/>
              <a:t>S -&gt; 01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en-US" smtClean="0"/>
              <a:t>S -&gt; 0S1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82B2CB-CD95-4571-871E-022726D83DAA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Derivations – Intuition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</a:t>
            </a:r>
            <a:r>
              <a:rPr lang="en-US" altLang="en-US" i="1" smtClean="0">
                <a:solidFill>
                  <a:srgbClr val="FF0000"/>
                </a:solidFill>
              </a:rPr>
              <a:t>derive</a:t>
            </a:r>
            <a:r>
              <a:rPr lang="en-US" altLang="en-US" smtClean="0"/>
              <a:t>  strings in the language of a CFG by starting with the start symbol, and repeatedly replacing some variable A by the right side of one of its productions.</a:t>
            </a:r>
          </a:p>
          <a:p>
            <a:pPr lvl="1" eaLnBrk="1" hangingPunct="1"/>
            <a:r>
              <a:rPr lang="en-US" altLang="en-US" smtClean="0"/>
              <a:t>That is, the “productions for A” are those that have A on the left side of the -&gt;.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EB8390-30C0-4C55-AA6B-4AEEC29C5A28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Derivations – Formalism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say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A</a:t>
            </a:r>
            <a:r>
              <a:rPr lang="en-US" altLang="en-US" smtClean="0">
                <a:sym typeface="Symbol" panose="05050102010706020507" pitchFamily="18" charset="2"/>
              </a:rPr>
              <a:t></a:t>
            </a:r>
            <a:r>
              <a:rPr lang="en-US" altLang="en-US" smtClean="0"/>
              <a:t> =&gt; </a:t>
            </a:r>
            <a:r>
              <a:rPr lang="en-US" altLang="en-US" smtClean="0">
                <a:sym typeface="Symbol" panose="05050102010706020507" pitchFamily="18" charset="2"/>
              </a:rPr>
              <a:t></a:t>
            </a:r>
            <a:r>
              <a:rPr lang="en-US" altLang="en-US" smtClean="0"/>
              <a:t> if A -&gt; </a:t>
            </a:r>
            <a:r>
              <a:rPr lang="en-US" altLang="en-US" smtClean="0">
                <a:sym typeface="Symbol" panose="05050102010706020507" pitchFamily="18" charset="2"/>
              </a:rPr>
              <a:t></a:t>
            </a:r>
            <a:r>
              <a:rPr lang="en-US" altLang="en-US" smtClean="0"/>
              <a:t> is a production.</a:t>
            </a:r>
          </a:p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S -&gt; 01; S -&gt; 0S1.</a:t>
            </a:r>
          </a:p>
          <a:p>
            <a:pPr eaLnBrk="1" hangingPunct="1"/>
            <a:r>
              <a:rPr lang="en-US" altLang="en-US" smtClean="0"/>
              <a:t>S =&gt; 0S1 =&gt; 00S11 =&gt; 000111.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89079B-4F65-45C4-AD1B-06BC375D1231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Iterated Derivation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=&gt;* means “zero or more derivation steps.”</a:t>
            </a:r>
          </a:p>
          <a:p>
            <a:pPr eaLnBrk="1" hangingPunct="1"/>
            <a:r>
              <a:rPr lang="en-US" altLang="en-US" smtClean="0">
                <a:solidFill>
                  <a:srgbClr val="3366FF"/>
                </a:solidFill>
              </a:rPr>
              <a:t>Basis</a:t>
            </a:r>
            <a:r>
              <a:rPr lang="en-US" altLang="en-US" smtClean="0"/>
              <a:t>: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=&gt;*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for any string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>
                <a:solidFill>
                  <a:srgbClr val="3366FF"/>
                </a:solidFill>
              </a:rPr>
              <a:t>Induction</a:t>
            </a:r>
            <a:r>
              <a:rPr lang="en-US" altLang="en-US" smtClean="0"/>
              <a:t>: if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=&gt;* </a:t>
            </a:r>
            <a:r>
              <a:rPr lang="en-US" altLang="en-US" smtClean="0">
                <a:sym typeface="Symbol" panose="05050102010706020507" pitchFamily="18" charset="2"/>
              </a:rPr>
              <a:t></a:t>
            </a:r>
            <a:r>
              <a:rPr lang="en-US" altLang="en-US" smtClean="0"/>
              <a:t> and </a:t>
            </a:r>
            <a:r>
              <a:rPr lang="en-US" altLang="en-US" smtClean="0">
                <a:sym typeface="Symbol" panose="05050102010706020507" pitchFamily="18" charset="2"/>
              </a:rPr>
              <a:t></a:t>
            </a:r>
            <a:r>
              <a:rPr lang="en-US" altLang="en-US" smtClean="0"/>
              <a:t> =&gt; </a:t>
            </a:r>
            <a:r>
              <a:rPr lang="en-US" altLang="en-US" smtClean="0">
                <a:sym typeface="Symbol" panose="05050102010706020507" pitchFamily="18" charset="2"/>
              </a:rPr>
              <a:t></a:t>
            </a:r>
            <a:r>
              <a:rPr lang="en-US" altLang="en-US" smtClean="0"/>
              <a:t>, then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=&gt;* </a:t>
            </a:r>
            <a:r>
              <a:rPr lang="en-US" altLang="en-US" smtClean="0">
                <a:sym typeface="Symbol" panose="05050102010706020507" pitchFamily="18" charset="2"/>
              </a:rPr>
              <a:t></a:t>
            </a:r>
            <a:r>
              <a:rPr lang="en-US" altLang="en-US" smtClean="0"/>
              <a:t>.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0008E9-3745-4F2D-BF54-3C966850D996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Iterated Derivation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 -&gt; 01; S -&gt; 0S1.</a:t>
            </a:r>
          </a:p>
          <a:p>
            <a:pPr eaLnBrk="1" hangingPunct="1"/>
            <a:r>
              <a:rPr lang="en-US" altLang="en-US" smtClean="0"/>
              <a:t>S =&gt; 0S1 =&gt; 00S11 =&gt; 000111.</a:t>
            </a:r>
          </a:p>
          <a:p>
            <a:pPr eaLnBrk="1" hangingPunct="1"/>
            <a:r>
              <a:rPr lang="en-US" altLang="en-US" smtClean="0"/>
              <a:t>So, S =&gt;* S; S =&gt;* 0S1; S =&gt;* 00S11; S =&gt;* 000111.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536DDF-D2A0-4707-8E6D-805A999D62A7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Sentential Forms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Any string of variables and/or terminals derived from the start symbol is called a </a:t>
            </a:r>
            <a:r>
              <a:rPr lang="en-US" altLang="en-US" i="1" smtClean="0">
                <a:solidFill>
                  <a:srgbClr val="FF0000"/>
                </a:solidFill>
              </a:rPr>
              <a:t>sentential form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Formally,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is a sentential form iff       S =&gt;*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.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FDE58B-C25C-4914-B042-7F4891049B75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9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Language of a Grammar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G is a CFG, then L(G), the </a:t>
            </a:r>
            <a:r>
              <a:rPr lang="en-US" altLang="en-US" i="1" smtClean="0">
                <a:solidFill>
                  <a:srgbClr val="FF0000"/>
                </a:solidFill>
              </a:rPr>
              <a:t>language of G</a:t>
            </a:r>
            <a:r>
              <a:rPr lang="en-US" altLang="en-US" smtClean="0"/>
              <a:t>, is {w | S =&gt;* w}.</a:t>
            </a:r>
          </a:p>
          <a:p>
            <a:pPr lvl="1" eaLnBrk="1" hangingPunct="1"/>
            <a:r>
              <a:rPr lang="en-US" altLang="en-US" smtClean="0">
                <a:solidFill>
                  <a:srgbClr val="3366FF"/>
                </a:solidFill>
              </a:rPr>
              <a:t>Note</a:t>
            </a:r>
            <a:r>
              <a:rPr lang="en-US" altLang="en-US" smtClean="0"/>
              <a:t>: w must be a terminal string, S is the start symbol.</a:t>
            </a:r>
          </a:p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G has productions S -&gt;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 and              S -&gt; 0S1.</a:t>
            </a:r>
          </a:p>
          <a:p>
            <a:pPr eaLnBrk="1" hangingPunct="1"/>
            <a:r>
              <a:rPr lang="en-US" altLang="en-US" smtClean="0"/>
              <a:t>L(G) = {0</a:t>
            </a:r>
            <a:r>
              <a:rPr lang="en-US" altLang="en-US" baseline="30000" smtClean="0"/>
              <a:t>n</a:t>
            </a:r>
            <a:r>
              <a:rPr lang="en-US" altLang="en-US" smtClean="0"/>
              <a:t>1</a:t>
            </a:r>
            <a:r>
              <a:rPr lang="en-US" altLang="en-US" baseline="30000" smtClean="0"/>
              <a:t>n</a:t>
            </a:r>
            <a:r>
              <a:rPr lang="en-US" altLang="en-US" smtClean="0"/>
              <a:t> | n </a:t>
            </a:r>
            <a:r>
              <a:rPr lang="en-US" altLang="en-US" u="sng" smtClean="0"/>
              <a:t>&gt;</a:t>
            </a:r>
            <a:r>
              <a:rPr lang="en-US" altLang="en-US" smtClean="0"/>
              <a:t> 0}.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35EC96-CC4E-40FF-8A2B-E722F0281EF5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096000" y="3222011"/>
            <a:ext cx="3178176" cy="1820863"/>
            <a:chOff x="3504" y="2640"/>
            <a:chExt cx="2002" cy="1147"/>
          </a:xfrm>
        </p:grpSpPr>
        <p:sp>
          <p:nvSpPr>
            <p:cNvPr id="26630" name="Text Box 4"/>
            <p:cNvSpPr txBox="1">
              <a:spLocks noChangeArrowheads="1"/>
            </p:cNvSpPr>
            <p:nvPr/>
          </p:nvSpPr>
          <p:spPr bwMode="auto">
            <a:xfrm>
              <a:off x="3504" y="3264"/>
              <a:ext cx="200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srgbClr val="3366FF"/>
                  </a:solidFill>
                  <a:latin typeface="Tahoma" panose="020B0604030504040204" pitchFamily="34" charset="0"/>
                </a:rPr>
                <a:t>Note</a:t>
              </a: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: </a:t>
              </a:r>
              <a:r>
                <a:rPr lang="en-US" altLang="en-US" sz="2400">
                  <a:solidFill>
                    <a:prstClr val="black"/>
                  </a:solidFill>
                  <a:latin typeface="Lucida Sans Unicode" panose="020B0602030504020204" pitchFamily="34" charset="0"/>
                </a:rPr>
                <a:t>ε</a:t>
              </a: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 is a legitimate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Tahoma" panose="020B0604030504040204" pitchFamily="34" charset="0"/>
                </a:rPr>
                <a:t>right side.</a:t>
              </a:r>
            </a:p>
          </p:txBody>
        </p:sp>
        <p:sp>
          <p:nvSpPr>
            <p:cNvPr id="26631" name="Line 5"/>
            <p:cNvSpPr>
              <a:spLocks noChangeShapeType="1"/>
            </p:cNvSpPr>
            <p:nvPr/>
          </p:nvSpPr>
          <p:spPr bwMode="auto">
            <a:xfrm flipH="1" flipV="1">
              <a:off x="3888" y="2640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7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Context-Free Languages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smtClean="0"/>
              <a:t>A language that is defined by some CFG is called a </a:t>
            </a:r>
            <a:r>
              <a:rPr lang="en-US" altLang="en-US" i="1" smtClean="0">
                <a:solidFill>
                  <a:srgbClr val="FF0000"/>
                </a:solidFill>
              </a:rPr>
              <a:t>context-free language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There are CFL’s that are not regular languages, such as the example just given.</a:t>
            </a:r>
          </a:p>
          <a:p>
            <a:pPr eaLnBrk="1" hangingPunct="1"/>
            <a:r>
              <a:rPr lang="en-US" altLang="en-US" smtClean="0"/>
              <a:t>But not all languages are CFL’s.</a:t>
            </a:r>
          </a:p>
          <a:p>
            <a:pPr eaLnBrk="1" hangingPunct="1"/>
            <a:r>
              <a:rPr lang="en-US" altLang="en-US" smtClean="0">
                <a:solidFill>
                  <a:srgbClr val="3366FF"/>
                </a:solidFill>
              </a:rPr>
              <a:t>Intuitively</a:t>
            </a:r>
            <a:r>
              <a:rPr lang="en-US" altLang="en-US" smtClean="0"/>
              <a:t>: CFL’s can count two things, not three.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2AA5DC-59A9-4FF8-9262-C32E31777C3D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BNF Notation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8288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smtClean="0"/>
              <a:t>Grammars for programming languages are often written in BNF (</a:t>
            </a:r>
            <a:r>
              <a:rPr lang="en-US" altLang="en-US" i="1" smtClean="0">
                <a:solidFill>
                  <a:srgbClr val="FF0000"/>
                </a:solidFill>
              </a:rPr>
              <a:t>Backus-Naur Form</a:t>
            </a:r>
            <a:r>
              <a:rPr lang="en-US" altLang="en-US" smtClean="0"/>
              <a:t> ).</a:t>
            </a:r>
          </a:p>
          <a:p>
            <a:pPr eaLnBrk="1" hangingPunct="1"/>
            <a:r>
              <a:rPr lang="en-US" altLang="en-US" smtClean="0"/>
              <a:t>Variables are words in &lt;…&gt;; </a:t>
            </a:r>
          </a:p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&lt;statement&gt;.</a:t>
            </a:r>
          </a:p>
          <a:p>
            <a:pPr eaLnBrk="1" hangingPunct="1"/>
            <a:r>
              <a:rPr lang="en-US" altLang="en-US" smtClean="0"/>
              <a:t>Terminals are often multi-character strings indicated by boldface or underline; </a:t>
            </a:r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</a:t>
            </a:r>
            <a:r>
              <a:rPr lang="en-US" altLang="en-US" b="1" smtClean="0"/>
              <a:t>while</a:t>
            </a:r>
            <a:r>
              <a:rPr lang="en-US" altLang="en-US" smtClean="0"/>
              <a:t> or </a:t>
            </a:r>
            <a:r>
              <a:rPr lang="en-US" altLang="en-US" u="sng" smtClean="0"/>
              <a:t>WHILE</a:t>
            </a:r>
            <a:r>
              <a:rPr lang="en-US" altLang="en-US" smtClean="0"/>
              <a:t>.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CD4E24-4249-467D-A2FD-849B014D6163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Construction of DFA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Determine the minimum number of states required in the DFA.</a:t>
            </a:r>
          </a:p>
          <a:p>
            <a:pPr fontAlgn="base"/>
            <a:r>
              <a:rPr lang="en-US" dirty="0"/>
              <a:t>Draw those states.</a:t>
            </a:r>
          </a:p>
          <a:p>
            <a:r>
              <a:rPr lang="en-US" dirty="0"/>
              <a:t>Calculate the length of substring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Always prefer to use the existing path.</a:t>
            </a:r>
          </a:p>
          <a:p>
            <a:pPr fontAlgn="base"/>
            <a:r>
              <a:rPr lang="en-US" dirty="0"/>
              <a:t>Create a new path only when there exists no path to go with.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67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BNF Notation – 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Symbol ::= is often used for -&gt;.</a:t>
            </a:r>
          </a:p>
          <a:p>
            <a:pPr eaLnBrk="1" hangingPunct="1"/>
            <a:r>
              <a:rPr lang="en-US" altLang="en-US" smtClean="0"/>
              <a:t>Symbol | is used for “or.”</a:t>
            </a:r>
          </a:p>
          <a:p>
            <a:pPr lvl="1" eaLnBrk="1" hangingPunct="1"/>
            <a:r>
              <a:rPr lang="en-US" altLang="en-US" smtClean="0"/>
              <a:t>A shorthand for a list of productions with the same left side.</a:t>
            </a:r>
          </a:p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S -&gt; 0S1 | 01 is shorthand for             S -&gt; 0S1 and S -&gt; 01.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1A19A5-05AB-4A55-9944-02808DBAA907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BNF Notation – Kleene Closure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Symbol </a:t>
            </a:r>
            <a:r>
              <a:rPr lang="en-US" altLang="en-US" b="1" smtClean="0"/>
              <a:t>…</a:t>
            </a:r>
            <a:r>
              <a:rPr lang="en-US" altLang="en-US" smtClean="0"/>
              <a:t> is used for “one or more.”</a:t>
            </a:r>
          </a:p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&lt;digit&gt; ::= 0|1|2|3|4|5|6|7|8|9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mtClean="0"/>
              <a:t>&lt;unsigned integer&gt; ::= &lt;digit&gt;</a:t>
            </a:r>
            <a:r>
              <a:rPr lang="en-US" altLang="en-US" b="1" smtClean="0"/>
              <a:t>…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Note: that’s not exactly the * of RE’s.</a:t>
            </a:r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Translation</a:t>
            </a:r>
            <a:r>
              <a:rPr lang="en-US" altLang="en-US" smtClean="0"/>
              <a:t>: Replace </a:t>
            </a:r>
            <a:r>
              <a:rPr lang="en-US" altLang="en-US" b="1" smtClean="0">
                <a:sym typeface="Symbol" panose="05050102010706020507" pitchFamily="18" charset="2"/>
              </a:rPr>
              <a:t></a:t>
            </a:r>
            <a:r>
              <a:rPr lang="en-US" altLang="en-US" b="1" smtClean="0"/>
              <a:t>…</a:t>
            </a:r>
            <a:r>
              <a:rPr lang="en-US" altLang="en-US" smtClean="0"/>
              <a:t> with a new variable A and productions A -&gt; A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|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.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4EBE8C-9B41-4D16-87DA-7CF326AD928A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Positive Closure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Grammar for unsigned integers can be replaced by: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mtClean="0"/>
              <a:t>		U -&gt; UD | D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mtClean="0"/>
              <a:t>		D -&gt; 0|1|2|3|4|5|6|7|8|9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96D18A-7911-4370-9F21-C8ECFB8FB06B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4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BNF Notation: Optional Elements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Surround one or more symbols by […] to make them optional.</a:t>
            </a:r>
          </a:p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&lt;statement&gt; ::= </a:t>
            </a:r>
            <a:r>
              <a:rPr lang="en-US" altLang="en-US" b="1" smtClean="0"/>
              <a:t>if</a:t>
            </a:r>
            <a:r>
              <a:rPr lang="en-US" altLang="en-US" smtClean="0"/>
              <a:t> &lt;condition&gt; </a:t>
            </a:r>
            <a:r>
              <a:rPr lang="en-US" altLang="en-US" b="1" smtClean="0"/>
              <a:t>then</a:t>
            </a:r>
            <a:r>
              <a:rPr lang="en-US" altLang="en-US" smtClean="0"/>
              <a:t> &lt;statement&gt; [; </a:t>
            </a:r>
            <a:r>
              <a:rPr lang="en-US" altLang="en-US" b="1" smtClean="0"/>
              <a:t>else</a:t>
            </a:r>
            <a:r>
              <a:rPr lang="en-US" altLang="en-US" smtClean="0"/>
              <a:t> &lt;statement&gt;]</a:t>
            </a:r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Translation</a:t>
            </a:r>
            <a:r>
              <a:rPr lang="en-US" altLang="en-US" smtClean="0"/>
              <a:t>: replace [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] by a new variable A with productions A -&gt;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|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.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3A3156-F8F9-454C-861D-4FEC915EE955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Optional Elements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Grammar for if-then-else can be replaced by: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mtClean="0"/>
              <a:t>S -&gt; iCtSA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mtClean="0"/>
              <a:t>A -&gt; ;eS |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6CFD08-99C8-4D23-8208-D87417C1AC36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BNF Notation – Grouping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{…} to surround a sequence of symbols that need to be treated as a unit.</a:t>
            </a:r>
          </a:p>
          <a:p>
            <a:pPr lvl="1" eaLnBrk="1" hangingPunct="1"/>
            <a:r>
              <a:rPr lang="en-US" altLang="en-US" smtClean="0"/>
              <a:t>Typically, they are followed by a … for “one or more.”</a:t>
            </a:r>
          </a:p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&lt;statement list&gt; ::= &lt;statement&gt; [{;&lt;statement&gt;}…]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6D48E7-9B4E-4433-BFD3-FA90CA330A1F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1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Translation</a:t>
            </a:r>
            <a:r>
              <a:rPr lang="en-US" altLang="en-US" smtClean="0"/>
              <a:t>: Grouping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may, if you wish, create a new variable A for {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}.</a:t>
            </a:r>
          </a:p>
          <a:p>
            <a:pPr eaLnBrk="1" hangingPunct="1"/>
            <a:r>
              <a:rPr lang="en-US" altLang="en-US" smtClean="0"/>
              <a:t>One production for A: A -&gt;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Use A in place of {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}.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D9631B-A71D-484C-95CE-625AFF4CAE3A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Grouping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924800" cy="4495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mtClean="0">
                <a:solidFill>
                  <a:srgbClr val="CC3300"/>
                </a:solidFill>
              </a:rPr>
              <a:t>			L -&gt; S [{;S}…]</a:t>
            </a:r>
          </a:p>
          <a:p>
            <a:pPr eaLnBrk="1" hangingPunct="1"/>
            <a:r>
              <a:rPr lang="en-US" altLang="en-US" smtClean="0"/>
              <a:t>Replace by L -&gt; S [A…]      A -&gt; ;S</a:t>
            </a:r>
          </a:p>
          <a:p>
            <a:pPr lvl="1" eaLnBrk="1" hangingPunct="1"/>
            <a:r>
              <a:rPr lang="en-US" altLang="en-US" smtClean="0"/>
              <a:t>A stands for {;S}.</a:t>
            </a:r>
          </a:p>
          <a:p>
            <a:pPr eaLnBrk="1" hangingPunct="1"/>
            <a:r>
              <a:rPr lang="en-US" altLang="en-US" smtClean="0"/>
              <a:t>Then by L -&gt; SB   B -&gt; A… |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    A -&gt; ;S</a:t>
            </a:r>
          </a:p>
          <a:p>
            <a:pPr lvl="1" eaLnBrk="1" hangingPunct="1"/>
            <a:r>
              <a:rPr lang="en-US" altLang="en-US" smtClean="0"/>
              <a:t>B stands for [A…] (zero or more A’s).</a:t>
            </a:r>
          </a:p>
          <a:p>
            <a:pPr eaLnBrk="1" hangingPunct="1"/>
            <a:r>
              <a:rPr lang="en-US" altLang="en-US" smtClean="0"/>
              <a:t>Finally by L -&gt; SB      B -&gt; C | </a:t>
            </a:r>
            <a:r>
              <a:rPr lang="en-US" altLang="en-US" smtClean="0">
                <a:latin typeface="Lucida Sans Unicode" panose="020B0602030504020204" pitchFamily="34" charset="0"/>
              </a:rPr>
              <a:t>ε</a:t>
            </a:r>
            <a:r>
              <a:rPr lang="en-US" altLang="en-US" smtClean="0"/>
              <a:t>      C -&gt; AC | A      A -&gt; ;S</a:t>
            </a:r>
          </a:p>
          <a:p>
            <a:pPr lvl="1" eaLnBrk="1" hangingPunct="1"/>
            <a:r>
              <a:rPr lang="en-US" altLang="en-US" smtClean="0"/>
              <a:t>C stands for A… .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7CB600-F382-4804-98D8-550170BCAAC9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1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Leftmost and Rightmost Derivations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en-US" smtClean="0"/>
              <a:t>Derivations allow us to replace any of the variables in a string.</a:t>
            </a:r>
          </a:p>
          <a:p>
            <a:pPr eaLnBrk="1" hangingPunct="1"/>
            <a:r>
              <a:rPr lang="en-US" altLang="en-US" smtClean="0"/>
              <a:t>Leads to many different derivations of the same string.</a:t>
            </a:r>
          </a:p>
          <a:p>
            <a:pPr eaLnBrk="1" hangingPunct="1"/>
            <a:r>
              <a:rPr lang="en-US" altLang="en-US" smtClean="0"/>
              <a:t>By forcing the leftmost variable (or alternatively, the rightmost variable) to be replaced, we avoid these “distinctions without a difference.”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E70429-1396-423D-A399-8AF0C81B0B5B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Leftmost Derivations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Say wA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=&gt;</a:t>
            </a:r>
            <a:r>
              <a:rPr lang="en-US" altLang="en-US" baseline="-25000" smtClean="0"/>
              <a:t>lm</a:t>
            </a:r>
            <a:r>
              <a:rPr lang="en-US" altLang="en-US" smtClean="0"/>
              <a:t> w</a:t>
            </a:r>
            <a:r>
              <a:rPr lang="en-US" altLang="en-US" smtClean="0">
                <a:sym typeface="Symbol" panose="05050102010706020507" pitchFamily="18" charset="2"/>
              </a:rPr>
              <a:t></a:t>
            </a:r>
            <a:r>
              <a:rPr lang="en-US" altLang="en-US" smtClean="0"/>
              <a:t> if w is a string of terminals only and A -&gt; </a:t>
            </a:r>
            <a:r>
              <a:rPr lang="en-US" altLang="en-US" smtClean="0">
                <a:sym typeface="Symbol" panose="05050102010706020507" pitchFamily="18" charset="2"/>
              </a:rPr>
              <a:t></a:t>
            </a:r>
            <a:r>
              <a:rPr lang="en-US" altLang="en-US" smtClean="0"/>
              <a:t> is a production.</a:t>
            </a:r>
          </a:p>
          <a:p>
            <a:pPr eaLnBrk="1" hangingPunct="1"/>
            <a:r>
              <a:rPr lang="en-US" altLang="en-US" smtClean="0"/>
              <a:t>Also,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=&gt;*</a:t>
            </a:r>
            <a:r>
              <a:rPr lang="en-US" altLang="en-US" baseline="-25000" smtClean="0"/>
              <a:t>lm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 </a:t>
            </a:r>
            <a:r>
              <a:rPr lang="en-US" altLang="en-US" smtClean="0"/>
              <a:t>if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becomes </a:t>
            </a:r>
            <a:r>
              <a:rPr lang="en-US" altLang="en-US" smtClean="0">
                <a:sym typeface="Symbol" panose="05050102010706020507" pitchFamily="18" charset="2"/>
              </a:rPr>
              <a:t> </a:t>
            </a:r>
            <a:r>
              <a:rPr lang="en-US" altLang="en-US" smtClean="0"/>
              <a:t>by a sequence of 0 or more =&gt;</a:t>
            </a:r>
            <a:r>
              <a:rPr lang="en-US" altLang="en-US" baseline="-25000" smtClean="0"/>
              <a:t>lm</a:t>
            </a:r>
            <a:r>
              <a:rPr lang="en-US" altLang="en-US" smtClean="0"/>
              <a:t> steps.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C5DD58-6FBC-44E2-B3E5-30580432C30E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Examples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DFA for the language accepting strings ending with ’01’ over input alphabets ∑ = {0, 1}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582" y="3376613"/>
            <a:ext cx="3743325" cy="280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178" y="2742325"/>
            <a:ext cx="1701137" cy="208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0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Leftmost Derivations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924800" cy="4191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Balanced-parentheses grammmar: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		S -&gt; SS | (S) | ()</a:t>
            </a:r>
          </a:p>
          <a:p>
            <a:pPr eaLnBrk="1" hangingPunct="1"/>
            <a:r>
              <a:rPr lang="en-US" altLang="en-US" smtClean="0"/>
              <a:t> S =&gt;</a:t>
            </a:r>
            <a:r>
              <a:rPr lang="en-US" altLang="en-US" baseline="-25000" smtClean="0"/>
              <a:t>lm</a:t>
            </a:r>
            <a:r>
              <a:rPr lang="en-US" altLang="en-US" smtClean="0"/>
              <a:t> SS =&gt;</a:t>
            </a:r>
            <a:r>
              <a:rPr lang="en-US" altLang="en-US" baseline="-25000" smtClean="0"/>
              <a:t>lm</a:t>
            </a:r>
            <a:r>
              <a:rPr lang="en-US" altLang="en-US" smtClean="0"/>
              <a:t> (S)S =&gt;</a:t>
            </a:r>
            <a:r>
              <a:rPr lang="en-US" altLang="en-US" baseline="-25000" smtClean="0"/>
              <a:t>lm</a:t>
            </a:r>
            <a:r>
              <a:rPr lang="en-US" altLang="en-US" smtClean="0"/>
              <a:t> (())S =&gt;</a:t>
            </a:r>
            <a:r>
              <a:rPr lang="en-US" altLang="en-US" baseline="-25000" smtClean="0"/>
              <a:t>lm</a:t>
            </a:r>
            <a:r>
              <a:rPr lang="en-US" altLang="en-US" smtClean="0"/>
              <a:t> (())()</a:t>
            </a:r>
          </a:p>
          <a:p>
            <a:pPr eaLnBrk="1" hangingPunct="1"/>
            <a:r>
              <a:rPr lang="en-US" altLang="en-US" smtClean="0"/>
              <a:t>Thus, S =&gt;*</a:t>
            </a:r>
            <a:r>
              <a:rPr lang="en-US" altLang="en-US" baseline="-25000" smtClean="0"/>
              <a:t>lm</a:t>
            </a:r>
            <a:r>
              <a:rPr lang="en-US" altLang="en-US" smtClean="0"/>
              <a:t> (())()</a:t>
            </a:r>
          </a:p>
          <a:p>
            <a:pPr eaLnBrk="1" hangingPunct="1"/>
            <a:r>
              <a:rPr lang="en-US" altLang="en-US" smtClean="0"/>
              <a:t>S =&gt; SS =&gt; S() =&gt; (S)() =&gt; (())() is a derivation, but not a leftmost derivation.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0D4459-2DDB-4072-BD9B-F2708525C334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Rightmost Derivations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Say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Aw =&gt;</a:t>
            </a:r>
            <a:r>
              <a:rPr lang="en-US" altLang="en-US" baseline="-25000" smtClean="0"/>
              <a:t>rm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w</a:t>
            </a:r>
            <a:r>
              <a:rPr lang="en-US" altLang="en-US" smtClean="0"/>
              <a:t> if w is a string of terminals only and A -&gt; </a:t>
            </a:r>
            <a:r>
              <a:rPr lang="en-US" altLang="en-US" smtClean="0">
                <a:sym typeface="Symbol" panose="05050102010706020507" pitchFamily="18" charset="2"/>
              </a:rPr>
              <a:t></a:t>
            </a:r>
            <a:r>
              <a:rPr lang="en-US" altLang="en-US" smtClean="0"/>
              <a:t> is a production.</a:t>
            </a:r>
          </a:p>
          <a:p>
            <a:pPr eaLnBrk="1" hangingPunct="1"/>
            <a:r>
              <a:rPr lang="en-US" altLang="en-US" smtClean="0"/>
              <a:t>Also,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=&gt;*</a:t>
            </a:r>
            <a:r>
              <a:rPr lang="en-US" altLang="en-US" baseline="-25000" smtClean="0"/>
              <a:t>rm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 </a:t>
            </a:r>
            <a:r>
              <a:rPr lang="en-US" altLang="en-US" smtClean="0"/>
              <a:t>if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/>
              <a:t> becomes </a:t>
            </a:r>
            <a:r>
              <a:rPr lang="en-US" altLang="en-US" smtClean="0">
                <a:sym typeface="Symbol" panose="05050102010706020507" pitchFamily="18" charset="2"/>
              </a:rPr>
              <a:t> </a:t>
            </a:r>
            <a:r>
              <a:rPr lang="en-US" altLang="en-US" smtClean="0"/>
              <a:t>by a sequence of 0 or more =&gt;</a:t>
            </a:r>
            <a:r>
              <a:rPr lang="en-US" altLang="en-US" baseline="-25000" smtClean="0"/>
              <a:t>rm</a:t>
            </a:r>
            <a:r>
              <a:rPr lang="en-US" altLang="en-US" smtClean="0"/>
              <a:t> steps.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44E9C0-14CE-4761-B0D4-F315DE76FA56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Rightmost Derivations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9248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Balanced-parentheses grammar: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		S -&gt; SS | (S) | ()</a:t>
            </a:r>
          </a:p>
          <a:p>
            <a:pPr eaLnBrk="1" hangingPunct="1"/>
            <a:r>
              <a:rPr lang="en-US" altLang="en-US" smtClean="0"/>
              <a:t> S =&gt;</a:t>
            </a:r>
            <a:r>
              <a:rPr lang="en-US" altLang="en-US" baseline="-25000" smtClean="0"/>
              <a:t>rm</a:t>
            </a:r>
            <a:r>
              <a:rPr lang="en-US" altLang="en-US" smtClean="0"/>
              <a:t> SS =&gt;</a:t>
            </a:r>
            <a:r>
              <a:rPr lang="en-US" altLang="en-US" baseline="-25000" smtClean="0"/>
              <a:t>rm</a:t>
            </a:r>
            <a:r>
              <a:rPr lang="en-US" altLang="en-US" smtClean="0"/>
              <a:t> S() =&gt;</a:t>
            </a:r>
            <a:r>
              <a:rPr lang="en-US" altLang="en-US" baseline="-25000" smtClean="0"/>
              <a:t>rm</a:t>
            </a:r>
            <a:r>
              <a:rPr lang="en-US" altLang="en-US" smtClean="0"/>
              <a:t> (S)() =&gt;</a:t>
            </a:r>
            <a:r>
              <a:rPr lang="en-US" altLang="en-US" baseline="-25000" smtClean="0"/>
              <a:t>rm</a:t>
            </a:r>
            <a:r>
              <a:rPr lang="en-US" altLang="en-US" smtClean="0"/>
              <a:t> (())()</a:t>
            </a:r>
          </a:p>
          <a:p>
            <a:pPr eaLnBrk="1" hangingPunct="1"/>
            <a:r>
              <a:rPr lang="en-US" altLang="en-US" smtClean="0"/>
              <a:t>Thus, S =&gt;*</a:t>
            </a:r>
            <a:r>
              <a:rPr lang="en-US" altLang="en-US" baseline="-25000" smtClean="0"/>
              <a:t>rm</a:t>
            </a:r>
            <a:r>
              <a:rPr lang="en-US" altLang="en-US" smtClean="0"/>
              <a:t> (())()</a:t>
            </a:r>
          </a:p>
          <a:p>
            <a:pPr eaLnBrk="1" hangingPunct="1"/>
            <a:r>
              <a:rPr lang="en-US" altLang="en-US" smtClean="0"/>
              <a:t>S =&gt; SS =&gt; SSS =&gt; S()S =&gt; ()()S =&gt; ()()() is neither a rightmost nor a leftmost derivation.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E05CB0-893F-4506-8F59-BE611201FCA6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4065" y="2321803"/>
            <a:ext cx="109728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9A535D5-47FE-47FF-95F9-AFCC41FE067B}" type="slidenum">
              <a:rPr lang="en-US" sz="2400" smtClean="0">
                <a:solidFill>
                  <a:prstClr val="black"/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2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Examples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(..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contd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DFA for the language accepting strings ending with ‘</a:t>
            </a:r>
            <a:r>
              <a:rPr lang="en-US" dirty="0" err="1"/>
              <a:t>abba</a:t>
            </a:r>
            <a:r>
              <a:rPr lang="en-US" dirty="0"/>
              <a:t>’ over input alphabets ∑ = {a, b}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86" y="3189524"/>
            <a:ext cx="6019800" cy="2771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627" y="2531801"/>
            <a:ext cx="1762765" cy="23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Context-Free Grammars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CEA0F6-B4BF-47CC-9DDB-3F712DC3E79D}" type="slidenum">
              <a:rPr lang="en-US" altLang="en-US" sz="16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6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Informal Comments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i="1" smtClean="0">
                <a:solidFill>
                  <a:srgbClr val="FF0000"/>
                </a:solidFill>
              </a:rPr>
              <a:t>context-free grammar</a:t>
            </a:r>
            <a:r>
              <a:rPr lang="en-US" altLang="en-US" smtClean="0"/>
              <a:t>  is a notation for describing languages.</a:t>
            </a:r>
          </a:p>
          <a:p>
            <a:pPr eaLnBrk="1" hangingPunct="1"/>
            <a:r>
              <a:rPr lang="en-US" altLang="en-US" smtClean="0"/>
              <a:t>It is more powerful than finite automata or RE’s, but still cannot define all possible languages.</a:t>
            </a:r>
          </a:p>
          <a:p>
            <a:pPr eaLnBrk="1" hangingPunct="1"/>
            <a:r>
              <a:rPr lang="en-US" altLang="en-US" smtClean="0"/>
              <a:t>Useful for nested structures, e.g., parentheses in programming languages.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135F6D-5593-4CEE-BCD0-2C8F895A484B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Informal Comments – 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smtClean="0"/>
              <a:t>Basic idea is to use “</a:t>
            </a:r>
            <a:r>
              <a:rPr lang="en-US" altLang="en-US" b="1" smtClean="0"/>
              <a:t>variables</a:t>
            </a:r>
            <a:r>
              <a:rPr lang="en-US" altLang="en-US" smtClean="0"/>
              <a:t>” to stand for sets of strings (i.e., languages).</a:t>
            </a:r>
          </a:p>
          <a:p>
            <a:pPr eaLnBrk="1" hangingPunct="1"/>
            <a:r>
              <a:rPr lang="en-US" altLang="en-US" smtClean="0"/>
              <a:t>These variables are defined </a:t>
            </a:r>
            <a:r>
              <a:rPr lang="en-US" altLang="en-US" b="1" smtClean="0"/>
              <a:t>recursively</a:t>
            </a:r>
            <a:r>
              <a:rPr lang="en-US" altLang="en-US" smtClean="0"/>
              <a:t>, in terms of one another.</a:t>
            </a:r>
          </a:p>
          <a:p>
            <a:pPr eaLnBrk="1" hangingPunct="1"/>
            <a:r>
              <a:rPr lang="en-US" altLang="en-US" smtClean="0"/>
              <a:t>Recursive rules (“</a:t>
            </a:r>
            <a:r>
              <a:rPr lang="en-US" altLang="en-US" b="1" smtClean="0"/>
              <a:t>productions</a:t>
            </a:r>
            <a:r>
              <a:rPr lang="en-US" altLang="en-US" smtClean="0"/>
              <a:t>”) involve only concatenation.</a:t>
            </a:r>
          </a:p>
          <a:p>
            <a:pPr eaLnBrk="1" hangingPunct="1"/>
            <a:r>
              <a:rPr lang="en-US" altLang="en-US" smtClean="0"/>
              <a:t>Alternative rules for a variable allow union.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1341E6-4563-41E5-8CA2-1703AA971BCC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Example</a:t>
            </a:r>
            <a:r>
              <a:rPr lang="en-US" altLang="en-US" smtClean="0"/>
              <a:t>: CFG for { 0</a:t>
            </a:r>
            <a:r>
              <a:rPr lang="en-US" altLang="en-US" baseline="30000" smtClean="0"/>
              <a:t>n</a:t>
            </a:r>
            <a:r>
              <a:rPr lang="en-US" altLang="en-US" smtClean="0"/>
              <a:t>1</a:t>
            </a:r>
            <a:r>
              <a:rPr lang="en-US" altLang="en-US" baseline="30000" smtClean="0"/>
              <a:t>n</a:t>
            </a:r>
            <a:r>
              <a:rPr lang="en-US" altLang="en-US" smtClean="0"/>
              <a:t> | n </a:t>
            </a:r>
            <a:r>
              <a:rPr lang="en-US" altLang="en-US" u="sng" smtClean="0"/>
              <a:t>&gt;</a:t>
            </a:r>
            <a:r>
              <a:rPr lang="en-US" altLang="en-US" smtClean="0"/>
              <a:t> 1} 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Productions: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en-US" smtClean="0"/>
              <a:t>S -&gt; 01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en-US" smtClean="0"/>
              <a:t>S -&gt; 0S1</a:t>
            </a:r>
          </a:p>
          <a:p>
            <a:pPr eaLnBrk="1" hangingPunct="1"/>
            <a:r>
              <a:rPr lang="en-US" altLang="en-US" smtClean="0">
                <a:solidFill>
                  <a:srgbClr val="3366FF"/>
                </a:solidFill>
              </a:rPr>
              <a:t>Basis</a:t>
            </a:r>
            <a:r>
              <a:rPr lang="en-US" altLang="en-US" smtClean="0"/>
              <a:t>: 01 is in the language.</a:t>
            </a:r>
          </a:p>
          <a:p>
            <a:pPr eaLnBrk="1" hangingPunct="1"/>
            <a:r>
              <a:rPr lang="en-US" altLang="en-US" smtClean="0">
                <a:solidFill>
                  <a:srgbClr val="3366FF"/>
                </a:solidFill>
              </a:rPr>
              <a:t>Induction</a:t>
            </a:r>
            <a:r>
              <a:rPr lang="en-US" altLang="en-US" smtClean="0"/>
              <a:t>: if w is in the language, then so is 0w1.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892E69-4805-4484-90F6-0B9B78F2B85D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CFG Formalism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>
                <a:solidFill>
                  <a:srgbClr val="FF0000"/>
                </a:solidFill>
              </a:rPr>
              <a:t>Terminals</a:t>
            </a:r>
            <a:r>
              <a:rPr lang="en-US" altLang="en-US" smtClean="0"/>
              <a:t>  = symbols of the alphabet of the language being defined.</a:t>
            </a:r>
          </a:p>
          <a:p>
            <a:pPr eaLnBrk="1" hangingPunct="1"/>
            <a:r>
              <a:rPr lang="en-US" altLang="en-US" i="1" smtClean="0">
                <a:solidFill>
                  <a:srgbClr val="FF0000"/>
                </a:solidFill>
              </a:rPr>
              <a:t>Variables</a:t>
            </a:r>
            <a:r>
              <a:rPr lang="en-US" altLang="en-US" smtClean="0">
                <a:solidFill>
                  <a:srgbClr val="FF0000"/>
                </a:solidFill>
              </a:rPr>
              <a:t>   = </a:t>
            </a:r>
            <a:r>
              <a:rPr lang="en-US" altLang="en-US" i="1" smtClean="0">
                <a:solidFill>
                  <a:srgbClr val="FF0000"/>
                </a:solidFill>
              </a:rPr>
              <a:t>non-terminals</a:t>
            </a:r>
            <a:r>
              <a:rPr lang="en-US" altLang="en-US" smtClean="0"/>
              <a:t>  = a finite set of other symbols, each of which represents a language.</a:t>
            </a:r>
          </a:p>
          <a:p>
            <a:pPr eaLnBrk="1" hangingPunct="1"/>
            <a:r>
              <a:rPr lang="en-US" altLang="en-US" i="1" smtClean="0">
                <a:solidFill>
                  <a:srgbClr val="FF0000"/>
                </a:solidFill>
              </a:rPr>
              <a:t>Start symbol</a:t>
            </a:r>
            <a:r>
              <a:rPr lang="en-US" altLang="en-US" smtClean="0"/>
              <a:t>  = the variable whose language is the one being defined.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2B3F97-F1BD-4CED-897C-47123C3346E6}" type="slidenum">
              <a:rPr lang="en-US" altLang="en-US" sz="2400">
                <a:solidFill>
                  <a:prstClr val="black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240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6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1257</Words>
  <Application>Microsoft Office PowerPoint</Application>
  <PresentationFormat>Widescreen</PresentationFormat>
  <Paragraphs>205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Lucida Sans Unicode</vt:lpstr>
      <vt:lpstr>Monotype Sorts</vt:lpstr>
      <vt:lpstr>Symbol</vt:lpstr>
      <vt:lpstr>Tahoma</vt:lpstr>
      <vt:lpstr>Times New Roman</vt:lpstr>
      <vt:lpstr>Office Theme</vt:lpstr>
      <vt:lpstr>1_Office Theme</vt:lpstr>
      <vt:lpstr>AUTOMATA  &amp;  COMPUTABILITY</vt:lpstr>
      <vt:lpstr>Construction of DFA</vt:lpstr>
      <vt:lpstr>Examples </vt:lpstr>
      <vt:lpstr>Examples (..contd)</vt:lpstr>
      <vt:lpstr>Context-Free Grammars</vt:lpstr>
      <vt:lpstr>Informal Comments</vt:lpstr>
      <vt:lpstr>Informal Comments – (2)</vt:lpstr>
      <vt:lpstr>Example: CFG for { 0n1n | n &gt; 1} </vt:lpstr>
      <vt:lpstr>CFG Formalism</vt:lpstr>
      <vt:lpstr>Productions</vt:lpstr>
      <vt:lpstr>Example: Formal CFG</vt:lpstr>
      <vt:lpstr>Derivations – Intuition</vt:lpstr>
      <vt:lpstr>Derivations – Formalism</vt:lpstr>
      <vt:lpstr>Iterated Derivation</vt:lpstr>
      <vt:lpstr>Example: Iterated Derivation</vt:lpstr>
      <vt:lpstr>Sentential Forms</vt:lpstr>
      <vt:lpstr>Language of a Grammar</vt:lpstr>
      <vt:lpstr>Context-Free Languages</vt:lpstr>
      <vt:lpstr>BNF Notation</vt:lpstr>
      <vt:lpstr>BNF Notation – (2)</vt:lpstr>
      <vt:lpstr>BNF Notation – Kleene Closure</vt:lpstr>
      <vt:lpstr>Example: Positive Closure</vt:lpstr>
      <vt:lpstr>BNF Notation: Optional Elements</vt:lpstr>
      <vt:lpstr>Example: Optional Elements</vt:lpstr>
      <vt:lpstr>BNF Notation – Grouping</vt:lpstr>
      <vt:lpstr>Translation: Grouping</vt:lpstr>
      <vt:lpstr>Example: Grouping</vt:lpstr>
      <vt:lpstr>Leftmost and Rightmost Derivations</vt:lpstr>
      <vt:lpstr>Leftmost Derivations</vt:lpstr>
      <vt:lpstr>Example: Leftmost Derivations</vt:lpstr>
      <vt:lpstr>Rightmost Derivations</vt:lpstr>
      <vt:lpstr>Example: Rightmost Derivations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 &amp;  COMPUTABILITY</dc:title>
  <dc:creator>Sabrina Zaman Ishita</dc:creator>
  <cp:lastModifiedBy>Sabrina Zaman Ishita</cp:lastModifiedBy>
  <cp:revision>5</cp:revision>
  <dcterms:created xsi:type="dcterms:W3CDTF">2019-06-20T03:09:09Z</dcterms:created>
  <dcterms:modified xsi:type="dcterms:W3CDTF">2019-06-22T04:22:30Z</dcterms:modified>
</cp:coreProperties>
</file>