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0" r:id="rId6"/>
    <p:sldId id="268" r:id="rId7"/>
    <p:sldId id="269" r:id="rId8"/>
    <p:sldId id="271" r:id="rId9"/>
    <p:sldId id="274" r:id="rId10"/>
    <p:sldId id="278" r:id="rId11"/>
    <p:sldId id="273" r:id="rId12"/>
    <p:sldId id="276" r:id="rId13"/>
    <p:sldId id="277" r:id="rId14"/>
    <p:sldId id="279" r:id="rId15"/>
    <p:sldId id="280" r:id="rId16"/>
    <p:sldId id="270" r:id="rId17"/>
    <p:sldId id="281" r:id="rId18"/>
    <p:sldId id="282" r:id="rId19"/>
    <p:sldId id="285" r:id="rId20"/>
    <p:sldId id="283" r:id="rId21"/>
    <p:sldId id="284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6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9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7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1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0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74B-17FA-4564-8AE6-11CA3934D5A0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29D0-FBF0-4E0A-8860-2C77799CFF2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31F2-9379-45A8-BBB6-7AC280A834E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6962-731E-41B1-9538-3A272042062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30E-85D8-4EEA-9192-E727B98FA997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79E3-3D2A-4949-902F-D6CD2FA207B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D820-BF4A-4D9A-9E26-1158D2F20E8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F630-BACB-4892-916C-398E74DB00B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679E-A533-4874-876B-785E84B7D51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6349-D049-4A62-85A5-9AD5B0705FD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E343-25D8-4BEA-899A-7F24970FC9D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4961-7415-4B0B-988B-82CB237B977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06F1-D775-4EF4-8095-72CFA14A266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070-BA75-4114-AC76-43C6060D95A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11E5-5DBE-4F1D-B5C2-4F5F209F1E11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2E28-3C2A-4504-B24C-509548DB6B0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570-2EFF-45FA-9407-01F58BC4296A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A237B6-EF0A-4410-B956-DCEFF8BDD39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11309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8" y="2263404"/>
            <a:ext cx="8825658" cy="615247"/>
          </a:xfrm>
        </p:spPr>
        <p:txBody>
          <a:bodyPr>
            <a:noAutofit/>
          </a:bodyPr>
          <a:lstStyle/>
          <a:p>
            <a:r>
              <a:rPr lang="en-US" sz="3750" b="1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CSE422 : ARTIFICIAL INTELLIGENCE</a:t>
            </a:r>
            <a:endParaRPr lang="ru-RU" sz="3750" b="1" u="sng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388" y="3313235"/>
            <a:ext cx="8825658" cy="121921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AGENTS</a:t>
            </a:r>
          </a:p>
          <a:p>
            <a:pPr algn="ctr"/>
            <a:r>
              <a:rPr lang="en-US" sz="2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BENJIR ISLAM ALVEE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F3FF-AF38-40DD-B863-7D7E2B366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625600" cy="165944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0B500E-2D7E-466E-9F8F-EC427429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9E9-2F84-46FF-9025-07AD56FC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66" y="520451"/>
            <a:ext cx="9404723" cy="958393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Function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7BD1-5394-4CCD-BD32-BFCD217BE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355" y="1511902"/>
            <a:ext cx="7555266" cy="48256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 Sequence       		                        Action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Clean]				                                Right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Dirty]				                                Suck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[B, Clean]				                                Left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[B, Dirty]				                                Suck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Clean], [A, Clean]   	                                Right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Clean], [A, dirty]			                         Suck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Clean], [A, Clean], [A, Dirty]		          Suck</a:t>
            </a:r>
          </a:p>
          <a:p>
            <a:pPr>
              <a:buFont typeface="Wingdings" panose="05000000000000000000" pitchFamily="2" charset="2"/>
              <a:buNone/>
            </a:pPr>
            <a:endParaRPr lang="en-A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A57C-FE3B-42F5-9B47-5A6E39B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8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A2A6-9C80-441D-99A0-9EE6D7C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89" y="452718"/>
            <a:ext cx="9404723" cy="1400530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Agents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CD7E-06A5-4B4F-B245-C450A9B9F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823" y="1332088"/>
            <a:ext cx="10479088" cy="251742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based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percept history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observable environment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ability to environment change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238B-558D-45D8-A6CA-A5023553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139" y="2707923"/>
            <a:ext cx="3753599" cy="14421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en-US" sz="4800" dirty="0"/>
              <a:t>Architecture for a model-based agent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7" descr="abstract image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5" descr="reflex+state-agent.eps">
            <a:extLst>
              <a:ext uri="{FF2B5EF4-FFF2-40B4-BE49-F238E27FC236}">
                <a16:creationId xmlns:a16="http://schemas.microsoft.com/office/drawing/2014/main" id="{524B53FD-F63F-499F-947A-0733D3D33BD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2533" y="1151467"/>
            <a:ext cx="6163734" cy="493324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84DBB-D8FA-4914-A576-3B13DC5F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8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B6A1-C434-4198-A5BE-EFC915A8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22" y="576895"/>
            <a:ext cx="9404723" cy="913238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taxi driving system</a:t>
            </a:r>
            <a:b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74D5A-92EA-4709-9167-1F002AE1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357" y="1490133"/>
            <a:ext cx="9294478" cy="3522134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Video, sonar, speedometer, odometer, engine sensors, keyboard input, microphone, GPS, …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Steer, accelerate, brake, horn, speak/display, …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Maintain safety, reach destination, maximize profits (fuel, tire wear), obey laws, provide passenger comfort, …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Urban streets, freeways, traffic, pedestrians, weather, customers, …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6F1D-7728-4360-999E-93148C75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3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7D8A-4F5F-43D0-BF47-DD38B26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238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Goal-based agent 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6F9A-FBEF-4D54-94A8-5AB57979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631597"/>
            <a:ext cx="9677577" cy="4195763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model based agent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actions so as to achieve a desired goal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of the current state and past state are not enough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add goals to decide which situations are good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and Planning </a:t>
            </a:r>
          </a:p>
          <a:p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Deliberative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to consider long sequences of possible actions before deciding if goal is achieved – involves consideration of the future,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“what will happen if I do...?”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A620-A22F-4E53-A0CE-5AD57A6D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1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272" y="2482145"/>
            <a:ext cx="3753599" cy="14421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goal-based agent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7" descr="abstract image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Content Placeholder 5" descr="goal-based-agent.eps">
            <a:extLst>
              <a:ext uri="{FF2B5EF4-FFF2-40B4-BE49-F238E27FC236}">
                <a16:creationId xmlns:a16="http://schemas.microsoft.com/office/drawing/2014/main" id="{8B769FEB-4E57-48E4-9585-C321860594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422" y="1219200"/>
            <a:ext cx="6107289" cy="500097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E58F2-B2BE-4723-9A4A-CC6A3BEB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7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E0E313-6CFA-4841-996E-66A99684D7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2357" y="824679"/>
            <a:ext cx="8342488" cy="515902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38F77-38E0-4CC7-BC81-F535555F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04384-607B-4953-B33C-55FD19A79699}"/>
              </a:ext>
            </a:extLst>
          </p:cNvPr>
          <p:cNvSpPr txBox="1"/>
          <p:nvPr/>
        </p:nvSpPr>
        <p:spPr>
          <a:xfrm>
            <a:off x="4249655" y="5983700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dirty="0"/>
              <a:t>+ Robot by Alibaba Company </a:t>
            </a:r>
          </a:p>
        </p:txBody>
      </p:sp>
    </p:spTree>
    <p:extLst>
      <p:ext uri="{BB962C8B-B14F-4D97-AF65-F5344CB8AC3E}">
        <p14:creationId xmlns:p14="http://schemas.microsoft.com/office/powerpoint/2010/main" val="217482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FAEE-6105-4F2F-8BD9-84E63E09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8544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agents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5A1A-AB82-4843-B4A4-42D965CC3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484665"/>
            <a:ext cx="10800822" cy="5077606"/>
          </a:xfrm>
        </p:spPr>
        <p:txBody>
          <a:bodyPr>
            <a:noAutofit/>
          </a:bodyPr>
          <a:lstStyle/>
          <a:p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 multiple possible alternatives, how to decide which one is best?  </a:t>
            </a:r>
          </a:p>
          <a:p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utility or degree of happiness</a:t>
            </a:r>
          </a:p>
          <a:p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 State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Reals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indicating a measure of success or happiness when at a given state</a:t>
            </a:r>
          </a:p>
          <a:p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decisions comparing choice between conflicting goals, and choice between likelihood of success and importance of goal (if achievement is uncertain)</a:t>
            </a:r>
          </a:p>
          <a:p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 Lander on the surface of mars with obstacle in its way; utility function will direct it to choose best path for best output</a:t>
            </a:r>
          </a:p>
          <a:p>
            <a:pPr marL="0" indent="0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4C25-4276-4EB4-919D-46991322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406" y="2245078"/>
            <a:ext cx="3753599" cy="14421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a complete 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7" descr="abstract image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0" name="Content Placeholder 5" descr="utility-based-agent.eps">
            <a:extLst>
              <a:ext uri="{FF2B5EF4-FFF2-40B4-BE49-F238E27FC236}">
                <a16:creationId xmlns:a16="http://schemas.microsoft.com/office/drawing/2014/main" id="{A84E2E8E-1D64-46B4-9790-CA6D67DCC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"/>
          <a:stretch/>
        </p:blipFill>
        <p:spPr>
          <a:xfrm>
            <a:off x="270161" y="1790698"/>
            <a:ext cx="6600119" cy="426720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DF5B-4A77-4A56-9B80-4DC033A2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A5CBC-79E8-4E55-8181-35B77143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06" y="434980"/>
            <a:ext cx="9404723" cy="964842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design an intelligent agent?</a:t>
            </a:r>
            <a:endParaRPr lang="ru-RU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4654-D72E-4348-8665-2880ECD7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06" y="1499762"/>
            <a:ext cx="10806450" cy="4742993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An 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agent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perceives its environment via 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acts rationally upon that environment with its 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discrete agent receives 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at a time, and maps this percept sequence to a sequence of discrete 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</a:p>
          <a:p>
            <a:pPr marL="403225" lvl="1" indent="-635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</a:t>
            </a:r>
          </a:p>
          <a:p>
            <a:pPr marL="403225" lvl="1" indent="-635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to the environment </a:t>
            </a:r>
          </a:p>
          <a:p>
            <a:pPr marL="403225" lvl="1" indent="-635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Pro-active (goal-directed) </a:t>
            </a:r>
          </a:p>
          <a:p>
            <a:pPr marL="403225" lvl="1" indent="-635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other agents via the environment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46D0-DDA1-4A00-851E-729503F3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428" y="2892347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</a:p>
        </p:txBody>
      </p:sp>
      <p:pic>
        <p:nvPicPr>
          <p:cNvPr id="16" name="Content Placeholder 7" descr="abstract image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2" name="Content Placeholder 5" descr="agent-environment.eps">
            <a:extLst>
              <a:ext uri="{FF2B5EF4-FFF2-40B4-BE49-F238E27FC236}">
                <a16:creationId xmlns:a16="http://schemas.microsoft.com/office/drawing/2014/main" id="{211DDB8A-E473-485E-A9DE-25439F6DB2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508" y="1578851"/>
            <a:ext cx="6829425" cy="4343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F8C21-97A7-4BFF-B65D-1CA6AA70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88AB-704A-4B55-8D3A-FF83E5BE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868083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Sensors/Percepts and Actuators/Actions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A19FE-3263-42EB-BB29-8757DE1F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1490714"/>
            <a:ext cx="10823400" cy="460528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Sensors: Eyes (vision), ears (hearing), skin (touch), tongue (gustation), nose (olfaction), neuromuscular system (proprioception)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Percepts: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lowest level – electrical signals from these sensors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 – objects in the visual field (location, textures, colors, …), auditory streams (pitch, loudness, direction), 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Actuators: limbs, digits, eyes, tongue, 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lift a finger, turn left, walk, run, carry an object, 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percepts and actions need to be carefully defined, possibly at different levels of abstraction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C815-6609-4D69-B9CA-BE1CECCD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0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2A1F-69B4-4B6E-8A67-74C1645D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215651"/>
            <a:ext cx="9404723" cy="890660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AGENT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5156C-9724-467A-A2E8-CFB852275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510" y="1241779"/>
            <a:ext cx="10668001" cy="540057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Table-driven agents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percept sequence/action table in memory to find the next action. They are implemented by a (large)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 table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based on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condition-action rules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implemented with an appropriate production system. They are stateless devices which do not have memory of past world states.</a:t>
            </a:r>
          </a:p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with memory(model/knowledge)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used to keep track of past states of the world. </a:t>
            </a:r>
          </a:p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with goals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agents that, in addition to state information, have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information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describes desirable situations. Agents of this kind take future events into consideration. </a:t>
            </a:r>
          </a:p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their decisions on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axiomatic utility theory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act rationally.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FBEC-205F-4CAB-B27B-3311BD11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9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A88-A594-4C49-98BB-BC50C2F3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947104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Table-driven agents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2458-08EF-48F6-86CF-B3B072B3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1507419"/>
            <a:ext cx="10891133" cy="45208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lookup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percept-action pairs mapping from every possible perceived state to the optimal action for that state</a:t>
            </a:r>
          </a:p>
          <a:p>
            <a:pPr marL="0" indent="0" algn="just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big to generate and to store (Chess has about 10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states, for example)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-Roman"/>
              </a:rPr>
              <a:t>N</a:t>
            </a:r>
            <a:r>
              <a:rPr lang="en-US" sz="2400" b="0" i="0" u="none" strike="noStrike" baseline="0" dirty="0">
                <a:latin typeface="Times-Roman"/>
              </a:rPr>
              <a:t>o agent could ever learn all the right table entries from its experience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-Roman"/>
              </a:rPr>
              <a:t>N</a:t>
            </a:r>
            <a:r>
              <a:rPr lang="en-US" sz="2400" b="0" i="0" u="none" strike="noStrike" baseline="0" dirty="0">
                <a:latin typeface="Times-Roman"/>
              </a:rPr>
              <a:t>o guidance about how to fill in the table entries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adaptive to changes in the environment; requires entire table to be updated if changes occur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Looping: Can’t make actions conditional on previous actions/states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AFE59-DA62-468B-B013-B0580BAD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7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93B5-D27A-4A7A-9F01-E4056061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67" y="567795"/>
            <a:ext cx="9404723" cy="868082"/>
          </a:xfrm>
        </p:spPr>
        <p:txBody>
          <a:bodyPr/>
          <a:lstStyle/>
          <a:p>
            <a:r>
              <a:rPr lang="en-US" alt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agents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2320-18DC-4E6B-88B4-5F45A93E6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067" y="1370332"/>
            <a:ext cx="11295605" cy="5345290"/>
          </a:xfrm>
        </p:spPr>
        <p:txBody>
          <a:bodyPr>
            <a:no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or spontaneous action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check past record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current state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If-Then rule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big table to generate and to store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work for partially observable environment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involve multiple condition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knowledge of non-perceptual parts of state 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adaptive to environment change; requires collection of rules to be updated if changes occur 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make actions conditional on previous state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335A-7951-4F20-B59E-AED48794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5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850" y="2406925"/>
            <a:ext cx="3753599" cy="2898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Simple reflex agent architecture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7" descr="abstract image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3" name="Content Placeholder 5" descr="simple-reflex-agent.eps">
            <a:extLst>
              <a:ext uri="{FF2B5EF4-FFF2-40B4-BE49-F238E27FC236}">
                <a16:creationId xmlns:a16="http://schemas.microsoft.com/office/drawing/2014/main" id="{AB2C7280-E1C6-4032-A817-0E0CE77E2B2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689" y="1095022"/>
            <a:ext cx="6400799" cy="49784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7AF93-792A-4401-A81E-E6825838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139" y="2707923"/>
            <a:ext cx="3753599" cy="14421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Vacuum Cleaner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7" descr="abstract image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3" name="Content Placeholder 5" descr="vacuum2-environment.eps">
            <a:extLst>
              <a:ext uri="{FF2B5EF4-FFF2-40B4-BE49-F238E27FC236}">
                <a16:creationId xmlns:a16="http://schemas.microsoft.com/office/drawing/2014/main" id="{40D13688-57CF-424C-AEEC-5A117074F5F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4712" y="2077156"/>
            <a:ext cx="5091288" cy="343182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34588-674E-4EBA-A23B-851B2CC5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7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923</Words>
  <Application>Microsoft Office PowerPoint</Application>
  <PresentationFormat>Widescreen</PresentationFormat>
  <Paragraphs>124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Times-Roman</vt:lpstr>
      <vt:lpstr>Wingdings</vt:lpstr>
      <vt:lpstr>Wingdings 3</vt:lpstr>
      <vt:lpstr>Ion</vt:lpstr>
      <vt:lpstr>CSE422 : ARTIFICIAL INTELLIGENCE</vt:lpstr>
      <vt:lpstr>How do you design an intelligent agent?</vt:lpstr>
      <vt:lpstr>AGENTS</vt:lpstr>
      <vt:lpstr>Sensors/Percepts and Actuators/Actions</vt:lpstr>
      <vt:lpstr>TYPES OF AGENT</vt:lpstr>
      <vt:lpstr>Table-driven agents</vt:lpstr>
      <vt:lpstr>Simple reflex agents</vt:lpstr>
      <vt:lpstr>Architecture of Simple reflex agent architecture</vt:lpstr>
      <vt:lpstr>Example: Vacuum Cleaner</vt:lpstr>
      <vt:lpstr>Simple Function</vt:lpstr>
      <vt:lpstr>Model-based Agents</vt:lpstr>
      <vt:lpstr>Architecture for a model-based agent</vt:lpstr>
      <vt:lpstr>Automated taxi driving system </vt:lpstr>
      <vt:lpstr>Goal-based agent </vt:lpstr>
      <vt:lpstr>Architecture for goal-based agent </vt:lpstr>
      <vt:lpstr>PowerPoint Presentation</vt:lpstr>
      <vt:lpstr>Utility-based agents</vt:lpstr>
      <vt:lpstr>Architecture for a complete  utility-based agent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2020-06-25T13:51:58Z</dcterms:created>
  <dcterms:modified xsi:type="dcterms:W3CDTF">2020-07-06T19:12:32Z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