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12192000"/>
  <p:notesSz cx="6858000" cy="9144000"/>
  <p:embeddedFontLst>
    <p:embeddedFont>
      <p:font typeface="Teko"/>
      <p:regular r:id="rId69"/>
      <p:bold r:id="rId70"/>
    </p:embeddedFont>
    <p:embeddedFont>
      <p:font typeface="Tahoma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3" roundtripDataSignature="AMtx7miuosdbblSUHJPdDtf1gxPbIPu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FB0E17-13F8-484C-8CDF-F5A36FD7734D}">
  <a:tblStyle styleId="{3BFB0E17-13F8-484C-8CDF-F5A36FD7734D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7440B80-3C83-441A-864E-13249B2C8774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8309102-D899-4C06-9448-1A4D4D996CEE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customschemas.google.com/relationships/presentationmetadata" Target="metadata"/><Relationship Id="rId72" Type="http://schemas.openxmlformats.org/officeDocument/2006/relationships/font" Target="fonts/Tahoma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Tahoma-regular.fntdata"/><Relationship Id="rId70" Type="http://schemas.openxmlformats.org/officeDocument/2006/relationships/font" Target="fonts/Teko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Tek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6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7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7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7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7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7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7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7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7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7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7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9" name="Google Shape;129;p7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7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7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2" name="Google Shape;142;p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Google Shape;35;p6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6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" name="Google Shape;37;p6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8" name="Google Shape;38;p6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9" name="Google Shape;39;p6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6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2" name="Google Shape;42;p6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3" name="Google Shape;43;p6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6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76897" y="136525"/>
            <a:ext cx="906445" cy="83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6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6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5" name="Google Shape;85;p7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6" name="Google Shape;86;p7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7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3" name="Google Shape;93;p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6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6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6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6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6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6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6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6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6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6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6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6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6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6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76897" y="136525"/>
            <a:ext cx="906445" cy="8316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python.org/2/library/stdtypes.html#string-method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VFdwY4hbUSuJa-vGWQd5ApcSxx58et0f?ts=5e284d0f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3schools.com/python/ref_dictionary_setdefault.asp" TargetMode="External"/><Relationship Id="rId10" Type="http://schemas.openxmlformats.org/officeDocument/2006/relationships/hyperlink" Target="https://www.w3schools.com/python/ref_dictionary_popitem.asp" TargetMode="External"/><Relationship Id="rId13" Type="http://schemas.openxmlformats.org/officeDocument/2006/relationships/hyperlink" Target="https://www.w3schools.com/python/ref_dictionary_values.asp" TargetMode="External"/><Relationship Id="rId12" Type="http://schemas.openxmlformats.org/officeDocument/2006/relationships/hyperlink" Target="https://www.w3schools.com/python/ref_dictionary_update.as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w3schools.com/python/ref_dictionary_clear.asp" TargetMode="External"/><Relationship Id="rId4" Type="http://schemas.openxmlformats.org/officeDocument/2006/relationships/hyperlink" Target="https://www.w3schools.com/python/ref_dictionary_copy.asp" TargetMode="External"/><Relationship Id="rId9" Type="http://schemas.openxmlformats.org/officeDocument/2006/relationships/hyperlink" Target="https://www.w3schools.com/python/ref_dictionary_pop.asp" TargetMode="External"/><Relationship Id="rId14" Type="http://schemas.openxmlformats.org/officeDocument/2006/relationships/hyperlink" Target="https://docs.python.org/3/tutorial/datastructures.html#dictionaries" TargetMode="External"/><Relationship Id="rId5" Type="http://schemas.openxmlformats.org/officeDocument/2006/relationships/hyperlink" Target="https://www.w3schools.com/python/ref_dictionary_fromkeys.asp" TargetMode="External"/><Relationship Id="rId6" Type="http://schemas.openxmlformats.org/officeDocument/2006/relationships/hyperlink" Target="https://www.w3schools.com/python/ref_dictionary_get.asp" TargetMode="External"/><Relationship Id="rId7" Type="http://schemas.openxmlformats.org/officeDocument/2006/relationships/hyperlink" Target="https://www.w3schools.com/python/ref_dictionary_items.asp" TargetMode="External"/><Relationship Id="rId8" Type="http://schemas.openxmlformats.org/officeDocument/2006/relationships/hyperlink" Target="https://www.w3schools.com/python/ref_dictionary_keys.asp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CSE422 : ARTIFICIAL INTELLIGENCE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76"/>
              <a:buNone/>
            </a:pPr>
            <a:r>
              <a:rPr lang="en-US" sz="3720"/>
              <a:t>LAB01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976"/>
              <a:buNone/>
            </a:pPr>
            <a:r>
              <a:rPr lang="en-US" sz="3720"/>
              <a:t>INTRODUCTION TO PYTHON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32"/>
              <a:buNone/>
            </a:pPr>
            <a:r>
              <a:rPr lang="en-US" sz="2790"/>
              <a:t>Prepared By Md Rezwan Hassan Khan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8"/>
              <a:buNone/>
            </a:pPr>
            <a:r>
              <a:t/>
            </a:r>
            <a:endParaRPr sz="1472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8"/>
              <a:buNone/>
            </a:pPr>
            <a:r>
              <a:rPr lang="en-US" sz="1472"/>
              <a:t>                                                                        Slides Prepared by : Md Rezwan Hassan Khan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8"/>
              <a:buNone/>
            </a:pPr>
            <a:r>
              <a:rPr lang="en-US" sz="1472"/>
              <a:t>                                                                                                       Ismail Hossain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8"/>
              <a:buNone/>
            </a:pPr>
            <a:r>
              <a:rPr lang="en-US" sz="1472"/>
              <a:t>                                                                                                       Rifa Aziz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8"/>
              <a:buNone/>
            </a:pPr>
            <a:r>
              <a:rPr lang="en-US" sz="1472"/>
              <a:t>                                                                                                       Sifat Ut Taki</a:t>
            </a:r>
            <a:endParaRPr sz="1472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78"/>
              <a:buNone/>
            </a:pPr>
            <a:r>
              <a:rPr lang="en-US" sz="1472"/>
              <a:t> 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50"/>
              <a:buNone/>
            </a:pPr>
            <a:br>
              <a:rPr lang="en-US" sz="813"/>
            </a:br>
            <a:endParaRPr sz="813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838200" y="365125"/>
            <a:ext cx="10515600" cy="857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String Mutability</a:t>
            </a:r>
            <a:endParaRPr/>
          </a:p>
        </p:txBody>
      </p:sp>
      <p:sp>
        <p:nvSpPr>
          <p:cNvPr id="212" name="Google Shape;212;p10"/>
          <p:cNvSpPr txBox="1"/>
          <p:nvPr>
            <p:ph idx="1" type="body"/>
          </p:nvPr>
        </p:nvSpPr>
        <p:spPr>
          <a:xfrm>
            <a:off x="838200" y="1222408"/>
            <a:ext cx="10515600" cy="4954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Strings are immutable: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Strings cannot be changed: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can't be appended to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can't change elements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can’t delete items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&gt;&gt;&gt; sentence = 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'Loving CSE422'</a:t>
            </a:r>
            <a:endParaRPr b="1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&gt;&gt;&gt;sentence[</a:t>
            </a:r>
            <a:r>
              <a:rPr lang="en-US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lang="en-US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TypeError: 'str' object does not support item assignment</a:t>
            </a: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String Operation</a:t>
            </a:r>
            <a:endParaRPr/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847825" y="1289785"/>
            <a:ext cx="10515600" cy="488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FF0000"/>
                </a:solidFill>
              </a:rPr>
              <a:t>Concatenation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Operation of joining character Strings end-to-end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glues together 2 strings  by + operator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&gt;&gt;&gt;</a:t>
            </a:r>
            <a:r>
              <a:rPr lang="en-US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print</a:t>
            </a: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'Hello'</a:t>
            </a: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'World!'</a:t>
            </a: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  HelloWorld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b="1" lang="en-US">
                <a:solidFill>
                  <a:srgbClr val="FF0000"/>
                </a:solidFill>
              </a:rPr>
              <a:t>No space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&gt;&gt;&gt; </a:t>
            </a: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line = 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'Hello'   </a:t>
            </a: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+                              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'World'</a:t>
            </a:r>
            <a:b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&gt;&gt;&gt; </a:t>
            </a:r>
            <a:r>
              <a:rPr lang="en-US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(line)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   HelloWorld</a:t>
            </a:r>
            <a:endParaRPr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19" name="Google Shape;219;p11"/>
          <p:cNvCxnSpPr/>
          <p:nvPr/>
        </p:nvCxnSpPr>
        <p:spPr>
          <a:xfrm rot="10800000">
            <a:off x="3243713" y="3118585"/>
            <a:ext cx="144379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String Operation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838199" y="1825625"/>
            <a:ext cx="59957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Char char="►"/>
            </a:pPr>
            <a:r>
              <a:rPr b="1" lang="en-US" sz="1812">
                <a:solidFill>
                  <a:srgbClr val="FF0000"/>
                </a:solidFill>
              </a:rPr>
              <a:t>Repetition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50"/>
              <a:buFont typeface="Noto Sans Symbols"/>
              <a:buChar char="▪"/>
            </a:pPr>
            <a:r>
              <a:rPr lang="en-US" sz="1812"/>
              <a:t>Used for repeating Strings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50"/>
              <a:buFont typeface="Noto Sans Symbols"/>
              <a:buChar char="▪"/>
            </a:pPr>
            <a:r>
              <a:rPr lang="en-US" sz="1812"/>
              <a:t>Great feature that can be used instead of loops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50"/>
              <a:buFont typeface="Noto Sans Symbols"/>
              <a:buChar char="▪"/>
            </a:pPr>
            <a:r>
              <a:rPr lang="en-US" sz="1812"/>
              <a:t>&gt;&gt;&gt;</a:t>
            </a:r>
            <a:r>
              <a:rPr lang="en-US" sz="1812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print</a:t>
            </a:r>
            <a:r>
              <a:rPr lang="en-US" sz="1812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12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'Hello’ </a:t>
            </a:r>
            <a:r>
              <a:rPr lang="en-US" sz="1812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lang="en-US" sz="1812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12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50"/>
              <a:buNone/>
            </a:pPr>
            <a:r>
              <a:rPr lang="en-US" sz="1812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1812">
                <a:solidFill>
                  <a:srgbClr val="6C911C"/>
                </a:solidFill>
                <a:latin typeface="Arial"/>
                <a:ea typeface="Arial"/>
                <a:cs typeface="Arial"/>
                <a:sym typeface="Arial"/>
              </a:rPr>
              <a:t>HelloHelloHelloHelloHello</a:t>
            </a:r>
            <a:endParaRPr b="1" sz="1812">
              <a:solidFill>
                <a:srgbClr val="6C911C"/>
              </a:solidFill>
            </a:endParaRPr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50"/>
              <a:buNone/>
            </a:pPr>
            <a:r>
              <a:t/>
            </a:r>
            <a:endParaRPr b="1" sz="1812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50"/>
              <a:buFont typeface="Noto Sans Symbols"/>
              <a:buChar char="▪"/>
            </a:pPr>
            <a:r>
              <a:rPr lang="en-US" sz="1812"/>
              <a:t>&gt;&gt;&gt;</a:t>
            </a:r>
            <a:r>
              <a:rPr lang="en-US" sz="1812">
                <a:latin typeface="Arial"/>
                <a:ea typeface="Arial"/>
                <a:cs typeface="Arial"/>
                <a:sym typeface="Arial"/>
              </a:rPr>
              <a:t>for count in range(5):</a:t>
            </a:r>
            <a:br>
              <a:rPr lang="en-US" sz="1812">
                <a:latin typeface="Arial"/>
                <a:ea typeface="Arial"/>
                <a:cs typeface="Arial"/>
                <a:sym typeface="Arial"/>
              </a:rPr>
            </a:br>
            <a:r>
              <a:rPr lang="en-US" sz="1812">
                <a:latin typeface="Arial"/>
                <a:ea typeface="Arial"/>
                <a:cs typeface="Arial"/>
                <a:sym typeface="Arial"/>
              </a:rPr>
              <a:t>    print(</a:t>
            </a:r>
            <a:r>
              <a:rPr b="1" lang="en-US" sz="1812">
                <a:latin typeface="Arial"/>
                <a:ea typeface="Arial"/>
                <a:cs typeface="Arial"/>
                <a:sym typeface="Arial"/>
              </a:rPr>
              <a:t>'Hello'</a:t>
            </a:r>
            <a:r>
              <a:rPr lang="en-US" sz="1812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50"/>
              <a:buNone/>
            </a:pPr>
            <a:r>
              <a:rPr b="1" lang="en-US" sz="1812">
                <a:solidFill>
                  <a:srgbClr val="6C911C"/>
                </a:solidFill>
                <a:latin typeface="Arial"/>
                <a:ea typeface="Arial"/>
                <a:cs typeface="Arial"/>
                <a:sym typeface="Arial"/>
              </a:rPr>
              <a:t>    Hello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50"/>
              <a:buNone/>
            </a:pPr>
            <a:r>
              <a:rPr b="1" lang="en-US" sz="1812">
                <a:solidFill>
                  <a:srgbClr val="6C911C"/>
                </a:solidFill>
                <a:latin typeface="Arial"/>
                <a:ea typeface="Arial"/>
                <a:cs typeface="Arial"/>
                <a:sym typeface="Arial"/>
              </a:rPr>
              <a:t>    Hello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50"/>
              <a:buNone/>
            </a:pPr>
            <a:r>
              <a:rPr b="1" lang="en-US" sz="1812">
                <a:solidFill>
                  <a:srgbClr val="6C911C"/>
                </a:solidFill>
                <a:latin typeface="Arial"/>
                <a:ea typeface="Arial"/>
                <a:cs typeface="Arial"/>
                <a:sym typeface="Arial"/>
              </a:rPr>
              <a:t>    Hello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50"/>
              <a:buNone/>
            </a:pPr>
            <a:r>
              <a:rPr b="1" lang="en-US" sz="1812">
                <a:solidFill>
                  <a:srgbClr val="6C911C"/>
                </a:solidFill>
                <a:latin typeface="Arial"/>
                <a:ea typeface="Arial"/>
                <a:cs typeface="Arial"/>
                <a:sym typeface="Arial"/>
              </a:rPr>
              <a:t>    Hello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50"/>
              <a:buNone/>
            </a:pPr>
            <a:r>
              <a:rPr b="1" lang="en-US" sz="1812">
                <a:solidFill>
                  <a:srgbClr val="6C911C"/>
                </a:solidFill>
                <a:latin typeface="Arial"/>
                <a:ea typeface="Arial"/>
                <a:cs typeface="Arial"/>
                <a:sym typeface="Arial"/>
              </a:rPr>
              <a:t>    Hello</a:t>
            </a:r>
            <a:endParaRPr b="1" sz="1812">
              <a:solidFill>
                <a:srgbClr val="6C91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b="1" sz="1500">
              <a:solidFill>
                <a:srgbClr val="6C91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226" name="Google Shape;226;p12"/>
          <p:cNvSpPr txBox="1"/>
          <p:nvPr>
            <p:ph idx="2" type="body"/>
          </p:nvPr>
        </p:nvSpPr>
        <p:spPr>
          <a:xfrm>
            <a:off x="7258200" y="348734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125"/>
          </a:p>
          <a:p>
            <a:pPr indent="-28575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125"/>
          </a:p>
          <a:p>
            <a:pPr indent="-28575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125"/>
          </a:p>
          <a:p>
            <a:pPr indent="-28575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125"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2125"/>
              <a:t>&gt;&gt;&gt;</a:t>
            </a:r>
            <a:r>
              <a:rPr lang="en-US" sz="2125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print</a:t>
            </a:r>
            <a:r>
              <a:rPr lang="en-US" sz="212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125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'Hello\n' </a:t>
            </a:r>
            <a:r>
              <a:rPr lang="en-US" sz="212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lang="en-US" sz="2125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12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b="1" lang="en-US" sz="2125">
                <a:solidFill>
                  <a:srgbClr val="6C911C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b="1" lang="en-US" sz="2125">
                <a:solidFill>
                  <a:srgbClr val="6C911C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b="1" lang="en-US" sz="2125">
                <a:solidFill>
                  <a:srgbClr val="6C911C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b="1" lang="en-US" sz="2125">
                <a:solidFill>
                  <a:srgbClr val="6C911C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b="1" lang="en-US" sz="2125">
                <a:solidFill>
                  <a:srgbClr val="6C911C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 b="1" sz="2125">
              <a:solidFill>
                <a:srgbClr val="6C911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125"/>
          </a:p>
        </p:txBody>
      </p:sp>
      <p:sp>
        <p:nvSpPr>
          <p:cNvPr id="227" name="Google Shape;227;p12"/>
          <p:cNvSpPr/>
          <p:nvPr/>
        </p:nvSpPr>
        <p:spPr>
          <a:xfrm>
            <a:off x="304800" y="3487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838200" y="365125"/>
            <a:ext cx="10515600" cy="70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String Operation</a:t>
            </a:r>
            <a:endParaRPr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838199" y="1068404"/>
            <a:ext cx="11058625" cy="205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n-US" sz="3200">
                <a:solidFill>
                  <a:srgbClr val="FF0000"/>
                </a:solidFill>
              </a:rPr>
              <a:t>Slicing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Slicing</a:t>
            </a:r>
            <a:r>
              <a:rPr lang="en-US"/>
              <a:t> in </a:t>
            </a:r>
            <a:r>
              <a:rPr b="1" lang="en-US"/>
              <a:t>Python</a:t>
            </a:r>
            <a:r>
              <a:rPr lang="en-US"/>
              <a:t> is a feature that enables accessing parts of sequences like strings, tuples, and lists.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Used for extracting substring from a large string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838199" y="4004109"/>
            <a:ext cx="5257802" cy="2338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</a:t>
            </a:r>
            <a:r>
              <a:rPr lang="en-US" sz="28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lang="en-US" sz="28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8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8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(course[index])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110</a:t>
            </a:r>
            <a:endParaRPr sz="28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6095998" y="4004109"/>
            <a:ext cx="5257802" cy="2338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</a:t>
            </a:r>
            <a:r>
              <a:rPr lang="en-US" sz="28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(course[</a:t>
            </a:r>
            <a:r>
              <a:rPr lang="en-US" sz="28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:])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110</a:t>
            </a:r>
            <a:endParaRPr sz="28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1192728" y="3097730"/>
            <a:ext cx="6902117" cy="79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</a:t>
            </a:r>
            <a:r>
              <a:rPr lang="en-US" sz="259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course = </a:t>
            </a:r>
            <a:r>
              <a:rPr b="1" lang="en-US" sz="259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'CSE422’</a:t>
            </a:r>
            <a:br>
              <a:rPr b="1" lang="en-US" sz="259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59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1" lang="en-US" sz="2590">
                <a:solidFill>
                  <a:srgbClr val="486112"/>
                </a:solidFill>
                <a:latin typeface="Arial"/>
                <a:ea typeface="Arial"/>
                <a:cs typeface="Arial"/>
                <a:sym typeface="Arial"/>
              </a:rPr>
              <a:t>print only 422 from the String course</a:t>
            </a:r>
            <a:endParaRPr sz="5550">
              <a:solidFill>
                <a:srgbClr val="4861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838200" y="365126"/>
            <a:ext cx="10515600" cy="64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String Operation</a:t>
            </a:r>
            <a:endParaRPr/>
          </a:p>
        </p:txBody>
      </p:sp>
      <p:sp>
        <p:nvSpPr>
          <p:cNvPr id="242" name="Google Shape;242;p14"/>
          <p:cNvSpPr txBox="1"/>
          <p:nvPr>
            <p:ph idx="1" type="body"/>
          </p:nvPr>
        </p:nvSpPr>
        <p:spPr>
          <a:xfrm>
            <a:off x="914399" y="969597"/>
            <a:ext cx="5181600" cy="64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Anatomy of Slicing</a:t>
            </a:r>
            <a:endParaRPr/>
          </a:p>
        </p:txBody>
      </p:sp>
      <p:sp>
        <p:nvSpPr>
          <p:cNvPr id="243" name="Google Shape;243;p14"/>
          <p:cNvSpPr txBox="1"/>
          <p:nvPr>
            <p:ph idx="2" type="body"/>
          </p:nvPr>
        </p:nvSpPr>
        <p:spPr>
          <a:xfrm>
            <a:off x="492371" y="1292361"/>
            <a:ext cx="7548534" cy="226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string_name[ </a:t>
            </a:r>
            <a:r>
              <a:rPr lang="en-US">
                <a:solidFill>
                  <a:srgbClr val="486112"/>
                </a:solidFill>
              </a:rPr>
              <a:t>beginning</a:t>
            </a:r>
            <a:r>
              <a:rPr lang="en-US"/>
              <a:t>: </a:t>
            </a:r>
            <a:r>
              <a:rPr lang="en-US">
                <a:solidFill>
                  <a:srgbClr val="008000"/>
                </a:solidFill>
              </a:rPr>
              <a:t>end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</a:rPr>
              <a:t>step</a:t>
            </a:r>
            <a:r>
              <a:rPr lang="en-US"/>
              <a:t>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solidFill>
                  <a:srgbClr val="486112"/>
                </a:solidFill>
              </a:rPr>
              <a:t># where python should start slicing. </a:t>
            </a:r>
            <a:r>
              <a:rPr b="1" lang="en-US" sz="1600">
                <a:solidFill>
                  <a:srgbClr val="486112"/>
                </a:solidFill>
              </a:rPr>
              <a:t>inclusive.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solidFill>
                  <a:srgbClr val="008000"/>
                </a:solidFill>
              </a:rPr>
              <a:t># where should python stop slicing. </a:t>
            </a:r>
            <a:r>
              <a:rPr b="1" lang="en-US" sz="1600">
                <a:solidFill>
                  <a:srgbClr val="008000"/>
                </a:solidFill>
              </a:rPr>
              <a:t>Not inclusive</a:t>
            </a:r>
            <a:r>
              <a:rPr lang="en-US" sz="1600">
                <a:solidFill>
                  <a:srgbClr val="008000"/>
                </a:solidFill>
              </a:rPr>
              <a:t>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solidFill>
                  <a:srgbClr val="FF0000"/>
                </a:solidFill>
              </a:rPr>
              <a:t>#Step is optional. (Integar value which determine the increment between each index)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914399" y="2792348"/>
            <a:ext cx="5977289" cy="3396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838200" y="3198559"/>
            <a:ext cx="7418672" cy="1468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838200" y="3219227"/>
            <a:ext cx="3820427" cy="3431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temp = </a:t>
            </a:r>
            <a:r>
              <a:rPr b="1" lang="en-US" sz="20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'Hello World'</a:t>
            </a:r>
            <a:br>
              <a:rPr b="1" lang="en-US" sz="20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</a:t>
            </a:r>
            <a:r>
              <a:rPr lang="en-US" sz="20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(temp[</a:t>
            </a:r>
            <a:r>
              <a:rPr lang="en-US" sz="2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</a:t>
            </a:r>
            <a:r>
              <a:rPr lang="en-US" sz="20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(temp[</a:t>
            </a:r>
            <a:r>
              <a:rPr lang="en-US" sz="2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:2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</a:t>
            </a:r>
            <a:r>
              <a:rPr lang="en-US" sz="20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(temp[5</a:t>
            </a:r>
            <a:r>
              <a:rPr lang="en-US" sz="2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World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5438274" y="3219227"/>
            <a:ext cx="5205262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</a:t>
            </a:r>
            <a:r>
              <a:rPr lang="en-US" sz="20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(temp[</a:t>
            </a:r>
            <a:r>
              <a:rPr lang="en-US" sz="2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el 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</a:t>
            </a:r>
            <a:r>
              <a:rPr lang="en-US" sz="20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(temp[</a:t>
            </a:r>
            <a:r>
              <a:rPr lang="en-US" sz="2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2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HloWrd</a:t>
            </a:r>
            <a:endParaRPr sz="20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</a:t>
            </a:r>
            <a:r>
              <a:rPr lang="en-US" sz="20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(temp[:])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  <a:b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14"/>
          <p:cNvGraphicFramePr/>
          <p:nvPr/>
        </p:nvGraphicFramePr>
        <p:xfrm>
          <a:off x="6309988" y="365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{C7440B80-3C83-441A-864E-13249B2C8774}</a:tableStyleId>
              </a:tblPr>
              <a:tblGrid>
                <a:gridCol w="1879200"/>
                <a:gridCol w="298000"/>
                <a:gridCol w="237175"/>
                <a:gridCol w="298000"/>
                <a:gridCol w="273675"/>
                <a:gridCol w="298000"/>
                <a:gridCol w="295400"/>
                <a:gridCol w="331000"/>
                <a:gridCol w="310150"/>
                <a:gridCol w="279750"/>
                <a:gridCol w="316250"/>
                <a:gridCol w="388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character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838200" y="365126"/>
            <a:ext cx="10515600" cy="58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Logical operator </a:t>
            </a:r>
            <a:r>
              <a:rPr lang="en-US" sz="3240">
                <a:solidFill>
                  <a:srgbClr val="FF0000"/>
                </a:solidFill>
              </a:rPr>
              <a:t>in</a:t>
            </a:r>
            <a:endParaRPr/>
          </a:p>
        </p:txBody>
      </p:sp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838200" y="2239512"/>
            <a:ext cx="4089936" cy="27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'bay' </a:t>
            </a:r>
            <a:r>
              <a:rPr lang="en-US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'ebay'</a:t>
            </a:r>
            <a:b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'Bay' </a:t>
            </a:r>
            <a:r>
              <a:rPr lang="en-US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'Ebay'</a:t>
            </a:r>
            <a:b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5139088" y="2239512"/>
            <a:ext cx="4089936" cy="27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b="1" lang="en-US" sz="28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'bay’ </a:t>
            </a:r>
            <a:r>
              <a:rPr lang="en-US" sz="28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not in </a:t>
            </a:r>
            <a:r>
              <a:rPr b="1" lang="en-US" sz="28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'ebay'</a:t>
            </a:r>
            <a:br>
              <a:rPr b="1" lang="en-US" sz="28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Font typeface="Arial"/>
              <a:buNone/>
            </a:pPr>
            <a:br>
              <a:rPr lang="en-US" sz="28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b="1" lang="en-US" sz="28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'Bay' </a:t>
            </a:r>
            <a:r>
              <a:rPr lang="en-US" sz="28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not in </a:t>
            </a:r>
            <a:r>
              <a:rPr b="1" lang="en-US" sz="28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'Ebay'</a:t>
            </a:r>
            <a:br>
              <a:rPr b="1" lang="en-US" sz="28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838200" y="1137828"/>
            <a:ext cx="9825791" cy="912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use </a:t>
            </a:r>
            <a:r>
              <a:rPr b="1"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keyword to find if there is occurrence of any substring in a given String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1029903" y="75200"/>
            <a:ext cx="8229600" cy="94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String Operations</a:t>
            </a:r>
            <a:endParaRPr/>
          </a:p>
        </p:txBody>
      </p:sp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4" name="Google Shape;264;p16"/>
          <p:cNvGraphicFramePr/>
          <p:nvPr/>
        </p:nvGraphicFramePr>
        <p:xfrm>
          <a:off x="1029903" y="16764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{48309102-D899-4C06-9448-1A4D4D996CEE}</a:tableStyleId>
              </a:tblPr>
              <a:tblGrid>
                <a:gridCol w="2704700"/>
                <a:gridCol w="2406325"/>
                <a:gridCol w="5021175"/>
              </a:tblGrid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Operator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Meaning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Example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Concatenation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temp1 + temp2</a:t>
                      </a:r>
                      <a:endParaRPr b="0" i="0" sz="2000" u="none" cap="none" strike="noStrike">
                        <a:solidFill>
                          <a:srgbClr val="08080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Repetition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temp1*</a:t>
                      </a:r>
                      <a:r>
                        <a:rPr b="0" i="0" lang="en-US" sz="2000" u="none" cap="none" strike="noStrike">
                          <a:solidFill>
                            <a:srgbClr val="1750E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string_name[]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temp2[</a:t>
                      </a:r>
                      <a:r>
                        <a:rPr b="0" i="0" lang="en-US" sz="2000" u="none" cap="none" strike="noStrike">
                          <a:solidFill>
                            <a:srgbClr val="1750E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0" i="0" lang="en-US" sz="20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string_name[:]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Slicing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80808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temp1[:</a:t>
                      </a:r>
                      <a:r>
                        <a:rPr b="0" i="0" lang="en-US" sz="2000" u="none" cap="none" strike="noStrike">
                          <a:solidFill>
                            <a:srgbClr val="1750E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20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 + temp2[</a:t>
                      </a:r>
                      <a:r>
                        <a:rPr b="0" i="0" lang="en-US" sz="2000" u="none" cap="none" strike="noStrike">
                          <a:solidFill>
                            <a:srgbClr val="1750E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20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:]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len(string_length)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b="0" i="0" lang="en-US" sz="20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(temp1)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For var in string_name: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Iteration through characters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33B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</a:t>
                      </a:r>
                      <a:r>
                        <a:rPr b="0" i="0" lang="en-US" sz="18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</a:t>
                      </a:r>
                      <a:r>
                        <a:rPr b="0" i="0" lang="en-US" sz="1800" u="none" cap="none" strike="noStrike">
                          <a:solidFill>
                            <a:srgbClr val="0033B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</a:t>
                      </a:r>
                      <a:r>
                        <a:rPr b="0" i="0" lang="en-US" sz="18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temp1:</a:t>
                      </a:r>
                      <a:br>
                        <a:rPr b="0" i="0" lang="en-US" sz="18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18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b="0" i="0" lang="en-US" sz="18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 </a:t>
                      </a:r>
                      <a:r>
                        <a:rPr b="0" i="0" lang="en-US" sz="1800" u="none" cap="none" strike="noStrike">
                          <a:solidFill>
                            <a:srgbClr val="08080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p16"/>
          <p:cNvSpPr txBox="1"/>
          <p:nvPr/>
        </p:nvSpPr>
        <p:spPr>
          <a:xfrm>
            <a:off x="1029903" y="729649"/>
            <a:ext cx="8229600" cy="94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temp1 = </a:t>
            </a:r>
            <a:r>
              <a:rPr b="1" lang="en-US" sz="28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'Hello'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tem2 = </a:t>
            </a:r>
            <a:r>
              <a:rPr b="1" lang="en-US" sz="28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'World'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838200" y="365126"/>
            <a:ext cx="10515600" cy="799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ASCII</a:t>
            </a:r>
            <a:endParaRPr/>
          </a:p>
        </p:txBody>
      </p:sp>
      <p:sp>
        <p:nvSpPr>
          <p:cNvPr id="271" name="Google Shape;271;p17"/>
          <p:cNvSpPr txBox="1"/>
          <p:nvPr>
            <p:ph idx="1" type="body"/>
          </p:nvPr>
        </p:nvSpPr>
        <p:spPr>
          <a:xfrm>
            <a:off x="838200" y="1068404"/>
            <a:ext cx="10515600" cy="510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Machines </a:t>
            </a:r>
            <a:r>
              <a:rPr lang="en-US" sz="2220">
                <a:solidFill>
                  <a:srgbClr val="FF0000"/>
                </a:solidFill>
              </a:rPr>
              <a:t>do not understand text</a:t>
            </a:r>
            <a:r>
              <a:rPr lang="en-US" sz="2220"/>
              <a:t>. Not even decimals.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Only </a:t>
            </a:r>
            <a:r>
              <a:rPr lang="en-US" sz="2220">
                <a:solidFill>
                  <a:srgbClr val="FF0000"/>
                </a:solidFill>
              </a:rPr>
              <a:t>binary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To convert String into binary, we at least need to </a:t>
            </a:r>
            <a:r>
              <a:rPr lang="en-US" sz="2220">
                <a:solidFill>
                  <a:srgbClr val="FF0000"/>
                </a:solidFill>
              </a:rPr>
              <a:t>convert Strings into numbers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b="1" lang="en-US" sz="1665"/>
              <a:t>ASCII</a:t>
            </a:r>
            <a:r>
              <a:rPr lang="en-US" sz="1665"/>
              <a:t> (American Standard Code for Information Interchange) is a code for representing English characters as numbers, assigned from 0 to 127</a:t>
            </a:r>
            <a:endParaRPr sz="222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4"/>
              <a:buNone/>
            </a:pPr>
            <a:r>
              <a:rPr lang="en-US" sz="2405"/>
              <a:t>&gt;&gt;&gt;</a:t>
            </a:r>
            <a:r>
              <a:rPr lang="en-US" sz="2405">
                <a:solidFill>
                  <a:srgbClr val="FF0000"/>
                </a:solidFill>
              </a:rPr>
              <a:t> </a:t>
            </a:r>
            <a:r>
              <a:rPr lang="en-US" sz="2405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ord</a:t>
            </a:r>
            <a:r>
              <a:rPr lang="en-US" sz="240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405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240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4"/>
              <a:buNone/>
            </a:pPr>
            <a:r>
              <a:rPr lang="en-US" sz="240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97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4"/>
              <a:buNone/>
            </a:pPr>
            <a:r>
              <a:rPr lang="en-US" sz="2405"/>
              <a:t>&gt;&gt;&gt; </a:t>
            </a:r>
            <a:r>
              <a:rPr lang="en-US" sz="2405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ord</a:t>
            </a:r>
            <a:r>
              <a:rPr lang="en-US" sz="240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405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-US" sz="240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4"/>
              <a:buNone/>
            </a:pPr>
            <a:r>
              <a:rPr lang="en-US" sz="2405">
                <a:latin typeface="Arial"/>
                <a:ea typeface="Arial"/>
                <a:cs typeface="Arial"/>
                <a:sym typeface="Arial"/>
              </a:rPr>
              <a:t>98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4"/>
              <a:buNone/>
            </a:pPr>
            <a:r>
              <a:t/>
            </a:r>
            <a:endParaRPr sz="24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24"/>
              <a:buNone/>
            </a:pPr>
            <a:r>
              <a:rPr lang="en-US" sz="2405"/>
              <a:t>&gt;&gt;&gt;</a:t>
            </a:r>
            <a:r>
              <a:rPr lang="en-US" sz="2405">
                <a:solidFill>
                  <a:srgbClr val="FF0000"/>
                </a:solidFill>
              </a:rPr>
              <a:t> </a:t>
            </a:r>
            <a:r>
              <a:rPr lang="en-US" sz="2405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chr</a:t>
            </a:r>
            <a:r>
              <a:rPr lang="en-US" sz="240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5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97</a:t>
            </a:r>
            <a:r>
              <a:rPr lang="en-US" sz="240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24"/>
              <a:buNone/>
            </a:pPr>
            <a:r>
              <a:rPr lang="en-US" sz="2405">
                <a:latin typeface="Arial"/>
                <a:ea typeface="Arial"/>
                <a:cs typeface="Arial"/>
                <a:sym typeface="Arial"/>
              </a:rPr>
              <a:t>'a'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r>
              <a:t/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230123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r>
              <a:t/>
            </a:r>
            <a:endParaRPr sz="2220">
              <a:solidFill>
                <a:srgbClr val="FF0000"/>
              </a:solidFill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2778623" y="3429000"/>
            <a:ext cx="5393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rPr>
              <a:t>#Returns the corresponding ASCII values of a character</a:t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2778622" y="4501610"/>
            <a:ext cx="5393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rPr>
              <a:t>#Returns the corresponding string of a number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838200" y="365125"/>
            <a:ext cx="10515600" cy="607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String functions</a:t>
            </a:r>
            <a:endParaRPr/>
          </a:p>
        </p:txBody>
      </p:sp>
      <p:sp>
        <p:nvSpPr>
          <p:cNvPr id="279" name="Google Shape;279;p18"/>
          <p:cNvSpPr txBox="1"/>
          <p:nvPr>
            <p:ph idx="1" type="body"/>
          </p:nvPr>
        </p:nvSpPr>
        <p:spPr>
          <a:xfrm>
            <a:off x="838200" y="972152"/>
            <a:ext cx="10515600" cy="5204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are number of functions in python String library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string_name.</a:t>
            </a:r>
            <a:r>
              <a:rPr lang="en-US">
                <a:solidFill>
                  <a:srgbClr val="0070C0"/>
                </a:solidFill>
              </a:rPr>
              <a:t>function_name</a:t>
            </a:r>
            <a:r>
              <a:rPr lang="en-US"/>
              <a:t>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String functions do not change the string itself, instead, they return a modified String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saves us a lot of time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type="title"/>
          </p:nvPr>
        </p:nvSpPr>
        <p:spPr>
          <a:xfrm>
            <a:off x="838200" y="365125"/>
            <a:ext cx="10515600" cy="5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String functions</a:t>
            </a:r>
            <a:endParaRPr/>
          </a:p>
        </p:txBody>
      </p:sp>
      <p:sp>
        <p:nvSpPr>
          <p:cNvPr id="285" name="Google Shape;285;p19"/>
          <p:cNvSpPr txBox="1"/>
          <p:nvPr>
            <p:ph idx="1" type="body"/>
          </p:nvPr>
        </p:nvSpPr>
        <p:spPr>
          <a:xfrm>
            <a:off x="6096000" y="1153427"/>
            <a:ext cx="5257800" cy="5439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&gt;&gt;&gt;</a:t>
            </a:r>
            <a:r>
              <a:rPr lang="en-US" sz="166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line = </a:t>
            </a:r>
            <a:r>
              <a:rPr b="1" lang="en-US" sz="1665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'Hello World'</a:t>
            </a:r>
            <a:br>
              <a:rPr lang="en-US" sz="1665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65"/>
              <a:t>&gt;&gt;&gt;</a:t>
            </a:r>
            <a:r>
              <a:rPr lang="en-US" sz="166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temp = line.lower()</a:t>
            </a:r>
            <a:endParaRPr sz="1665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&gt;&gt;&gt;</a:t>
            </a:r>
            <a:r>
              <a:rPr lang="en-US" sz="1665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print</a:t>
            </a:r>
            <a:r>
              <a:rPr lang="en-US" sz="166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(line)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  <a:endParaRPr sz="166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&gt;&gt;&gt;</a:t>
            </a:r>
            <a:r>
              <a:rPr lang="en-US" sz="1665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66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(temp)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  <a:endParaRPr sz="1665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84"/>
              <a:buNone/>
            </a:pPr>
            <a:b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/>
              <a:t>&gt;&gt;&gt; 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     BracU     CSE110    '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.strip()</a:t>
            </a:r>
            <a:b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>
                <a:latin typeface="Arial"/>
                <a:ea typeface="Arial"/>
                <a:cs typeface="Arial"/>
                <a:sym typeface="Arial"/>
              </a:rPr>
              <a:t>'BracU     CSE110'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84"/>
              <a:buNone/>
            </a:pPr>
            <a:b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/>
              <a:t>&gt;&gt;&gt; 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    BracU     '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.lstrip()</a:t>
            </a:r>
            <a:b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>
                <a:latin typeface="Arial"/>
                <a:ea typeface="Arial"/>
                <a:cs typeface="Arial"/>
                <a:sym typeface="Arial"/>
              </a:rPr>
              <a:t>'BracU     '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84"/>
              <a:buNone/>
            </a:pPr>
            <a:b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/>
              <a:t>&gt;&gt;&gt; 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    Bracu    '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.rstrip()</a:t>
            </a:r>
            <a:b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>
                <a:latin typeface="Arial"/>
                <a:ea typeface="Arial"/>
                <a:cs typeface="Arial"/>
                <a:sym typeface="Arial"/>
              </a:rPr>
              <a:t>'    Bracu'</a:t>
            </a:r>
            <a:b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/>
              <a:t>&gt;&gt;&gt; 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'Bangladesh'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.count(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84"/>
              <a:buNone/>
            </a:pPr>
            <a:br>
              <a:rPr lang="en-US" sz="148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/>
              <a:t>&gt;&gt;&gt; 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'Bangladesh'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.find(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84"/>
              <a:buNone/>
            </a:pPr>
            <a:br>
              <a:rPr lang="en-US" sz="148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/>
              <a:t>&gt;&gt;&gt; 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'Hello'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.replace(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'l'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'nt'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>
                <a:latin typeface="Arial"/>
                <a:ea typeface="Arial"/>
                <a:cs typeface="Arial"/>
                <a:sym typeface="Arial"/>
              </a:rPr>
              <a:t>'Hentnto’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6"/>
              <a:buNone/>
            </a:pPr>
            <a:r>
              <a:t/>
            </a:r>
            <a:endParaRPr sz="175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84"/>
              <a:buNone/>
            </a:pP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 'Hello'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.startswith(</a:t>
            </a:r>
            <a:r>
              <a:rPr b="1" lang="en-US" sz="148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'He’</a:t>
            </a: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84"/>
              <a:buNone/>
            </a:pPr>
            <a:r>
              <a:rPr lang="en-US" sz="148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48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 txBox="1"/>
          <p:nvPr/>
        </p:nvSpPr>
        <p:spPr>
          <a:xfrm>
            <a:off x="990600" y="1153427"/>
            <a:ext cx="5257800" cy="517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lower()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returns a copy string with all lower case letter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upper()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returns a copy string with all lower case letter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strip()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returns a copy string with all whitespace remove before and after letters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count(substring)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returns total occurrence of substring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startswith(substring)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returns True if the String starts with given substring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endswith(substring)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returns True if the String starts with given substring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find(substring)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returns the index of first occurrence of substring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replace(oldstring, newstring)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replace every instance of oldstring with newstring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idx="1" type="subTitle"/>
          </p:nvPr>
        </p:nvSpPr>
        <p:spPr>
          <a:xfrm>
            <a:off x="423746" y="535259"/>
            <a:ext cx="10244254" cy="5865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Topics 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How to initialize a variable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Standard Data Types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            String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            List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            Tuples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            Dictionaries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          </a:t>
            </a:r>
            <a:r>
              <a:rPr lang="en-US" sz="2400">
                <a:solidFill>
                  <a:schemeClr val="dk1"/>
                </a:solidFill>
              </a:rPr>
              <a:t>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Input Function and Type Conversation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Conditional Statement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Loops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Function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      </a:t>
            </a:r>
            <a:endParaRPr sz="2400">
              <a:solidFill>
                <a:schemeClr val="dk1"/>
              </a:solidFill>
            </a:endParaRPr>
          </a:p>
          <a:p>
            <a:pPr indent="-420624" lvl="0" marL="45720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76"/>
              <a:buFont typeface="Trebuchet MS"/>
              <a:buNone/>
            </a:pPr>
            <a:r>
              <a:t/>
            </a:r>
            <a:endParaRPr sz="720">
              <a:solidFill>
                <a:schemeClr val="dk1"/>
              </a:solidFill>
            </a:endParaRPr>
          </a:p>
          <a:p>
            <a:pPr indent="-420624" lvl="0" marL="45720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76"/>
              <a:buFont typeface="Trebuchet MS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title"/>
          </p:nvPr>
        </p:nvSpPr>
        <p:spPr>
          <a:xfrm>
            <a:off x="838200" y="365126"/>
            <a:ext cx="10515600" cy="53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String functions</a:t>
            </a:r>
            <a:endParaRPr/>
          </a:p>
        </p:txBody>
      </p:sp>
      <p:sp>
        <p:nvSpPr>
          <p:cNvPr id="294" name="Google Shape;294;p20"/>
          <p:cNvSpPr txBox="1"/>
          <p:nvPr>
            <p:ph idx="1" type="body"/>
          </p:nvPr>
        </p:nvSpPr>
        <p:spPr>
          <a:xfrm>
            <a:off x="838200" y="972152"/>
            <a:ext cx="10515600" cy="5204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lang="en-US" sz="20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dir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'this is a string’</a:t>
            </a:r>
            <a:r>
              <a:rPr lang="en-US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lang="en-US" sz="20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dir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('   ‘)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['__add__', '__class__', '__contains__', '__delattr__', '__dir__', '__doc__', '__eq__', '__format__', '__ge__', '__getattribute__', '__getitem__', '__getnewargs__', '__gt__', '__hash__', '__init__', '__init_subclass__', '__iter__', '__le__', '__len__', '__lt__', '__mod__', '__mul__', '__ne__', '__new__', '__reduce__', '__reduce_ex__', '__repr__', '__rmod__', '__rmul__', '__setattr__', '__sizeof__', '__str__', '__subclasshook__', 'capitalize', 'casefold', 'center', 'count', 'encode', 'endswith', 'expandtabs', 'find', 'format', 'format_map', 'index', 'isalnum', 'isalpha', 'isascii', 'isdecimal', 'isdigit', 'isidentifier', 'islower', 'isnumeric', 'isprintable', 'isspace', 'istitle', 'isupper', 'join', 'ljust', 'lower', 'lstrip', 'maketrans', 'partition', 'replace', 'rfind', 'rindex', 'rjust', 'rpartition', 'rsplit', 'rstrip', 'split', 'splitlines', 'startswith', 'strip', 'swapcase', 'title', 'translate', 'upper', 'zfill’]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u="sng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https://docs.python.org/3/library/stdtypes.html#string-methods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1005468" y="24169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Input Function and Data Type Conversation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title"/>
          </p:nvPr>
        </p:nvSpPr>
        <p:spPr>
          <a:xfrm>
            <a:off x="248347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input: input() function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2"/>
          <p:cNvSpPr txBox="1"/>
          <p:nvPr>
            <p:ph idx="1" type="body"/>
          </p:nvPr>
        </p:nvSpPr>
        <p:spPr>
          <a:xfrm>
            <a:off x="0" y="566799"/>
            <a:ext cx="10515600" cy="5103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simplest way to take input from the user is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input(‘prompt’) 🡪 It will read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line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from keyboard.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input() pauses program execution to allow the user to type in a line of input from the keyboard. Once the user presses the Enter key, all characters typed are read and returned as a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39838" y="2459865"/>
            <a:ext cx="5527500" cy="3764060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import java.util.Scanner;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Cse422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public static void main(String[args]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{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Scanner sc=new Scanner(System.in)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System.out.println(“Enter your name:”)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String s=sc.nextLine();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System.out.println(s)    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will be: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6182969" y="2756080"/>
            <a:ext cx="4504508" cy="2474026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PYTHON: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&gt;&gt;&gt; s = input(“Enter your name:”)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print(s)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Output will be: </a:t>
            </a:r>
            <a:r>
              <a:rPr b="1"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Limitation of input() function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516925" y="1471747"/>
            <a:ext cx="10515600" cy="466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input() always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a string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 If you want a numeric type, then you need to convert the string to the appropriate type with the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int(), float() or str()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which are built-in functions: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6" name="Google Shape;316;p23"/>
          <p:cNvPicPr preferRelativeResize="0"/>
          <p:nvPr/>
        </p:nvPicPr>
        <p:blipFill rotWithShape="1">
          <a:blip r:embed="rId3">
            <a:alphaModFix/>
          </a:blip>
          <a:srcRect b="17300" l="8896" r="53191" t="42811"/>
          <a:stretch/>
        </p:blipFill>
        <p:spPr>
          <a:xfrm>
            <a:off x="700870" y="2487747"/>
            <a:ext cx="5395130" cy="328693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3"/>
          <p:cNvSpPr/>
          <p:nvPr/>
        </p:nvSpPr>
        <p:spPr>
          <a:xfrm>
            <a:off x="6203914" y="2161176"/>
            <a:ext cx="3345035" cy="2613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6279945" y="4350551"/>
            <a:ext cx="4140926" cy="1509487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8 converts the input </a:t>
            </a:r>
            <a:r>
              <a:rPr b="1"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to an integer</a:t>
            </a:r>
            <a:r>
              <a:rPr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So the print() statement on line 10 succeeds.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6279945" y="2619643"/>
            <a:ext cx="4140926" cy="1509487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example,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expression </a:t>
            </a:r>
            <a:r>
              <a:rPr b="1"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+ 100 </a:t>
            </a: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line-3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1"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invalid</a:t>
            </a: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n is a string and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is an integer.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/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 Conversion in Python (Casting)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4"/>
          <p:cNvSpPr txBox="1"/>
          <p:nvPr>
            <p:ph idx="1" type="body"/>
          </p:nvPr>
        </p:nvSpPr>
        <p:spPr>
          <a:xfrm>
            <a:off x="838200" y="1412965"/>
            <a:ext cx="10706100" cy="501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int()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constructs an integer number from an integer literal, a float literal or a string literal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float()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: constructs a float number from an integer literal, a float literal or a string literal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str() 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constructs a string from a wide variety of data types, including strings, integer literals and float literals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Examples: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7" name="Google Shape;327;p24"/>
          <p:cNvGraphicFramePr/>
          <p:nvPr/>
        </p:nvGraphicFramePr>
        <p:xfrm>
          <a:off x="2750456" y="292608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{C7440B80-3C83-441A-864E-13249B2C8774}</a:tableStyleId>
              </a:tblPr>
              <a:tblGrid>
                <a:gridCol w="4329625"/>
              </a:tblGrid>
              <a:tr h="4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= int(1)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# x will be 1</a:t>
                      </a:r>
                      <a:endParaRPr sz="1800"/>
                    </a:p>
                  </a:txBody>
                  <a:tcPr marT="45725" marB="45725" marR="91450" marL="91450"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= int(2.8)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# y will be 2</a:t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 = int("3")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# z will be 3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= float(2.8)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# y will be 2.8</a:t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 = float("3") 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# z will be 3.0</a:t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 = float("4.2")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# w will be 4.2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 = str(12.5)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# s will be 12.5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/>
          <p:nvPr>
            <p:ph type="title"/>
          </p:nvPr>
        </p:nvSpPr>
        <p:spPr>
          <a:xfrm>
            <a:off x="1518423" y="1736725"/>
            <a:ext cx="9242503" cy="1709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/>
              <a:t>Conditional Statement</a:t>
            </a:r>
            <a:br>
              <a:rPr lang="en-US" sz="6000"/>
            </a:br>
            <a:endParaRPr sz="6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615780" y="2909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6"/>
          <p:cNvSpPr txBox="1"/>
          <p:nvPr>
            <p:ph idx="1" type="body"/>
          </p:nvPr>
        </p:nvSpPr>
        <p:spPr>
          <a:xfrm>
            <a:off x="615779" y="1690688"/>
            <a:ext cx="86682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39" name="Google Shape;339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782330" y="1616548"/>
            <a:ext cx="8348607" cy="861660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Equals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== b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(True, if a and b are equals)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932313"/>
                </a:solidFill>
                <a:latin typeface="Trebuchet MS"/>
                <a:ea typeface="Trebuchet MS"/>
                <a:cs typeface="Trebuchet MS"/>
                <a:sym typeface="Trebuchet MS"/>
              </a:rPr>
              <a:t>Not Equals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!= b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(True, if a and b are not equals)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782330" y="3584679"/>
            <a:ext cx="8348607" cy="1215472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Greater than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&gt; b 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(True, if a is greater than b)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Greater than or equal to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&gt;= b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(True, if a is greater than or equal b)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26"/>
          <p:cNvSpPr/>
          <p:nvPr/>
        </p:nvSpPr>
        <p:spPr>
          <a:xfrm>
            <a:off x="782330" y="2576633"/>
            <a:ext cx="8348607" cy="909620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586BB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586BB"/>
                </a:solidFill>
                <a:latin typeface="Trebuchet MS"/>
                <a:ea typeface="Trebuchet MS"/>
                <a:cs typeface="Trebuchet MS"/>
                <a:sym typeface="Trebuchet MS"/>
              </a:rPr>
              <a:t>Less than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&lt; b 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(True, if a is less than b)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Less than or equal to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&lt;= b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(True, if a is less than or equal b)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782330" y="4898578"/>
            <a:ext cx="8348607" cy="809892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keyword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is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keyword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type="title"/>
          </p:nvPr>
        </p:nvSpPr>
        <p:spPr>
          <a:xfrm>
            <a:off x="838200" y="3281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 of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1527578" y="990961"/>
            <a:ext cx="6748530" cy="2379360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CC99"/>
                </a:solidFill>
                <a:latin typeface="Courier New"/>
                <a:ea typeface="Courier New"/>
                <a:cs typeface="Courier New"/>
                <a:sym typeface="Courier New"/>
              </a:rPr>
              <a:t>In Python: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CC9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16;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2400">
                <a:solidFill>
                  <a:srgbClr val="00CC9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</a:t>
            </a:r>
            <a:r>
              <a:rPr b="1" lang="en-US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(“a is greater than 10”)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(“code ended”)</a:t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529685" y="3606085"/>
            <a:ext cx="8744317" cy="2962140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CC99"/>
                </a:solidFill>
                <a:latin typeface="Courier New"/>
                <a:ea typeface="Courier New"/>
                <a:cs typeface="Courier New"/>
                <a:sym typeface="Courier New"/>
              </a:rPr>
              <a:t>In 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CC99"/>
                </a:solidFill>
                <a:latin typeface="Courier New"/>
                <a:ea typeface="Courier New"/>
                <a:cs typeface="Courier New"/>
                <a:sym typeface="Courier New"/>
              </a:rPr>
              <a:t>int a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16;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lang="en-US" sz="2400">
                <a:solidFill>
                  <a:srgbClr val="00CC9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(“a is greater than 10”);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(“code ended”);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title"/>
          </p:nvPr>
        </p:nvSpPr>
        <p:spPr>
          <a:xfrm>
            <a:off x="838200" y="3281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 of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if..else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1528356" y="2018645"/>
            <a:ext cx="6910250" cy="3972802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urier New"/>
              <a:buNone/>
            </a:pPr>
            <a:r>
              <a:rPr b="1" lang="en-US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  </a:t>
            </a:r>
            <a:r>
              <a:rPr b="1" lang="en-US" sz="2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x % 2 == 0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8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(“Even number”)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urier New"/>
              <a:buNone/>
            </a:pPr>
            <a:r>
              <a:rPr b="1" lang="en-US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8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(“Odd number”)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630364" y="3189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 of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if..elif..else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1041216" y="1644507"/>
            <a:ext cx="4392932" cy="4372585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it is sunny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I'll play cricket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it is rainy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I'll play football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I'll play indoors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Colab Link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https://colab.research.google.com/drive/1VFdwY4hbUSuJa-vGWQd5ApcSxx58et0f?ts=5e284d0f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Standard Data Type : List</a:t>
            </a:r>
            <a:endParaRPr/>
          </a:p>
        </p:txBody>
      </p:sp>
      <p:sp>
        <p:nvSpPr>
          <p:cNvPr id="371" name="Google Shape;371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list is an ordered sequence of values 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                        List=[1.5, 4, ‘sdf’, 5, 2, 89]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where each value is identified by an index.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</a:t>
            </a:r>
            <a:r>
              <a:rPr lang="en-US">
                <a:solidFill>
                  <a:srgbClr val="FF0000"/>
                </a:solidFill>
              </a:rPr>
              <a:t>List[0]=1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Commas separate the elements that are contained within a list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List=[1.5</a:t>
            </a:r>
            <a:r>
              <a:rPr b="1" lang="en-US">
                <a:solidFill>
                  <a:srgbClr val="FF0000"/>
                </a:solidFill>
              </a:rPr>
              <a:t>,</a:t>
            </a:r>
            <a:r>
              <a:rPr lang="en-US"/>
              <a:t> 4</a:t>
            </a:r>
            <a:r>
              <a:rPr b="1" lang="en-US">
                <a:solidFill>
                  <a:srgbClr val="FF0000"/>
                </a:solidFill>
              </a:rPr>
              <a:t>, </a:t>
            </a:r>
            <a:r>
              <a:rPr b="1" lang="en-US"/>
              <a:t>‘</a:t>
            </a:r>
            <a:r>
              <a:rPr lang="en-US"/>
              <a:t>sdf’</a:t>
            </a:r>
            <a:r>
              <a:rPr b="1" lang="en-US">
                <a:solidFill>
                  <a:srgbClr val="FF0000"/>
                </a:solidFill>
              </a:rPr>
              <a:t>,</a:t>
            </a:r>
            <a:r>
              <a:rPr lang="en-US"/>
              <a:t> 5</a:t>
            </a:r>
            <a:r>
              <a:rPr b="1" lang="en-US">
                <a:solidFill>
                  <a:srgbClr val="FF0000"/>
                </a:solidFill>
              </a:rPr>
              <a:t>,</a:t>
            </a:r>
            <a:r>
              <a:rPr lang="en-US"/>
              <a:t> 2</a:t>
            </a:r>
            <a:r>
              <a:rPr b="1" lang="en-US">
                <a:solidFill>
                  <a:srgbClr val="FF0000"/>
                </a:solidFill>
              </a:rPr>
              <a:t>,</a:t>
            </a:r>
            <a:r>
              <a:rPr lang="en-US"/>
              <a:t> 89]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enclosed in square brackets. </a:t>
            </a:r>
            <a:r>
              <a:rPr lang="en-US">
                <a:solidFill>
                  <a:srgbClr val="FF0000"/>
                </a:solidFill>
              </a:rPr>
              <a:t>[ ]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List vs Arrays </a:t>
            </a:r>
            <a:endParaRPr/>
          </a:p>
        </p:txBody>
      </p:sp>
      <p:sp>
        <p:nvSpPr>
          <p:cNvPr id="377" name="Google Shape;377;p31"/>
          <p:cNvSpPr txBox="1"/>
          <p:nvPr>
            <p:ph idx="1" type="body"/>
          </p:nvPr>
        </p:nvSpPr>
        <p:spPr>
          <a:xfrm>
            <a:off x="675744" y="1991508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Arrays in Java</a:t>
            </a:r>
            <a:endParaRPr/>
          </a:p>
        </p:txBody>
      </p:sp>
      <p:sp>
        <p:nvSpPr>
          <p:cNvPr id="378" name="Google Shape;378;p31"/>
          <p:cNvSpPr txBox="1"/>
          <p:nvPr>
            <p:ph idx="2" type="body"/>
          </p:nvPr>
        </p:nvSpPr>
        <p:spPr>
          <a:xfrm>
            <a:off x="675743" y="2567768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array can store one a fix data type values  </a:t>
            </a:r>
            <a:r>
              <a:rPr b="1" lang="en-US">
                <a:solidFill>
                  <a:schemeClr val="accent5"/>
                </a:solidFill>
              </a:rPr>
              <a:t>[homogeneous element]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0000"/>
                </a:solidFill>
              </a:rPr>
              <a:t> Array=[1, 2, 5, 2, 89]</a:t>
            </a:r>
            <a:endParaRPr b="1">
              <a:solidFill>
                <a:schemeClr val="accent5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 txBox="1"/>
          <p:nvPr>
            <p:ph idx="3" type="body"/>
          </p:nvPr>
        </p:nvSpPr>
        <p:spPr>
          <a:xfrm>
            <a:off x="5088384" y="1991508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List in Python</a:t>
            </a:r>
            <a:endParaRPr/>
          </a:p>
        </p:txBody>
      </p:sp>
      <p:sp>
        <p:nvSpPr>
          <p:cNvPr id="380" name="Google Shape;380;p31"/>
          <p:cNvSpPr txBox="1"/>
          <p:nvPr>
            <p:ph idx="4" type="body"/>
          </p:nvPr>
        </p:nvSpPr>
        <p:spPr>
          <a:xfrm>
            <a:off x="5088385" y="2567769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list can store any data type values  </a:t>
            </a:r>
            <a:r>
              <a:rPr b="1" lang="en-US">
                <a:solidFill>
                  <a:schemeClr val="accent5"/>
                </a:solidFill>
              </a:rPr>
              <a:t>[heterogeneous elements]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0000"/>
                </a:solidFill>
              </a:rPr>
              <a:t> List=[1.5, 4, ‘sdf’, 5, 2, 89]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Indexing</a:t>
            </a:r>
            <a:endParaRPr/>
          </a:p>
        </p:txBody>
      </p:sp>
      <p:pic>
        <p:nvPicPr>
          <p:cNvPr id="386" name="Google Shape;38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22464"/>
            <a:ext cx="9671304" cy="405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Negative indexes</a:t>
            </a:r>
            <a:br>
              <a:rPr lang="en-US"/>
            </a:br>
            <a:endParaRPr/>
          </a:p>
        </p:txBody>
      </p:sp>
      <p:pic>
        <p:nvPicPr>
          <p:cNvPr id="392" name="Google Shape;39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434" y="1690688"/>
            <a:ext cx="8688012" cy="355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Mutability</a:t>
            </a:r>
            <a:endParaRPr/>
          </a:p>
        </p:txBody>
      </p:sp>
      <p:graphicFrame>
        <p:nvGraphicFramePr>
          <p:cNvPr id="398" name="Google Shape;398;p34"/>
          <p:cNvGraphicFramePr/>
          <p:nvPr/>
        </p:nvGraphicFramePr>
        <p:xfrm>
          <a:off x="1267968" y="289369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{C7440B80-3C83-441A-864E-13249B2C8774}</a:tableStyleId>
              </a:tblPr>
              <a:tblGrid>
                <a:gridCol w="4047750"/>
                <a:gridCol w="4047750"/>
              </a:tblGrid>
              <a:tr h="67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/>
                        <a:t>Code</a:t>
                      </a:r>
                      <a:endParaRPr sz="5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Output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0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marR="0" rtl="0" algn="l">
                        <a:lnSpc>
                          <a:spcPct val="7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list_1 = [1, 2, 3]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list_1[0] = 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list_1[1] = 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list_1[2] = 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list_1.append(7)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print(list_1)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[4, 5, 6, 7]</a:t>
                      </a:r>
                      <a:endParaRPr sz="4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99" name="Google Shape;399;p34"/>
          <p:cNvSpPr/>
          <p:nvPr/>
        </p:nvSpPr>
        <p:spPr>
          <a:xfrm>
            <a:off x="1267968" y="1837867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Mutability is the ability for certain types of data to be changed without entirely recreating it.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Methods Associated with Lists</a:t>
            </a:r>
            <a:br>
              <a:rPr lang="en-US"/>
            </a:br>
            <a:endParaRPr/>
          </a:p>
        </p:txBody>
      </p:sp>
      <p:graphicFrame>
        <p:nvGraphicFramePr>
          <p:cNvPr id="405" name="Google Shape;405;p35"/>
          <p:cNvGraphicFramePr/>
          <p:nvPr/>
        </p:nvGraphicFramePr>
        <p:xfrm>
          <a:off x="838200" y="11908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{C7440B80-3C83-441A-864E-13249B2C8774}</a:tableStyleId>
              </a:tblPr>
              <a:tblGrid>
                <a:gridCol w="2255825"/>
                <a:gridCol w="6790650"/>
              </a:tblGrid>
              <a:tr h="6192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44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L.append(e)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adds the object e to the end of L.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4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L.count(e)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returns the number of times that e occurs in L.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4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L.insert(i, e)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inserts the object e into L at index i.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4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L.extend(L1)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adds the items in list L1 to the end of L.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6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L.remove(e)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deletes the first occurrence of e from L.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4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L.index(e)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returns the index of the first occurrence of e in L.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8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L.pop(i)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removes and returns the item at index i in L. If i is omitted, it defaults to -1, to remove and return the last element of L.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L.sort()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sorts the elements of L in ascending order.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L.reverse()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reverses the order of the elements in L.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643128" y="-7647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Built-in Methods of Lists with Examples</a:t>
            </a:r>
            <a:br>
              <a:rPr lang="en-US"/>
            </a:br>
            <a:endParaRPr/>
          </a:p>
        </p:txBody>
      </p:sp>
      <p:graphicFrame>
        <p:nvGraphicFramePr>
          <p:cNvPr id="411" name="Google Shape;411;p36"/>
          <p:cNvGraphicFramePr/>
          <p:nvPr/>
        </p:nvGraphicFramePr>
        <p:xfrm>
          <a:off x="938785" y="1666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{C7440B80-3C83-441A-864E-13249B2C8774}</a:tableStyleId>
              </a:tblPr>
              <a:tblGrid>
                <a:gridCol w="1473750"/>
                <a:gridCol w="4527400"/>
                <a:gridCol w="3106275"/>
              </a:tblGrid>
              <a:tr h="15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Method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Code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Output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</a:tr>
              <a:tr h="42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append()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 = ['CSE', 'EEE', 'Civil']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subjects.append('Mechanical')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print(subjects)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['CSE', 'EEE', 'Civil', 'Mechanical']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</a:tr>
              <a:tr h="42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count()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 = ['CSE', 'EEE', 'Civil', 'CSE']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subjects.count('CSE')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print(x)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</a:tr>
              <a:tr h="52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insert()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 = ['CSE', 'EEE', 'Civil']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subjects.insert(1, 'Mechanical')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print(subjects)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['CSE', 'Mechanical', 'EEE', 'Civil']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</a:tr>
              <a:tr h="63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extend()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 = ['CSE', 'EEE', 'Civil']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cars = ['Ford', 'BMW', 'Volvo']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subjects.extend(cars)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print(subjects)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['CSE', 'EEE', 'Civil', 'Ford', 'BMW', 'Volvo']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</a:tr>
              <a:tr h="42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remove()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 = ['CSE', 'EEE', 'Civil']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subjects.remove('Civil')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print(subjects)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['CSE', 'EEE']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</a:tr>
              <a:tr h="42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index()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 = ['CSE', 'EEE', 'Civil']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subjects.index('Civil')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print(x)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</a:tr>
              <a:tr h="42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pop()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 = ['CSE', 'EEE', 'Civil']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subjects.pop(1)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print(subjects)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['CSE', 'Civil']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</a:tr>
              <a:tr h="42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sort()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cars = ['Ford', 'BMW', 'Volvo']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cars.sort()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print(cars)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['BMW', 'Ford', 'Volvo']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</a:tr>
              <a:tr h="42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reverse()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 = ['CSE', 'EEE', 'Civil']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subjects.reverse()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print(subjects)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['Civil', 'EEE', 'CSE']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275" marL="3727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17678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Slicing</a:t>
            </a:r>
            <a:br>
              <a:rPr lang="en-US"/>
            </a:br>
            <a:endParaRPr/>
          </a:p>
        </p:txBody>
      </p:sp>
      <p:sp>
        <p:nvSpPr>
          <p:cNvPr id="417" name="Google Shape;417;p37"/>
          <p:cNvSpPr txBox="1"/>
          <p:nvPr>
            <p:ph idx="1" type="body"/>
          </p:nvPr>
        </p:nvSpPr>
        <p:spPr>
          <a:xfrm>
            <a:off x="240792" y="71615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Slicing is the easiest way to pull more than one value from a list at a time by using slicing.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lower index is inclusive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upper index is exclusive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list_name[ </a:t>
            </a:r>
            <a:r>
              <a:rPr lang="en-US">
                <a:solidFill>
                  <a:srgbClr val="486112"/>
                </a:solidFill>
              </a:rPr>
              <a:t>beginning</a:t>
            </a:r>
            <a:r>
              <a:rPr lang="en-US"/>
              <a:t>: </a:t>
            </a:r>
            <a:r>
              <a:rPr lang="en-US">
                <a:solidFill>
                  <a:srgbClr val="008000"/>
                </a:solidFill>
              </a:rPr>
              <a:t>end</a:t>
            </a:r>
            <a:r>
              <a:rPr lang="en-US"/>
              <a:t>]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486112"/>
                </a:solidFill>
              </a:rPr>
              <a:t>                  # beginning : where python should start slicing. (</a:t>
            </a:r>
            <a:r>
              <a:rPr b="1" lang="en-US">
                <a:solidFill>
                  <a:srgbClr val="486112"/>
                </a:solidFill>
              </a:rPr>
              <a:t>inclusive)</a:t>
            </a:r>
            <a:endParaRPr b="1">
              <a:solidFill>
                <a:srgbClr val="48611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8000"/>
                </a:solidFill>
              </a:rPr>
              <a:t>                  # end : where should python stop slicing. (</a:t>
            </a:r>
            <a:r>
              <a:rPr b="1" lang="en-US">
                <a:solidFill>
                  <a:srgbClr val="008000"/>
                </a:solidFill>
              </a:rPr>
              <a:t>exclusive)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chemeClr val="accent5"/>
                </a:solidFill>
              </a:rPr>
              <a:t>   index                                             0      1           2                   3     </a:t>
            </a:r>
            <a:r>
              <a:rPr b="1" lang="en-US">
                <a:solidFill>
                  <a:srgbClr val="008000"/>
                </a:solidFill>
              </a:rPr>
              <a:t>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</a:t>
            </a:r>
            <a:endParaRPr/>
          </a:p>
        </p:txBody>
      </p:sp>
      <p:pic>
        <p:nvPicPr>
          <p:cNvPr id="418" name="Google Shape;4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46" y="3258250"/>
            <a:ext cx="9421608" cy="139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8797" y="4657543"/>
            <a:ext cx="8211573" cy="173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Standard Data Type : Tuples</a:t>
            </a:r>
            <a:endParaRPr/>
          </a:p>
        </p:txBody>
      </p:sp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Tuples is almost same as a list except few exception.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Tuples is an object type that has ordered sequence of :</a:t>
            </a:r>
            <a:r>
              <a:rPr b="1" lang="en-US">
                <a:solidFill>
                  <a:schemeClr val="accent5"/>
                </a:solidFill>
              </a:rPr>
              <a:t>[heterogeneous elements]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Tuple is immutable (not-changeable)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Tuples vs List</a:t>
            </a:r>
            <a:endParaRPr/>
          </a:p>
        </p:txBody>
      </p:sp>
      <p:sp>
        <p:nvSpPr>
          <p:cNvPr id="431" name="Google Shape;431;p3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List</a:t>
            </a:r>
            <a:endParaRPr/>
          </a:p>
        </p:txBody>
      </p:sp>
      <p:sp>
        <p:nvSpPr>
          <p:cNvPr id="432" name="Google Shape;432;p3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List=[ 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List=[1,2,3.4, ‘dfggh’,45]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Mutable(add,remove and change values)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List has more built in method than tuple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List occupy more memories</a:t>
            </a:r>
            <a:endParaRPr/>
          </a:p>
        </p:txBody>
      </p:sp>
      <p:sp>
        <p:nvSpPr>
          <p:cNvPr id="433" name="Google Shape;433;p3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Tuple</a:t>
            </a:r>
            <a:endParaRPr/>
          </a:p>
        </p:txBody>
      </p:sp>
      <p:sp>
        <p:nvSpPr>
          <p:cNvPr id="434" name="Google Shape;434;p3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Tuple=( 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Tuple=(1,2,3.4, ‘dfggh’,45)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Immutable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Tuple has less built in methods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Occupy less memories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30739" y="125788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5D0C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755D0C"/>
                </a:solidFill>
              </a:rPr>
              <a:t>How to initialize a variable </a:t>
            </a:r>
            <a:br>
              <a:rPr lang="en-US"/>
            </a:b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2362511" y="1935921"/>
            <a:ext cx="6579218" cy="1538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i="0" lang="en-US" sz="20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1      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integer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b="1" i="0" lang="en-US" sz="20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1.1    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float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b="1" i="0" lang="en-US" sz="20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2j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20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complex number (a + bi)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b="1" i="0" lang="en-US" sz="20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“a” 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0" i="0" lang="en-US" sz="20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string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b="1" i="0" lang="en-US" sz="20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161E2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 </a:t>
            </a:r>
            <a:r>
              <a:rPr b="0" i="0" lang="en-US" sz="20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boolean (True / False)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5917474" y="4102430"/>
            <a:ext cx="4741818" cy="1995747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Comment starts with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# this is a comment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465802" y="3958616"/>
            <a:ext cx="4741818" cy="1995747"/>
          </a:xfrm>
          <a:prstGeom prst="rect">
            <a:avLst/>
          </a:prstGeom>
          <a:solidFill>
            <a:srgbClr val="D1CBB3"/>
          </a:solidFill>
          <a:ln cap="rnd" cmpd="sng" w="19050">
            <a:solidFill>
              <a:srgbClr val="D1C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a= 12;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a= “cse110”</a:t>
            </a:r>
            <a:endParaRPr b="1" sz="2400">
              <a:solidFill>
                <a:srgbClr val="00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677334" y="609600"/>
            <a:ext cx="8596668" cy="81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Creating a tuple</a:t>
            </a:r>
            <a:endParaRPr/>
          </a:p>
        </p:txBody>
      </p:sp>
      <p:sp>
        <p:nvSpPr>
          <p:cNvPr id="440" name="Google Shape;440;p40"/>
          <p:cNvSpPr txBox="1"/>
          <p:nvPr>
            <p:ph idx="1" type="body"/>
          </p:nvPr>
        </p:nvSpPr>
        <p:spPr>
          <a:xfrm>
            <a:off x="677334" y="182808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Empty tuple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</a:t>
            </a:r>
            <a:r>
              <a:rPr b="1" lang="en-US"/>
              <a:t>tup1=()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Creating a tuple is as simple as putting different comma-separated values: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tup1 = ('physics', 'chemistry', 1997, 2000);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tup2 = (1, 2, 3, 4, 5 );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tup3 = "a", "b", "c", "d";</a:t>
            </a:r>
            <a:r>
              <a:rPr b="1" lang="en-US">
                <a:solidFill>
                  <a:schemeClr val="dk1"/>
                </a:solidFill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write a tuple containing a single value you have to include a comma, even though there is only one value 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tup1 = (50,);</a:t>
            </a:r>
            <a:r>
              <a:rPr b="1" lang="en-US">
                <a:solidFill>
                  <a:schemeClr val="dk1"/>
                </a:solidFill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Indexing and Slicing :Same as List</a:t>
            </a:r>
            <a:br>
              <a:rPr lang="en-US"/>
            </a:br>
            <a:endParaRPr/>
          </a:p>
        </p:txBody>
      </p:sp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117501" y="1401154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Indexing</a:t>
            </a:r>
            <a:endParaRPr/>
          </a:p>
        </p:txBody>
      </p:sp>
      <p:sp>
        <p:nvSpPr>
          <p:cNvPr id="447" name="Google Shape;447;p4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Slicing</a:t>
            </a:r>
            <a:endParaRPr/>
          </a:p>
        </p:txBody>
      </p:sp>
      <p:sp>
        <p:nvSpPr>
          <p:cNvPr id="448" name="Google Shape;448;p41"/>
          <p:cNvSpPr txBox="1"/>
          <p:nvPr>
            <p:ph idx="4" type="body"/>
          </p:nvPr>
        </p:nvSpPr>
        <p:spPr>
          <a:xfrm>
            <a:off x="5088384" y="2737245"/>
            <a:ext cx="574191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49" name="Google Shape;4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2" y="1930400"/>
            <a:ext cx="4371279" cy="332771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1"/>
          <p:cNvSpPr/>
          <p:nvPr/>
        </p:nvSpPr>
        <p:spPr>
          <a:xfrm>
            <a:off x="4975668" y="3581084"/>
            <a:ext cx="53677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Tuple_name[ </a:t>
            </a:r>
            <a:r>
              <a:rPr lang="en-US" sz="1800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rPr>
              <a:t>beginning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rPr>
              <a:t># beginning : where python should start slicing. (</a:t>
            </a:r>
            <a:r>
              <a:rPr b="1" lang="en-US" sz="1800">
                <a:solidFill>
                  <a:srgbClr val="486112"/>
                </a:solidFill>
                <a:latin typeface="Trebuchet MS"/>
                <a:ea typeface="Trebuchet MS"/>
                <a:cs typeface="Trebuchet MS"/>
                <a:sym typeface="Trebuchet MS"/>
              </a:rPr>
              <a:t>inclusive)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  # end : where should python stop slicing. (</a:t>
            </a:r>
            <a:r>
              <a:rPr b="1"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exclusive)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1" name="Google Shape;451;p4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64" y="4550550"/>
            <a:ext cx="4598987" cy="23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Accessing Values in Tuples</a:t>
            </a:r>
            <a:br>
              <a:rPr lang="en-US"/>
            </a:br>
            <a:endParaRPr/>
          </a:p>
        </p:txBody>
      </p:sp>
      <p:sp>
        <p:nvSpPr>
          <p:cNvPr id="457" name="Google Shape;457;p42"/>
          <p:cNvSpPr txBox="1"/>
          <p:nvPr>
            <p:ph idx="1" type="body"/>
          </p:nvPr>
        </p:nvSpPr>
        <p:spPr>
          <a:xfrm>
            <a:off x="677334" y="214871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tup1 = ('physics', 'chemistry', 1997, 2000);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tup1[index]=value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 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1.print(tup1[2])    output   1997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2. print(tup1[1:3])  output [chemistry,1997}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/>
          </a:p>
        </p:txBody>
      </p:sp>
      <p:cxnSp>
        <p:nvCxnSpPr>
          <p:cNvPr id="458" name="Google Shape;458;p42"/>
          <p:cNvCxnSpPr/>
          <p:nvPr/>
        </p:nvCxnSpPr>
        <p:spPr>
          <a:xfrm flipH="1" rot="10800000">
            <a:off x="3467502" y="4065349"/>
            <a:ext cx="1508166" cy="23751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459" name="Google Shape;459;p42"/>
          <p:cNvCxnSpPr/>
          <p:nvPr/>
        </p:nvCxnSpPr>
        <p:spPr>
          <a:xfrm flipH="1" rot="10800000">
            <a:off x="3655528" y="4826599"/>
            <a:ext cx="1508166" cy="23751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Updating Tuples</a:t>
            </a:r>
            <a:br>
              <a:rPr lang="en-US"/>
            </a:br>
            <a:endParaRPr/>
          </a:p>
        </p:txBody>
      </p:sp>
      <p:sp>
        <p:nvSpPr>
          <p:cNvPr id="465" name="Google Shape;465;p43"/>
          <p:cNvSpPr txBox="1"/>
          <p:nvPr>
            <p:ph idx="1" type="body"/>
          </p:nvPr>
        </p:nvSpPr>
        <p:spPr>
          <a:xfrm>
            <a:off x="675745" y="1930400"/>
            <a:ext cx="4185623" cy="806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Tuples are immutable which means you cannot update or change the values of tuple elements.</a:t>
            </a:r>
            <a:endParaRPr/>
          </a:p>
        </p:txBody>
      </p:sp>
      <p:sp>
        <p:nvSpPr>
          <p:cNvPr id="466" name="Google Shape;466;p4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tup2 = (1, 2, 3, 4, 5 );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# Following action is not valid for tuples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tup1[0] = 100;</a:t>
            </a:r>
            <a:r>
              <a:rPr lang="en-US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>
            <p:ph idx="3" type="body"/>
          </p:nvPr>
        </p:nvSpPr>
        <p:spPr>
          <a:xfrm>
            <a:off x="5088383" y="1930400"/>
            <a:ext cx="4185618" cy="806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You are able to take portions of existing tuples to create new tuples as the following example demonstrates −</a:t>
            </a:r>
            <a:endParaRPr/>
          </a:p>
        </p:txBody>
      </p:sp>
      <p:sp>
        <p:nvSpPr>
          <p:cNvPr id="468" name="Google Shape;468;p4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Tup1=(1,2,3)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Tup2=(‘a’, ‘b’, ‘c’)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Create new tuples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Tup3=Tup1+Tup3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Output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(1,2,3, ‘a’, ‘b’, ‘c’)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Delete Tuples Elements</a:t>
            </a:r>
            <a:br>
              <a:rPr lang="en-US"/>
            </a:br>
            <a:endParaRPr/>
          </a:p>
        </p:txBody>
      </p:sp>
      <p:sp>
        <p:nvSpPr>
          <p:cNvPr id="474" name="Google Shape;474;p4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Tup1=(1,2,4)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del Tup1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Basic Tuples Operations</a:t>
            </a:r>
            <a:br>
              <a:rPr lang="en-US"/>
            </a:br>
            <a:endParaRPr/>
          </a:p>
        </p:txBody>
      </p:sp>
      <p:pic>
        <p:nvPicPr>
          <p:cNvPr id="480" name="Google Shape;480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791" y="1930400"/>
            <a:ext cx="7003753" cy="36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Built-in Tuples Functions</a:t>
            </a:r>
            <a:br>
              <a:rPr lang="en-US"/>
            </a:br>
            <a:endParaRPr/>
          </a:p>
        </p:txBody>
      </p:sp>
      <p:pic>
        <p:nvPicPr>
          <p:cNvPr id="486" name="Google Shape;486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826" y="1377538"/>
            <a:ext cx="7354176" cy="466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 For Loops</a:t>
            </a:r>
            <a:endParaRPr/>
          </a:p>
        </p:txBody>
      </p:sp>
      <p:sp>
        <p:nvSpPr>
          <p:cNvPr id="492" name="Google Shape;492;p4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A </a:t>
            </a:r>
            <a:r>
              <a:rPr b="1" lang="en-US" sz="2800"/>
              <a:t>for loop</a:t>
            </a:r>
            <a:r>
              <a:rPr lang="en-US" sz="2800"/>
              <a:t> is used for iterating over a sequence (that is either a list, a tuple, a dictionary, a set, or a string).</a:t>
            </a:r>
            <a:endParaRPr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For Loops</a:t>
            </a:r>
            <a:endParaRPr/>
          </a:p>
        </p:txBody>
      </p:sp>
      <p:sp>
        <p:nvSpPr>
          <p:cNvPr id="498" name="Google Shape;498;p4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IN JAVA</a:t>
            </a:r>
            <a:endParaRPr/>
          </a:p>
        </p:txBody>
      </p:sp>
      <p:sp>
        <p:nvSpPr>
          <p:cNvPr id="499" name="Google Shape;499;p4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(int i = 0; i &lt; 10; i +=1)</a:t>
            </a:r>
            <a:br>
              <a:rPr lang="en-US"/>
            </a:br>
            <a:r>
              <a:rPr lang="en-US"/>
              <a:t>    System.out.println(i);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(int i = 0; i &lt; 10; i +=3)</a:t>
            </a:r>
            <a:br>
              <a:rPr lang="en-US"/>
            </a:br>
            <a:r>
              <a:rPr lang="en-US"/>
              <a:t>    System.out.println(i);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00" name="Google Shape;500;p4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IN PYTHON</a:t>
            </a:r>
            <a:endParaRPr/>
          </a:p>
        </p:txBody>
      </p:sp>
      <p:sp>
        <p:nvSpPr>
          <p:cNvPr id="501" name="Google Shape;501;p4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i in range(0, 10):</a:t>
            </a:r>
            <a:br>
              <a:rPr lang="en-US"/>
            </a:br>
            <a:r>
              <a:rPr lang="en-US"/>
              <a:t>    print(i)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i in range(0, 10, 3):</a:t>
            </a:r>
            <a:br>
              <a:rPr lang="en-US"/>
            </a:br>
            <a:r>
              <a:rPr lang="en-US"/>
              <a:t>     print(i)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Iterating over a List</a:t>
            </a:r>
            <a:endParaRPr/>
          </a:p>
        </p:txBody>
      </p:sp>
      <p:sp>
        <p:nvSpPr>
          <p:cNvPr id="507" name="Google Shape;507;p4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 = ["geeks", "for", "geeks"]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for i in l: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    print(i)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endParaRPr/>
          </a:p>
        </p:txBody>
      </p:sp>
      <p:sp>
        <p:nvSpPr>
          <p:cNvPr id="508" name="Google Shape;508;p4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Iterating over a tuple</a:t>
            </a:r>
            <a:endParaRPr/>
          </a:p>
        </p:txBody>
      </p:sp>
      <p:sp>
        <p:nvSpPr>
          <p:cNvPr id="509" name="Google Shape;509;p4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 = ("geeks", "for", "geeks")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i in 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    print(i)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Standard Data Types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Numbers(int,long,float,complex)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List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Dictionary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Iterating over a String</a:t>
            </a:r>
            <a:endParaRPr/>
          </a:p>
        </p:txBody>
      </p:sp>
      <p:sp>
        <p:nvSpPr>
          <p:cNvPr id="515" name="Google Shape;515;p5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 = "Geeks"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i in s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    print(i)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endParaRPr/>
          </a:p>
        </p:txBody>
      </p:sp>
      <p:sp>
        <p:nvSpPr>
          <p:cNvPr id="516" name="Google Shape;516;p5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Iterating over a Dictionary</a:t>
            </a:r>
            <a:endParaRPr/>
          </a:p>
        </p:txBody>
      </p:sp>
      <p:sp>
        <p:nvSpPr>
          <p:cNvPr id="517" name="Google Shape;517;p5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will look at dictionary tutorial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Dictionaries</a:t>
            </a:r>
            <a:endParaRPr/>
          </a:p>
        </p:txBody>
      </p:sp>
      <p:sp>
        <p:nvSpPr>
          <p:cNvPr id="524" name="Google Shape;524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List</a:t>
            </a:r>
            <a:endParaRPr/>
          </a:p>
        </p:txBody>
      </p:sp>
      <p:sp>
        <p:nvSpPr>
          <p:cNvPr id="530" name="Google Shape;530;p5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Collection of items in a order sequence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fetch/access value in a list through integer indexes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531" name="Google Shape;53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563" y="3210382"/>
            <a:ext cx="7764887" cy="200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Key-value Pair</a:t>
            </a:r>
            <a:endParaRPr/>
          </a:p>
        </p:txBody>
      </p:sp>
      <p:sp>
        <p:nvSpPr>
          <p:cNvPr id="537" name="Google Shape;537;p53"/>
          <p:cNvSpPr/>
          <p:nvPr/>
        </p:nvSpPr>
        <p:spPr>
          <a:xfrm>
            <a:off x="838199" y="1016373"/>
            <a:ext cx="1116474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Lists have integer indices associated with each values. Random access to a certain value using the corresponding index number is possible. But what if we could replace indices with something more meaningful?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Dictionaries replace integer index with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keys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Just like index numbers, a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unique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identifier for an item in a Collection. A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can be any immutable data type (Integer, Float, String, Boolean etc.). </a:t>
            </a:r>
            <a:endParaRPr/>
          </a:p>
        </p:txBody>
      </p:sp>
      <p:graphicFrame>
        <p:nvGraphicFramePr>
          <p:cNvPr id="538" name="Google Shape;538;p53"/>
          <p:cNvGraphicFramePr/>
          <p:nvPr/>
        </p:nvGraphicFramePr>
        <p:xfrm>
          <a:off x="1621741" y="3938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{C7440B80-3C83-441A-864E-13249B2C8774}</a:tableStyleId>
              </a:tblPr>
              <a:tblGrid>
                <a:gridCol w="1663550"/>
                <a:gridCol w="1663550"/>
              </a:tblGrid>
              <a:tr h="53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Index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Item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'John'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'Wick'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9" name="Google Shape;539;p53"/>
          <p:cNvGraphicFramePr/>
          <p:nvPr/>
        </p:nvGraphicFramePr>
        <p:xfrm>
          <a:off x="7243181" y="3938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{C7440B80-3C83-441A-864E-13249B2C8774}</a:tableStyleId>
              </a:tblPr>
              <a:tblGrid>
                <a:gridCol w="1663550"/>
                <a:gridCol w="1663550"/>
              </a:tblGrid>
              <a:tr h="53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Item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'First Name'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'John'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'Last Name'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'Wick'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'Age'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'hasDog'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0" name="Google Shape;540;p53"/>
          <p:cNvSpPr/>
          <p:nvPr/>
        </p:nvSpPr>
        <p:spPr>
          <a:xfrm>
            <a:off x="4948818" y="5043298"/>
            <a:ext cx="2294363" cy="2343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53"/>
          <p:cNvSpPr txBox="1"/>
          <p:nvPr/>
        </p:nvSpPr>
        <p:spPr>
          <a:xfrm>
            <a:off x="4948817" y="4455752"/>
            <a:ext cx="22943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Replacing indices with meaningful keys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Key-value Pair (Example)</a:t>
            </a:r>
            <a:endParaRPr/>
          </a:p>
        </p:txBody>
      </p:sp>
      <p:sp>
        <p:nvSpPr>
          <p:cNvPr id="547" name="Google Shape;547;p54"/>
          <p:cNvSpPr/>
          <p:nvPr/>
        </p:nvSpPr>
        <p:spPr>
          <a:xfrm>
            <a:off x="838200" y="1166842"/>
            <a:ext cx="829344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List and dictionaries are similar. Instead of using index integers, a Dictionary uses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find a specific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think of a dictionary in real life. It has words along with its definition associated with it. Here,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Word =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Definition =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find the meaning of a word, first you have to look for the word (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 Once you’ve find your desired word (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), then you can easily see it’s definition (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8" name="Google Shape;5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644" y="1166842"/>
            <a:ext cx="2891480" cy="3647713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4"/>
          <p:cNvSpPr/>
          <p:nvPr/>
        </p:nvSpPr>
        <p:spPr>
          <a:xfrm>
            <a:off x="838200" y="5641571"/>
            <a:ext cx="10789508" cy="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00080"/>
                </a:solidFill>
                <a:latin typeface="Trebuchet MS"/>
                <a:ea typeface="Trebuchet MS"/>
                <a:cs typeface="Trebuchet MS"/>
                <a:sym typeface="Trebuchet MS"/>
              </a:rPr>
              <a:t>Note that each and every word in a dictionary is distinctive however, definition of multiple words can be identical. Similarly in python, keys have to be distinctive but not the values.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Creating a Dictionary</a:t>
            </a:r>
            <a:endParaRPr/>
          </a:p>
        </p:txBody>
      </p:sp>
      <p:graphicFrame>
        <p:nvGraphicFramePr>
          <p:cNvPr id="555" name="Google Shape;555;p55"/>
          <p:cNvGraphicFramePr/>
          <p:nvPr/>
        </p:nvGraphicFramePr>
        <p:xfrm>
          <a:off x="731528" y="84724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{C7440B80-3C83-441A-864E-13249B2C8774}</a:tableStyleId>
              </a:tblPr>
              <a:tblGrid>
                <a:gridCol w="1486725"/>
                <a:gridCol w="1486725"/>
                <a:gridCol w="1486725"/>
                <a:gridCol w="1486725"/>
                <a:gridCol w="1486725"/>
                <a:gridCol w="1486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'Apple'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'Raspberry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'Blueberry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'Grape'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'Germany'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'India'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'Haiti'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'UK'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'USA'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'Spain'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6" name="Google Shape;556;p55"/>
          <p:cNvSpPr/>
          <p:nvPr/>
        </p:nvSpPr>
        <p:spPr>
          <a:xfrm>
            <a:off x="756213" y="1867973"/>
            <a:ext cx="1135090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create this example using Python Dictionary.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national_fruits = {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'Germany'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'India'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'Mango'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'Haiti'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'Mango'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'UK'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'Raspberry'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'USA'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'Blueberry'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'Spain'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'Grape'</a:t>
            </a:r>
            <a:b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(national_fruits)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{'USA': 'Blueberry', 'India': 'Mango', 'Germany': 'Apple', 'UK': 'Raspberry', 'Haiti': 'Mango', 'Spain': 'Grape'}</a:t>
            </a:r>
            <a:endParaRPr/>
          </a:p>
        </p:txBody>
      </p:sp>
      <p:sp>
        <p:nvSpPr>
          <p:cNvPr id="557" name="Google Shape;557;p55"/>
          <p:cNvSpPr/>
          <p:nvPr/>
        </p:nvSpPr>
        <p:spPr>
          <a:xfrm>
            <a:off x="838200" y="5931536"/>
            <a:ext cx="108821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00080"/>
                </a:solidFill>
                <a:latin typeface="Trebuchet MS"/>
                <a:ea typeface="Trebuchet MS"/>
                <a:cs typeface="Trebuchet MS"/>
                <a:sym typeface="Trebuchet MS"/>
              </a:rPr>
              <a:t>Notice that printing order of the Dictionary does not match the insertion order. It is because, unlike Lists, python (3.7+) does not keep the order of insertion for Dictionaries.</a:t>
            </a:r>
            <a:endParaRPr/>
          </a:p>
        </p:txBody>
      </p:sp>
      <p:sp>
        <p:nvSpPr>
          <p:cNvPr id="558" name="Google Shape;558;p55"/>
          <p:cNvSpPr txBox="1"/>
          <p:nvPr/>
        </p:nvSpPr>
        <p:spPr>
          <a:xfrm>
            <a:off x="6096000" y="2395657"/>
            <a:ext cx="562433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national_fruits = </a:t>
            </a:r>
            <a:r>
              <a:rPr lang="en-US" sz="1800">
                <a:solidFill>
                  <a:srgbClr val="8888C6"/>
                </a:solidFill>
                <a:latin typeface="Consolas"/>
                <a:ea typeface="Consolas"/>
                <a:cs typeface="Consolas"/>
                <a:sym typeface="Consolas"/>
              </a:rPr>
              <a:t>dict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'Germany'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'India'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'Mango'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'Haiti'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'Mango'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'UK'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'Raspberry'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'USA'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'Blueberry'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'Spain'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'Grape'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(national_fruits)</a:t>
            </a:r>
            <a:endParaRPr/>
          </a:p>
        </p:txBody>
      </p:sp>
      <p:sp>
        <p:nvSpPr>
          <p:cNvPr id="559" name="Google Shape;559;p55"/>
          <p:cNvSpPr txBox="1"/>
          <p:nvPr/>
        </p:nvSpPr>
        <p:spPr>
          <a:xfrm>
            <a:off x="4951167" y="3167390"/>
            <a:ext cx="6944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/>
          <p:nvPr/>
        </p:nvSpPr>
        <p:spPr>
          <a:xfrm>
            <a:off x="838200" y="1988137"/>
            <a:ext cx="113509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a value to an existing dictionary, you need to provide a new key along with its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'Austria'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endParaRPr/>
          </a:p>
        </p:txBody>
      </p:sp>
      <p:sp>
        <p:nvSpPr>
          <p:cNvPr id="565" name="Google Shape;565;p5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Adding a New Value</a:t>
            </a:r>
            <a:endParaRPr/>
          </a:p>
        </p:txBody>
      </p:sp>
      <p:graphicFrame>
        <p:nvGraphicFramePr>
          <p:cNvPr id="566" name="Google Shape;566;p56"/>
          <p:cNvGraphicFramePr/>
          <p:nvPr/>
        </p:nvGraphicFramePr>
        <p:xfrm>
          <a:off x="838200" y="110481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{C7440B80-3C83-441A-864E-13249B2C8774}</a:tableStyleId>
              </a:tblPr>
              <a:tblGrid>
                <a:gridCol w="1486725"/>
                <a:gridCol w="1486725"/>
                <a:gridCol w="1486725"/>
                <a:gridCol w="1486725"/>
                <a:gridCol w="1486725"/>
                <a:gridCol w="1486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'Apple'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'Raspberry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'Blueberry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'Grape'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'Germany'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'India'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'Haiti'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'UK'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'USA'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'Spain'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7" name="Google Shape;567;p56"/>
          <p:cNvGraphicFramePr/>
          <p:nvPr/>
        </p:nvGraphicFramePr>
        <p:xfrm>
          <a:off x="838200" y="311702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{C7440B80-3C83-441A-864E-13249B2C8774}</a:tableStyleId>
              </a:tblPr>
              <a:tblGrid>
                <a:gridCol w="1502225"/>
                <a:gridCol w="1502225"/>
                <a:gridCol w="1502225"/>
                <a:gridCol w="1502225"/>
                <a:gridCol w="1502225"/>
                <a:gridCol w="1502225"/>
                <a:gridCol w="1502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'Apple'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'Raspberry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'Blueberry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'Grape'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'Apple'</a:t>
                      </a:r>
                      <a:endParaRPr b="1"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'Germany'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'India'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'Haiti'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'UK'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'USA'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'Spain'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'Austria'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8" name="Google Shape;568;p56"/>
          <p:cNvSpPr/>
          <p:nvPr/>
        </p:nvSpPr>
        <p:spPr>
          <a:xfrm>
            <a:off x="838200" y="4063488"/>
            <a:ext cx="1135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'Austria'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7"/>
          <p:cNvSpPr/>
          <p:nvPr/>
        </p:nvSpPr>
        <p:spPr>
          <a:xfrm>
            <a:off x="838200" y="1988137"/>
            <a:ext cx="113509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To modify an existing value, you need to provide the corresponding key along with a new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'Austria'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endParaRPr/>
          </a:p>
        </p:txBody>
      </p:sp>
      <p:sp>
        <p:nvSpPr>
          <p:cNvPr id="574" name="Google Shape;574;p57"/>
          <p:cNvSpPr txBox="1"/>
          <p:nvPr>
            <p:ph type="title"/>
          </p:nvPr>
        </p:nvSpPr>
        <p:spPr>
          <a:xfrm>
            <a:off x="838200" y="0"/>
            <a:ext cx="77270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Modifying an Existing Value</a:t>
            </a:r>
            <a:endParaRPr/>
          </a:p>
        </p:txBody>
      </p:sp>
      <p:graphicFrame>
        <p:nvGraphicFramePr>
          <p:cNvPr id="575" name="Google Shape;575;p57"/>
          <p:cNvGraphicFramePr/>
          <p:nvPr/>
        </p:nvGraphicFramePr>
        <p:xfrm>
          <a:off x="838200" y="111073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{C7440B80-3C83-441A-864E-13249B2C8774}</a:tableStyleId>
              </a:tblPr>
              <a:tblGrid>
                <a:gridCol w="1502225"/>
                <a:gridCol w="1502225"/>
                <a:gridCol w="1502225"/>
                <a:gridCol w="1502225"/>
                <a:gridCol w="1502225"/>
                <a:gridCol w="1502225"/>
                <a:gridCol w="1502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'Apple'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'Raspberry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'Blueberry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'Grape'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'Apple'</a:t>
                      </a:r>
                      <a:endParaRPr b="1"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'Germany'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'India'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'Haiti'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'UK'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'USA'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'Spain'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'Austria'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6" name="Google Shape;576;p57"/>
          <p:cNvSpPr/>
          <p:nvPr/>
        </p:nvSpPr>
        <p:spPr>
          <a:xfrm>
            <a:off x="838200" y="4063488"/>
            <a:ext cx="1135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'Austria'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Orange</a:t>
            </a:r>
            <a:endParaRPr/>
          </a:p>
        </p:txBody>
      </p:sp>
      <p:graphicFrame>
        <p:nvGraphicFramePr>
          <p:cNvPr id="577" name="Google Shape;577;p57"/>
          <p:cNvGraphicFramePr/>
          <p:nvPr/>
        </p:nvGraphicFramePr>
        <p:xfrm>
          <a:off x="838198" y="311663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{C7440B80-3C83-441A-864E-13249B2C8774}</a:tableStyleId>
              </a:tblPr>
              <a:tblGrid>
                <a:gridCol w="1502225"/>
                <a:gridCol w="1502225"/>
                <a:gridCol w="1502225"/>
                <a:gridCol w="1502225"/>
                <a:gridCol w="1502225"/>
                <a:gridCol w="1502225"/>
                <a:gridCol w="1502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'Apple'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'Raspberry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'Blueberry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'Grape'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'Orange'</a:t>
                      </a:r>
                      <a:endParaRPr b="1"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'Germany'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'India'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'Haiti'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'UK'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'USA'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'Spain'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'Austria'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"/>
          <p:cNvSpPr/>
          <p:nvPr/>
        </p:nvSpPr>
        <p:spPr>
          <a:xfrm>
            <a:off x="838200" y="1988137"/>
            <a:ext cx="113509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To delete an existing key, you need use the </a:t>
            </a:r>
            <a:r>
              <a:rPr lang="en-US" sz="1800">
                <a:solidFill>
                  <a:srgbClr val="000066"/>
                </a:solidFill>
                <a:latin typeface="Trebuchet MS"/>
                <a:ea typeface="Trebuchet MS"/>
                <a:cs typeface="Trebuchet MS"/>
                <a:sym typeface="Trebuchet MS"/>
              </a:rPr>
              <a:t>del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 keyword.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sz="1800">
                <a:solidFill>
                  <a:srgbClr val="CC783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'Austria'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A5C2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58"/>
          <p:cNvSpPr txBox="1"/>
          <p:nvPr>
            <p:ph type="title"/>
          </p:nvPr>
        </p:nvSpPr>
        <p:spPr>
          <a:xfrm>
            <a:off x="838200" y="0"/>
            <a:ext cx="77270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Deleting a Key</a:t>
            </a:r>
            <a:endParaRPr/>
          </a:p>
        </p:txBody>
      </p:sp>
      <p:graphicFrame>
        <p:nvGraphicFramePr>
          <p:cNvPr id="584" name="Google Shape;584;p58"/>
          <p:cNvGraphicFramePr/>
          <p:nvPr/>
        </p:nvGraphicFramePr>
        <p:xfrm>
          <a:off x="838200" y="111073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{C7440B80-3C83-441A-864E-13249B2C8774}</a:tableStyleId>
              </a:tblPr>
              <a:tblGrid>
                <a:gridCol w="1502225"/>
                <a:gridCol w="1502225"/>
                <a:gridCol w="1502225"/>
                <a:gridCol w="1502225"/>
                <a:gridCol w="1502225"/>
                <a:gridCol w="1502225"/>
                <a:gridCol w="1502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'Apple'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'Raspberry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'Blueberry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'Grape'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'Orange'</a:t>
                      </a:r>
                      <a:endParaRPr b="1"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'Germany'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'India'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'Haiti'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'UK'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'USA'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'Spain'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'Austria'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58"/>
          <p:cNvSpPr/>
          <p:nvPr/>
        </p:nvSpPr>
        <p:spPr>
          <a:xfrm>
            <a:off x="838200" y="2824996"/>
            <a:ext cx="1135090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(national_fruits[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'Austria'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KeyError: 'Austria'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You can also use the </a:t>
            </a:r>
            <a:r>
              <a:rPr lang="en-US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pop() </a:t>
            </a: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function if you want to store the deleted value in a 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deleted_value = national_fruits.pop(</a:t>
            </a:r>
            <a:r>
              <a:rPr lang="en-US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'Austria'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(deleted_value)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Orange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9"/>
          <p:cNvSpPr/>
          <p:nvPr/>
        </p:nvSpPr>
        <p:spPr>
          <a:xfrm>
            <a:off x="838200" y="1941837"/>
            <a:ext cx="11350906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get the length of the dictionary using </a:t>
            </a:r>
            <a:r>
              <a:rPr lang="en-US" sz="1800">
                <a:solidFill>
                  <a:srgbClr val="000066"/>
                </a:solidFill>
                <a:latin typeface="Trebuchet MS"/>
                <a:ea typeface="Trebuchet MS"/>
                <a:cs typeface="Trebuchet MS"/>
                <a:sym typeface="Trebuchet MS"/>
              </a:rPr>
              <a:t>len()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function:</a:t>
            </a: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8888C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(national_fruits))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get the keys of the dictionary using </a:t>
            </a:r>
            <a:r>
              <a:rPr lang="en-US" sz="1800">
                <a:solidFill>
                  <a:srgbClr val="000066"/>
                </a:solidFill>
                <a:latin typeface="Trebuchet MS"/>
                <a:ea typeface="Trebuchet MS"/>
                <a:cs typeface="Trebuchet MS"/>
                <a:sym typeface="Trebuchet MS"/>
              </a:rPr>
              <a:t>keys()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(national_fruits.keys())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['USA', 'India', 'Germany', 'UK', 'Haiti', 'Spain’]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get the values of the dictionary using </a:t>
            </a:r>
            <a:r>
              <a:rPr lang="en-US" sz="1800">
                <a:solidFill>
                  <a:srgbClr val="000066"/>
                </a:solidFill>
                <a:latin typeface="Trebuchet MS"/>
                <a:ea typeface="Trebuchet MS"/>
                <a:cs typeface="Trebuchet MS"/>
                <a:sym typeface="Trebuchet MS"/>
              </a:rPr>
              <a:t>values()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(national_fruits.values())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['Blueberry', 'Mango', 'Apple', 'Raspberry', 'Mango', 'Grape’]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get the key-value pairs of the dictionary using </a:t>
            </a:r>
            <a:r>
              <a:rPr lang="en-US" sz="1800">
                <a:solidFill>
                  <a:srgbClr val="000066"/>
                </a:solidFill>
                <a:latin typeface="Trebuchet MS"/>
                <a:ea typeface="Trebuchet MS"/>
                <a:cs typeface="Trebuchet MS"/>
                <a:sym typeface="Trebuchet MS"/>
              </a:rPr>
              <a:t>items()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(national_fruits.items())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[('USA', 'Blueberry'), ('India', 'Mango'), ('Germany', 'Apple'), ('UK’, 	'Raspberry'), ('Haiti', 'Mango'), ('Spain', 'Grape')]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59"/>
          <p:cNvSpPr txBox="1"/>
          <p:nvPr>
            <p:ph type="title"/>
          </p:nvPr>
        </p:nvSpPr>
        <p:spPr>
          <a:xfrm>
            <a:off x="838200" y="0"/>
            <a:ext cx="77270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Iterating a Dictionary</a:t>
            </a:r>
            <a:endParaRPr/>
          </a:p>
        </p:txBody>
      </p:sp>
      <p:graphicFrame>
        <p:nvGraphicFramePr>
          <p:cNvPr id="592" name="Google Shape;592;p59"/>
          <p:cNvGraphicFramePr/>
          <p:nvPr/>
        </p:nvGraphicFramePr>
        <p:xfrm>
          <a:off x="838197" y="111073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{C7440B80-3C83-441A-864E-13249B2C8774}</a:tableStyleId>
              </a:tblPr>
              <a:tblGrid>
                <a:gridCol w="1502225"/>
                <a:gridCol w="1502225"/>
                <a:gridCol w="1502225"/>
                <a:gridCol w="1502225"/>
                <a:gridCol w="1502225"/>
                <a:gridCol w="1502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'Apple'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'Mango'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'Raspberry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'Blueberry 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'Grape'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'Germany'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'India'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'Haiti'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'UK'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'USA'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'Spain'</a:t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Strings</a:t>
            </a: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770823" y="148874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String: A sequence of characters in a program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❖"/>
            </a:pPr>
            <a:r>
              <a:rPr lang="en-US"/>
              <a:t>Starts and ends with quotation mark(</a:t>
            </a:r>
            <a:r>
              <a:rPr lang="en-US">
                <a:solidFill>
                  <a:srgbClr val="008000"/>
                </a:solidFill>
              </a:rPr>
              <a:t>"</a:t>
            </a:r>
            <a:r>
              <a:rPr lang="en-US"/>
              <a:t>   </a:t>
            </a:r>
            <a:r>
              <a:rPr lang="en-US">
                <a:solidFill>
                  <a:srgbClr val="008000"/>
                </a:solidFill>
              </a:rPr>
              <a:t>"</a:t>
            </a:r>
            <a:r>
              <a:rPr lang="en-US"/>
              <a:t>)  or apostrophe (</a:t>
            </a:r>
            <a:r>
              <a:rPr lang="en-US">
                <a:solidFill>
                  <a:srgbClr val="008000"/>
                </a:solidFill>
              </a:rPr>
              <a:t>‘    ’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❖"/>
            </a:pPr>
            <a:r>
              <a:rPr lang="en-US"/>
              <a:t>You can use either one you want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❖"/>
            </a:pPr>
            <a:r>
              <a:rPr lang="en-US"/>
              <a:t>Examples:</a:t>
            </a:r>
            <a:endParaRPr/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chemeClr val="dk1"/>
                </a:solidFill>
              </a:rPr>
              <a:t>'Hello'</a:t>
            </a:r>
            <a:endParaRPr/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chemeClr val="dk1"/>
                </a:solidFill>
              </a:rPr>
              <a:t>'One Valid String'</a:t>
            </a:r>
            <a:endParaRPr/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chemeClr val="dk1"/>
                </a:solidFill>
              </a:rPr>
              <a:t>"This is also a valid String”</a:t>
            </a:r>
            <a:endParaRPr sz="20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>
              <a:solidFill>
                <a:srgbClr val="008000"/>
              </a:solidFill>
            </a:endParaRPr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>
              <a:solidFill>
                <a:srgbClr val="008000"/>
              </a:solidFill>
            </a:endParaRPr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>
                <a:solidFill>
                  <a:srgbClr val="008000"/>
                </a:solidFill>
              </a:rPr>
              <a:t>'This However is a valid </a:t>
            </a:r>
            <a:r>
              <a:rPr lang="en-US">
                <a:solidFill>
                  <a:srgbClr val="6C911C"/>
                </a:solidFill>
              </a:rPr>
              <a:t>"String" </a:t>
            </a:r>
            <a:r>
              <a:rPr lang="en-US">
                <a:solidFill>
                  <a:srgbClr val="008000"/>
                </a:solidFill>
              </a:rPr>
              <a:t>because maintains the order of quotation and apostrophe'</a:t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5197641" y="3111714"/>
            <a:ext cx="50243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'This is not valid String"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'This is not valid String either!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'String inside a 'String' is not allowed'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0"/>
          <p:cNvSpPr/>
          <p:nvPr/>
        </p:nvSpPr>
        <p:spPr>
          <a:xfrm>
            <a:off x="6436490" y="958378"/>
            <a:ext cx="496071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also iterate through the keys using:</a:t>
            </a: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national_fruits.keys():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(key)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Germany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Haiti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Spain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8" name="Google Shape;598;p60"/>
          <p:cNvSpPr txBox="1"/>
          <p:nvPr>
            <p:ph type="title"/>
          </p:nvPr>
        </p:nvSpPr>
        <p:spPr>
          <a:xfrm>
            <a:off x="838200" y="0"/>
            <a:ext cx="77270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Iterating a Dictionary (Cont.)</a:t>
            </a:r>
            <a:endParaRPr/>
          </a:p>
        </p:txBody>
      </p:sp>
      <p:sp>
        <p:nvSpPr>
          <p:cNvPr id="599" name="Google Shape;599;p60"/>
          <p:cNvSpPr/>
          <p:nvPr/>
        </p:nvSpPr>
        <p:spPr>
          <a:xfrm>
            <a:off x="794794" y="3820700"/>
            <a:ext cx="530120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To iterate through the values use:</a:t>
            </a: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national_fruits.values():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Blueberry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Raspberry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Grape</a:t>
            </a:r>
            <a:endParaRPr/>
          </a:p>
        </p:txBody>
      </p:sp>
      <p:sp>
        <p:nvSpPr>
          <p:cNvPr id="600" name="Google Shape;600;p60"/>
          <p:cNvSpPr/>
          <p:nvPr/>
        </p:nvSpPr>
        <p:spPr>
          <a:xfrm>
            <a:off x="6393089" y="3820700"/>
            <a:ext cx="594456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To iterate through the key-value pair use:</a:t>
            </a: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key, val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national_fruits.items():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(key, val)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('USA', ['Blueberry'])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('India', ['Mango'])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('Germany', ['Apple'])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('UK', ['Raspberry'])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('Haiti', ['Mango'])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('Spain', ['Grape'])</a:t>
            </a:r>
            <a:endParaRPr/>
          </a:p>
        </p:txBody>
      </p:sp>
      <p:sp>
        <p:nvSpPr>
          <p:cNvPr id="601" name="Google Shape;601;p60"/>
          <p:cNvSpPr/>
          <p:nvPr/>
        </p:nvSpPr>
        <p:spPr>
          <a:xfrm>
            <a:off x="794793" y="958378"/>
            <a:ext cx="496071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want to run loop like a List, it will loop through the keys only:</a:t>
            </a: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national_fruits: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Germany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Haiti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Spain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 txBox="1"/>
          <p:nvPr>
            <p:ph type="title"/>
          </p:nvPr>
        </p:nvSpPr>
        <p:spPr>
          <a:xfrm>
            <a:off x="838200" y="0"/>
            <a:ext cx="77270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Sorting a Dictionary</a:t>
            </a:r>
            <a:endParaRPr/>
          </a:p>
        </p:txBody>
      </p:sp>
      <p:sp>
        <p:nvSpPr>
          <p:cNvPr id="607" name="Google Shape;607;p61"/>
          <p:cNvSpPr/>
          <p:nvPr/>
        </p:nvSpPr>
        <p:spPr>
          <a:xfrm>
            <a:off x="838197" y="958378"/>
            <a:ext cx="92086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sort a Dictionary either by its keys or values using the </a:t>
            </a:r>
            <a:r>
              <a:rPr lang="en-US" sz="1800">
                <a:solidFill>
                  <a:srgbClr val="000066"/>
                </a:solidFill>
                <a:latin typeface="Trebuchet MS"/>
                <a:ea typeface="Trebuchet MS"/>
                <a:cs typeface="Trebuchet MS"/>
                <a:sym typeface="Trebuchet MS"/>
              </a:rPr>
              <a:t>sorted()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function.</a:t>
            </a:r>
            <a:endParaRPr/>
          </a:p>
        </p:txBody>
      </p:sp>
      <p:sp>
        <p:nvSpPr>
          <p:cNvPr id="608" name="Google Shape;608;p61"/>
          <p:cNvSpPr txBox="1"/>
          <p:nvPr/>
        </p:nvSpPr>
        <p:spPr>
          <a:xfrm>
            <a:off x="838197" y="1325563"/>
            <a:ext cx="1060916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Sorting by key: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sorted_national_fruits_keys = </a:t>
            </a:r>
            <a:r>
              <a:rPr lang="en-US" sz="1800">
                <a:solidFill>
                  <a:srgbClr val="8888C6"/>
                </a:solidFill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(national_fruits.keys())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(sorted_national_fruits_keys)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['Germany', 'Haiti', 'India', 'Spain', 'UK', 'USA’]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Sorting by value: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sorted_national_fruits_values = </a:t>
            </a:r>
            <a:r>
              <a:rPr lang="en-US" sz="1800">
                <a:solidFill>
                  <a:srgbClr val="8888C6"/>
                </a:solidFill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(national_fruits.values())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(sorted_national_fruits_values)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[['Apple'], ['Blueberry'], ['Grape'], ['Mango'], ['Mango'], ['Raspberry']]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2"/>
          <p:cNvSpPr txBox="1"/>
          <p:nvPr>
            <p:ph type="title"/>
          </p:nvPr>
        </p:nvSpPr>
        <p:spPr>
          <a:xfrm>
            <a:off x="838200" y="0"/>
            <a:ext cx="77270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Dictionary Functions</a:t>
            </a:r>
            <a:endParaRPr/>
          </a:p>
        </p:txBody>
      </p:sp>
      <p:graphicFrame>
        <p:nvGraphicFramePr>
          <p:cNvPr id="614" name="Google Shape;614;p62"/>
          <p:cNvGraphicFramePr/>
          <p:nvPr/>
        </p:nvGraphicFramePr>
        <p:xfrm>
          <a:off x="919945" y="10940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{48309102-D899-4C06-9448-1A4D4D996CEE}</a:tableStyleId>
              </a:tblPr>
              <a:tblGrid>
                <a:gridCol w="1939000"/>
                <a:gridCol w="8413100"/>
              </a:tblGrid>
              <a:tr h="3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clear()</a:t>
                      </a:r>
                      <a:endParaRPr b="1" sz="1800"/>
                    </a:p>
                  </a:txBody>
                  <a:tcPr marT="60100" marB="60100" marR="60100" marL="120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Removes all the elements from the dictionary</a:t>
                      </a:r>
                      <a:endParaRPr/>
                    </a:p>
                  </a:txBody>
                  <a:tcPr marT="60100" marB="60100" marR="60100" marL="60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copy()</a:t>
                      </a:r>
                      <a:endParaRPr b="1" sz="1800"/>
                    </a:p>
                  </a:txBody>
                  <a:tcPr marT="60100" marB="60100" marR="60100" marL="120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a copy of the dictionary</a:t>
                      </a:r>
                      <a:endParaRPr/>
                    </a:p>
                  </a:txBody>
                  <a:tcPr marT="60100" marB="60100" marR="60100" marL="60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fromkeys()</a:t>
                      </a:r>
                      <a:endParaRPr b="1" sz="1800"/>
                    </a:p>
                  </a:txBody>
                  <a:tcPr marT="60100" marB="60100" marR="60100" marL="120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a dictionary with the specified keys and value</a:t>
                      </a:r>
                      <a:endParaRPr/>
                    </a:p>
                  </a:txBody>
                  <a:tcPr marT="60100" marB="60100" marR="60100" marL="60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get()</a:t>
                      </a:r>
                      <a:endParaRPr b="1" sz="1800"/>
                    </a:p>
                  </a:txBody>
                  <a:tcPr marT="60100" marB="60100" marR="60100" marL="120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the value of the specified key</a:t>
                      </a:r>
                      <a:endParaRPr/>
                    </a:p>
                  </a:txBody>
                  <a:tcPr marT="60100" marB="60100" marR="60100" marL="60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items()</a:t>
                      </a:r>
                      <a:endParaRPr b="1" sz="1800"/>
                    </a:p>
                  </a:txBody>
                  <a:tcPr marT="60100" marB="60100" marR="60100" marL="120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a list containing a tuple for each key value pair</a:t>
                      </a:r>
                      <a:endParaRPr/>
                    </a:p>
                  </a:txBody>
                  <a:tcPr marT="60100" marB="60100" marR="60100" marL="60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hlink"/>
                          </a:solidFill>
                          <a:hlinkClick r:id="rId8"/>
                        </a:rPr>
                        <a:t>keys()</a:t>
                      </a:r>
                      <a:endParaRPr b="1" sz="1800"/>
                    </a:p>
                  </a:txBody>
                  <a:tcPr marT="60100" marB="60100" marR="60100" marL="120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a list containing the dictionary's keys</a:t>
                      </a:r>
                      <a:endParaRPr/>
                    </a:p>
                  </a:txBody>
                  <a:tcPr marT="60100" marB="60100" marR="60100" marL="60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hlink"/>
                          </a:solidFill>
                          <a:hlinkClick r:id="rId9"/>
                        </a:rPr>
                        <a:t>pop()</a:t>
                      </a:r>
                      <a:endParaRPr b="1" sz="1800"/>
                    </a:p>
                  </a:txBody>
                  <a:tcPr marT="60100" marB="60100" marR="60100" marL="120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Removes the element with the specified key</a:t>
                      </a:r>
                      <a:endParaRPr/>
                    </a:p>
                  </a:txBody>
                  <a:tcPr marT="60100" marB="60100" marR="60100" marL="60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hlink"/>
                          </a:solidFill>
                          <a:hlinkClick r:id="rId10"/>
                        </a:rPr>
                        <a:t>popitem()</a:t>
                      </a:r>
                      <a:endParaRPr b="1" sz="1800"/>
                    </a:p>
                  </a:txBody>
                  <a:tcPr marT="60100" marB="60100" marR="60100" marL="120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Removes the last inserted key-value pair</a:t>
                      </a:r>
                      <a:endParaRPr/>
                    </a:p>
                  </a:txBody>
                  <a:tcPr marT="60100" marB="60100" marR="60100" marL="60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hlink"/>
                          </a:solidFill>
                          <a:hlinkClick r:id="rId11"/>
                        </a:rPr>
                        <a:t>setdefault()</a:t>
                      </a:r>
                      <a:endParaRPr b="1" sz="1800"/>
                    </a:p>
                  </a:txBody>
                  <a:tcPr marT="60100" marB="60100" marR="60100" marL="120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the value of the specified key. If the key does not exist: insert the key, with the specified value</a:t>
                      </a:r>
                      <a:endParaRPr/>
                    </a:p>
                  </a:txBody>
                  <a:tcPr marT="60100" marB="60100" marR="60100" marL="60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2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hlink"/>
                          </a:solidFill>
                          <a:hlinkClick r:id="rId12"/>
                        </a:rPr>
                        <a:t>update()</a:t>
                      </a:r>
                      <a:endParaRPr b="1" sz="1800"/>
                    </a:p>
                  </a:txBody>
                  <a:tcPr marT="60100" marB="60100" marR="60100" marL="120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Updates the dictionary with the specified key-value pairs</a:t>
                      </a:r>
                      <a:endParaRPr/>
                    </a:p>
                  </a:txBody>
                  <a:tcPr marT="60100" marB="60100" marR="60100" marL="60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hlink"/>
                          </a:solidFill>
                          <a:hlinkClick r:id="rId13"/>
                        </a:rPr>
                        <a:t>values()</a:t>
                      </a:r>
                      <a:endParaRPr b="1" sz="1800"/>
                    </a:p>
                  </a:txBody>
                  <a:tcPr marT="60100" marB="60100" marR="60100" marL="120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a list of all the values in the dictionary</a:t>
                      </a:r>
                      <a:endParaRPr/>
                    </a:p>
                  </a:txBody>
                  <a:tcPr marT="60100" marB="60100" marR="60100" marL="60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15" name="Google Shape;615;p62"/>
          <p:cNvSpPr txBox="1"/>
          <p:nvPr/>
        </p:nvSpPr>
        <p:spPr>
          <a:xfrm>
            <a:off x="919945" y="5937813"/>
            <a:ext cx="10434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Official documentation: </a:t>
            </a:r>
            <a:r>
              <a:rPr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14"/>
              </a:rPr>
              <a:t>https://docs.python.org/3/tutorial/datastructures.html#dictionaries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Function</a:t>
            </a:r>
            <a:endParaRPr/>
          </a:p>
        </p:txBody>
      </p:sp>
      <p:sp>
        <p:nvSpPr>
          <p:cNvPr id="621" name="Google Shape;621;p6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def increment(number, by):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  return number + by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r>
              <a:rPr lang="en-US"/>
              <a:t>n = 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while (n &lt; 10):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  print(n)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  n = increment(n, 1)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More on Strings	</a:t>
            </a:r>
            <a:endParaRPr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You cannot write multi-line Strings with (“ ”) or (‘ ’)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rgbClr val="C00000"/>
                </a:solidFill>
              </a:rPr>
              <a:t>‘This is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rgbClr val="C00000"/>
                </a:solidFill>
              </a:rPr>
              <a:t>Not a valid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rgbClr val="C00000"/>
                </a:solidFill>
              </a:rPr>
              <a:t>String’</a:t>
            </a:r>
            <a:endParaRPr>
              <a:solidFill>
                <a:srgbClr val="C00000"/>
              </a:solidFill>
            </a:endParaRPr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Multi-line String starts and ends with Triple apostrophe (</a:t>
            </a:r>
            <a:r>
              <a:rPr lang="en-US">
                <a:latin typeface="Teko"/>
                <a:ea typeface="Teko"/>
                <a:cs typeface="Teko"/>
                <a:sym typeface="Teko"/>
              </a:rPr>
              <a:t>‘’’</a:t>
            </a:r>
            <a:r>
              <a:rPr lang="en-US"/>
              <a:t>……</a:t>
            </a:r>
            <a:r>
              <a:rPr lang="en-US">
                <a:latin typeface="Teko"/>
                <a:ea typeface="Teko"/>
                <a:cs typeface="Teko"/>
                <a:sym typeface="Teko"/>
              </a:rPr>
              <a:t>‘’’</a:t>
            </a:r>
            <a:r>
              <a:rPr lang="en-US"/>
              <a:t>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‘’’ </a:t>
            </a:r>
            <a:r>
              <a:rPr lang="en-US">
                <a:solidFill>
                  <a:srgbClr val="00B050"/>
                </a:solidFill>
              </a:rPr>
              <a:t>Now we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rgbClr val="00B050"/>
                </a:solidFill>
              </a:rPr>
              <a:t>Can write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rgbClr val="00B050"/>
                </a:solidFill>
              </a:rPr>
              <a:t>Multi-line Strings</a:t>
            </a:r>
            <a:r>
              <a:rPr lang="en-US" sz="2800">
                <a:solidFill>
                  <a:srgbClr val="00B050"/>
                </a:solidFill>
                <a:latin typeface="Teko"/>
                <a:ea typeface="Teko"/>
                <a:cs typeface="Teko"/>
                <a:sym typeface="Teko"/>
              </a:rPr>
              <a:t>’’’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950343" y="1380226"/>
            <a:ext cx="10515600" cy="493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&gt;&gt;&gt;print</a:t>
            </a: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'He said "let'</a:t>
            </a: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 go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 "')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gives error. </a:t>
            </a:r>
            <a:endParaRPr>
              <a:solidFill>
                <a:srgbClr val="FF0000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can represent special characters by preceding backslash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>
                <a:solidFill>
                  <a:srgbClr val="932313"/>
                </a:solidFill>
              </a:rPr>
              <a:t>\n</a:t>
            </a:r>
            <a:r>
              <a:rPr b="1" lang="en-US"/>
              <a:t> </a:t>
            </a:r>
            <a:r>
              <a:rPr lang="en-US"/>
              <a:t>for new line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>
                <a:solidFill>
                  <a:srgbClr val="932313"/>
                </a:solidFill>
              </a:rPr>
              <a:t>\t </a:t>
            </a:r>
            <a:r>
              <a:rPr lang="en-US"/>
              <a:t>for tab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>
                <a:solidFill>
                  <a:srgbClr val="932313"/>
                </a:solidFill>
              </a:rPr>
              <a:t>\\ </a:t>
            </a:r>
            <a:r>
              <a:rPr lang="en-US"/>
              <a:t>for backslash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>
                <a:solidFill>
                  <a:srgbClr val="932313"/>
                </a:solidFill>
              </a:rPr>
              <a:t>\</a:t>
            </a:r>
            <a:r>
              <a:rPr b="1" lang="en-US">
                <a:solidFill>
                  <a:srgbClr val="008000"/>
                </a:solidFill>
              </a:rPr>
              <a:t>"</a:t>
            </a:r>
            <a:r>
              <a:rPr b="1" lang="en-US">
                <a:solidFill>
                  <a:srgbClr val="932313"/>
                </a:solidFill>
              </a:rPr>
              <a:t> </a:t>
            </a:r>
            <a:r>
              <a:rPr lang="en-US"/>
              <a:t>for quotation character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&gt;&gt;&gt;</a:t>
            </a:r>
            <a:r>
              <a:rPr lang="en-US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print</a:t>
            </a: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'He said "let</a:t>
            </a:r>
            <a:r>
              <a:rPr lang="en-US">
                <a:solidFill>
                  <a:srgbClr val="0037A6"/>
                </a:solidFill>
                <a:latin typeface="Arial"/>
                <a:ea typeface="Arial"/>
                <a:cs typeface="Arial"/>
                <a:sym typeface="Arial"/>
              </a:rPr>
              <a:t>\'</a:t>
            </a:r>
            <a:r>
              <a:rPr b="1"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s go "</a:t>
            </a:r>
            <a:r>
              <a:rPr lang="en-US">
                <a:solidFill>
                  <a:srgbClr val="0037A6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   He said "let's go"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112143" y="18045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838200" y="365125"/>
            <a:ext cx="10515600" cy="838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String Indexing</a:t>
            </a:r>
            <a:endParaRPr/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838200" y="1126156"/>
            <a:ext cx="10515600" cy="573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All characters are indexed in String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Indexes start from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&gt;&gt;&gt; sentence = </a:t>
            </a:r>
            <a:r>
              <a:rPr b="1" lang="en-US" sz="1665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'Loving CSE422’  sentence[index]=char</a:t>
            </a:r>
            <a:endParaRPr b="1" sz="1665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318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-258318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-258318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b="1" sz="166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b="1" lang="en-US" sz="2035"/>
              <a:t>&gt;&gt;&gt;</a:t>
            </a:r>
            <a:r>
              <a:rPr lang="en-US" sz="2035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print</a:t>
            </a:r>
            <a:r>
              <a:rPr lang="en-US" sz="203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35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'1st character of sentence is'</a:t>
            </a:r>
            <a:r>
              <a:rPr lang="en-US" sz="203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, sentence[</a:t>
            </a:r>
            <a:r>
              <a:rPr lang="en-US" sz="2035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3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lang="en-US" sz="2035"/>
              <a:t>1st character of sentence is 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lang="en-US" sz="2035"/>
              <a:t>&gt;&gt;&gt;</a:t>
            </a:r>
            <a:r>
              <a:rPr lang="en-US" sz="2035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03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35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'last character of sentence is'</a:t>
            </a:r>
            <a:r>
              <a:rPr lang="en-US" sz="203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, sentence[12])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lang="en-US" sz="203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last character of sentence is 0</a:t>
            </a:r>
            <a:endParaRPr sz="2035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b="1" lang="en-US" sz="2035">
                <a:solidFill>
                  <a:srgbClr val="7030A0"/>
                </a:solidFill>
              </a:rPr>
              <a:t>WHAT IF I DO NOT KNOW THE LAST INDEX?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lang="en-US" sz="2035"/>
              <a:t>&gt;&gt;&gt; </a:t>
            </a:r>
            <a:r>
              <a:rPr lang="en-US" sz="2035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03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35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'last character of sentence is'</a:t>
            </a:r>
            <a:r>
              <a:rPr lang="en-US" sz="203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, sentence[-</a:t>
            </a:r>
            <a:r>
              <a:rPr lang="en-US" sz="2035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3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sz="203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lang="en-US" sz="2035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last character of sentence is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lang="en-US" sz="203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//negative index shows the index from the end</a:t>
            </a:r>
            <a:endParaRPr sz="2035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  <p:sp>
        <p:nvSpPr>
          <p:cNvPr id="203" name="Google Shape;203;p9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204;p9"/>
          <p:cNvGraphicFramePr/>
          <p:nvPr/>
        </p:nvGraphicFramePr>
        <p:xfrm>
          <a:off x="722290" y="2250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{3BFB0E17-13F8-484C-8CDF-F5A36FD7734D}</a:tableStyleId>
              </a:tblPr>
              <a:tblGrid>
                <a:gridCol w="3045025"/>
                <a:gridCol w="570025"/>
                <a:gridCol w="451250"/>
                <a:gridCol w="475025"/>
                <a:gridCol w="451250"/>
                <a:gridCol w="522525"/>
                <a:gridCol w="439375"/>
                <a:gridCol w="522525"/>
                <a:gridCol w="522525"/>
                <a:gridCol w="534400"/>
                <a:gridCol w="605650"/>
                <a:gridCol w="534400"/>
                <a:gridCol w="546275"/>
                <a:gridCol w="558150"/>
              </a:tblGrid>
              <a:tr h="54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</a:rPr>
                        <a:t>Indexes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0000"/>
                          </a:solidFill>
                        </a:rPr>
                        <a:t>Characters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5" name="Google Shape;205;p9"/>
          <p:cNvSpPr/>
          <p:nvPr/>
        </p:nvSpPr>
        <p:spPr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7108235" y="450749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</a:t>
            </a:r>
            <a:r>
              <a:rPr lang="en-US" sz="18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print</a:t>
            </a:r>
            <a:r>
              <a:rPr lang="en-US" sz="1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(sentence[</a:t>
            </a:r>
            <a:r>
              <a:rPr lang="en-US" sz="18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lang="en-US" sz="1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IndexError: string index out of range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2020-06-03T07:05:09Z</dcterms:created>
  <dc:creator>Md. Tawhid Anwar</dc:creator>
</cp:coreProperties>
</file>