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0" r:id="rId1"/>
  </p:sldMasterIdLst>
  <p:notesMasterIdLst>
    <p:notesMasterId r:id="rId17"/>
  </p:notesMasterIdLst>
  <p:sldIdLst>
    <p:sldId id="256" r:id="rId2"/>
    <p:sldId id="259" r:id="rId3"/>
    <p:sldId id="260" r:id="rId4"/>
    <p:sldId id="261" r:id="rId5"/>
    <p:sldId id="264" r:id="rId6"/>
    <p:sldId id="265" r:id="rId7"/>
    <p:sldId id="263" r:id="rId8"/>
    <p:sldId id="267" r:id="rId9"/>
    <p:sldId id="269" r:id="rId10"/>
    <p:sldId id="268" r:id="rId11"/>
    <p:sldId id="270" r:id="rId12"/>
    <p:sldId id="271" r:id="rId13"/>
    <p:sldId id="273" r:id="rId14"/>
    <p:sldId id="27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DEC23-4947-4BB3-953A-1915D18A8DC3}" type="datetimeFigureOut">
              <a:rPr lang="en-US" smtClean="0"/>
              <a:t>13-Jul-20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EBED7-4204-4483-BB11-D0064073CD1E}" type="slidenum">
              <a:rPr lang="en-US" smtClean="0"/>
              <a:t>‹#›</a:t>
            </a:fld>
            <a:endParaRPr lang="en-US"/>
          </a:p>
        </p:txBody>
      </p:sp>
    </p:spTree>
    <p:extLst>
      <p:ext uri="{BB962C8B-B14F-4D97-AF65-F5344CB8AC3E}">
        <p14:creationId xmlns:p14="http://schemas.microsoft.com/office/powerpoint/2010/main" val="355803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DE99445-8046-429C-83A0-5FB41A43FC04}" type="datetime1">
              <a:rPr lang="en-US" smtClean="0"/>
              <a:t>13-Jul-20</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smtClean="0"/>
              <a:t>     BRAC University</a:t>
            </a:r>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C8F694-81CA-402A-92ED-189981910632}"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27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859C79-D22B-438E-A68E-D48B770E908B}" type="datetime1">
              <a:rPr lang="en-US" smtClean="0"/>
              <a:t>13-Jul-20</a:t>
            </a:fld>
            <a:endParaRPr lang="en-US"/>
          </a:p>
        </p:txBody>
      </p:sp>
      <p:sp>
        <p:nvSpPr>
          <p:cNvPr id="6" name="Footer Placeholder 5"/>
          <p:cNvSpPr>
            <a:spLocks noGrp="1"/>
          </p:cNvSpPr>
          <p:nvPr>
            <p:ph type="ftr" sz="quarter" idx="11"/>
          </p:nvPr>
        </p:nvSpPr>
        <p:spPr/>
        <p:txBody>
          <a:bodyPr/>
          <a:lstStyle/>
          <a:p>
            <a:r>
              <a:rPr lang="en-US" smtClean="0"/>
              <a:t>     BRAC University</a:t>
            </a:r>
            <a:endParaRPr lang="en-US"/>
          </a:p>
        </p:txBody>
      </p:sp>
      <p:sp>
        <p:nvSpPr>
          <p:cNvPr id="7" name="Slide Number Placeholder 6"/>
          <p:cNvSpPr>
            <a:spLocks noGrp="1"/>
          </p:cNvSpPr>
          <p:nvPr>
            <p:ph type="sldNum" sz="quarter" idx="12"/>
          </p:nvPr>
        </p:nvSpPr>
        <p:spPr/>
        <p:txBody>
          <a:bodyPr/>
          <a:lstStyle/>
          <a:p>
            <a:fld id="{42C8F694-81CA-402A-92ED-189981910632}" type="slidenum">
              <a:rPr lang="en-US" smtClean="0"/>
              <a:t>‹#›</a:t>
            </a:fld>
            <a:endParaRPr lang="en-US"/>
          </a:p>
        </p:txBody>
      </p:sp>
    </p:spTree>
    <p:extLst>
      <p:ext uri="{BB962C8B-B14F-4D97-AF65-F5344CB8AC3E}">
        <p14:creationId xmlns:p14="http://schemas.microsoft.com/office/powerpoint/2010/main" val="339197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749280-28EF-47D2-87A7-9C6B014DA4C4}" type="datetime1">
              <a:rPr lang="en-US" smtClean="0"/>
              <a:t>13-Jul-20</a:t>
            </a:fld>
            <a:endParaRPr lang="en-US"/>
          </a:p>
        </p:txBody>
      </p:sp>
      <p:sp>
        <p:nvSpPr>
          <p:cNvPr id="5" name="Footer Placeholder 4"/>
          <p:cNvSpPr>
            <a:spLocks noGrp="1"/>
          </p:cNvSpPr>
          <p:nvPr>
            <p:ph type="ftr" sz="quarter" idx="11"/>
          </p:nvPr>
        </p:nvSpPr>
        <p:spPr/>
        <p:txBody>
          <a:bodyPr/>
          <a:lstStyle/>
          <a:p>
            <a:r>
              <a:rPr lang="en-US" smtClean="0"/>
              <a:t>     BRAC University</a:t>
            </a:r>
            <a:endParaRPr lang="en-US"/>
          </a:p>
        </p:txBody>
      </p:sp>
      <p:sp>
        <p:nvSpPr>
          <p:cNvPr id="6" name="Slide Number Placeholder 5"/>
          <p:cNvSpPr>
            <a:spLocks noGrp="1"/>
          </p:cNvSpPr>
          <p:nvPr>
            <p:ph type="sldNum" sz="quarter" idx="12"/>
          </p:nvPr>
        </p:nvSpPr>
        <p:spPr/>
        <p:txBody>
          <a:bodyPr/>
          <a:lstStyle/>
          <a:p>
            <a:fld id="{42C8F694-81CA-402A-92ED-189981910632}"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590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4E0BC6-F5FC-4BF2-8DF7-4309FDAB7ACC}" type="datetime1">
              <a:rPr lang="en-US" smtClean="0"/>
              <a:t>13-Jul-20</a:t>
            </a:fld>
            <a:endParaRPr lang="en-US"/>
          </a:p>
        </p:txBody>
      </p:sp>
      <p:sp>
        <p:nvSpPr>
          <p:cNvPr id="5" name="Footer Placeholder 4"/>
          <p:cNvSpPr>
            <a:spLocks noGrp="1"/>
          </p:cNvSpPr>
          <p:nvPr>
            <p:ph type="ftr" sz="quarter" idx="11"/>
          </p:nvPr>
        </p:nvSpPr>
        <p:spPr/>
        <p:txBody>
          <a:bodyPr/>
          <a:lstStyle/>
          <a:p>
            <a:r>
              <a:rPr lang="en-US" smtClean="0"/>
              <a:t>     BRAC University</a:t>
            </a:r>
            <a:endParaRPr lang="en-US"/>
          </a:p>
        </p:txBody>
      </p:sp>
      <p:sp>
        <p:nvSpPr>
          <p:cNvPr id="6" name="Slide Number Placeholder 5"/>
          <p:cNvSpPr>
            <a:spLocks noGrp="1"/>
          </p:cNvSpPr>
          <p:nvPr>
            <p:ph type="sldNum" sz="quarter" idx="12"/>
          </p:nvPr>
        </p:nvSpPr>
        <p:spPr/>
        <p:txBody>
          <a:bodyPr/>
          <a:lstStyle/>
          <a:p>
            <a:fld id="{42C8F694-81CA-402A-92ED-1899819106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654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DC338E-4245-4E94-AD9F-1477317A4EB3}" type="datetime1">
              <a:rPr lang="en-US" smtClean="0"/>
              <a:t>13-Jul-20</a:t>
            </a:fld>
            <a:endParaRPr lang="en-US"/>
          </a:p>
        </p:txBody>
      </p:sp>
      <p:sp>
        <p:nvSpPr>
          <p:cNvPr id="5" name="Footer Placeholder 4"/>
          <p:cNvSpPr>
            <a:spLocks noGrp="1"/>
          </p:cNvSpPr>
          <p:nvPr>
            <p:ph type="ftr" sz="quarter" idx="11"/>
          </p:nvPr>
        </p:nvSpPr>
        <p:spPr/>
        <p:txBody>
          <a:bodyPr/>
          <a:lstStyle/>
          <a:p>
            <a:r>
              <a:rPr lang="en-US" smtClean="0"/>
              <a:t>     BRAC University</a:t>
            </a:r>
            <a:endParaRPr lang="en-US"/>
          </a:p>
        </p:txBody>
      </p:sp>
      <p:sp>
        <p:nvSpPr>
          <p:cNvPr id="6" name="Slide Number Placeholder 5"/>
          <p:cNvSpPr>
            <a:spLocks noGrp="1"/>
          </p:cNvSpPr>
          <p:nvPr>
            <p:ph type="sldNum" sz="quarter" idx="12"/>
          </p:nvPr>
        </p:nvSpPr>
        <p:spPr/>
        <p:txBody>
          <a:bodyPr/>
          <a:lstStyle/>
          <a:p>
            <a:fld id="{42C8F694-81CA-402A-92ED-189981910632}" type="slidenum">
              <a:rPr lang="en-US" smtClean="0"/>
              <a:t>‹#›</a:t>
            </a:fld>
            <a:endParaRPr lang="en-US"/>
          </a:p>
        </p:txBody>
      </p:sp>
    </p:spTree>
    <p:extLst>
      <p:ext uri="{BB962C8B-B14F-4D97-AF65-F5344CB8AC3E}">
        <p14:creationId xmlns:p14="http://schemas.microsoft.com/office/powerpoint/2010/main" val="2288670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F1CE28-0285-4A0D-929C-1BF2441E1941}" type="datetime1">
              <a:rPr lang="en-US" smtClean="0"/>
              <a:t>13-Jul-20</a:t>
            </a:fld>
            <a:endParaRPr lang="en-US"/>
          </a:p>
        </p:txBody>
      </p:sp>
      <p:sp>
        <p:nvSpPr>
          <p:cNvPr id="5" name="Footer Placeholder 4"/>
          <p:cNvSpPr>
            <a:spLocks noGrp="1"/>
          </p:cNvSpPr>
          <p:nvPr>
            <p:ph type="ftr" sz="quarter" idx="11"/>
          </p:nvPr>
        </p:nvSpPr>
        <p:spPr/>
        <p:txBody>
          <a:bodyPr/>
          <a:lstStyle/>
          <a:p>
            <a:r>
              <a:rPr lang="en-US" smtClean="0"/>
              <a:t>     BRAC University</a:t>
            </a:r>
            <a:endParaRPr lang="en-US"/>
          </a:p>
        </p:txBody>
      </p:sp>
      <p:sp>
        <p:nvSpPr>
          <p:cNvPr id="6" name="Slide Number Placeholder 5"/>
          <p:cNvSpPr>
            <a:spLocks noGrp="1"/>
          </p:cNvSpPr>
          <p:nvPr>
            <p:ph type="sldNum" sz="quarter" idx="12"/>
          </p:nvPr>
        </p:nvSpPr>
        <p:spPr/>
        <p:txBody>
          <a:bodyPr/>
          <a:lstStyle/>
          <a:p>
            <a:fld id="{42C8F694-81CA-402A-92ED-1899819106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6261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F9DC75-F8D2-4C87-9455-DE0433D74FD0}" type="datetime1">
              <a:rPr lang="en-US" smtClean="0"/>
              <a:t>13-Jul-20</a:t>
            </a:fld>
            <a:endParaRPr lang="en-US"/>
          </a:p>
        </p:txBody>
      </p:sp>
      <p:sp>
        <p:nvSpPr>
          <p:cNvPr id="5" name="Footer Placeholder 4"/>
          <p:cNvSpPr>
            <a:spLocks noGrp="1"/>
          </p:cNvSpPr>
          <p:nvPr>
            <p:ph type="ftr" sz="quarter" idx="11"/>
          </p:nvPr>
        </p:nvSpPr>
        <p:spPr/>
        <p:txBody>
          <a:bodyPr/>
          <a:lstStyle/>
          <a:p>
            <a:r>
              <a:rPr lang="en-US" smtClean="0"/>
              <a:t>     BRAC University</a:t>
            </a:r>
            <a:endParaRPr lang="en-US"/>
          </a:p>
        </p:txBody>
      </p:sp>
      <p:sp>
        <p:nvSpPr>
          <p:cNvPr id="6" name="Slide Number Placeholder 5"/>
          <p:cNvSpPr>
            <a:spLocks noGrp="1"/>
          </p:cNvSpPr>
          <p:nvPr>
            <p:ph type="sldNum" sz="quarter" idx="12"/>
          </p:nvPr>
        </p:nvSpPr>
        <p:spPr/>
        <p:txBody>
          <a:bodyPr/>
          <a:lstStyle/>
          <a:p>
            <a:fld id="{42C8F694-81CA-402A-92ED-189981910632}"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883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81128C-9633-415B-B037-6E195DFF71A2}" type="datetime1">
              <a:rPr lang="en-US" smtClean="0"/>
              <a:t>13-Jul-20</a:t>
            </a:fld>
            <a:endParaRPr lang="en-US"/>
          </a:p>
        </p:txBody>
      </p:sp>
      <p:sp>
        <p:nvSpPr>
          <p:cNvPr id="5" name="Footer Placeholder 4"/>
          <p:cNvSpPr>
            <a:spLocks noGrp="1"/>
          </p:cNvSpPr>
          <p:nvPr>
            <p:ph type="ftr" sz="quarter" idx="11"/>
          </p:nvPr>
        </p:nvSpPr>
        <p:spPr/>
        <p:txBody>
          <a:bodyPr/>
          <a:lstStyle/>
          <a:p>
            <a:r>
              <a:rPr lang="en-US" smtClean="0"/>
              <a:t>     BRAC University</a:t>
            </a:r>
            <a:endParaRPr lang="en-US"/>
          </a:p>
        </p:txBody>
      </p:sp>
      <p:sp>
        <p:nvSpPr>
          <p:cNvPr id="6" name="Slide Number Placeholder 5"/>
          <p:cNvSpPr>
            <a:spLocks noGrp="1"/>
          </p:cNvSpPr>
          <p:nvPr>
            <p:ph type="sldNum" sz="quarter" idx="12"/>
          </p:nvPr>
        </p:nvSpPr>
        <p:spPr/>
        <p:txBody>
          <a:bodyPr/>
          <a:lstStyle/>
          <a:p>
            <a:fld id="{42C8F694-81CA-402A-92ED-189981910632}"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51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807A4E-BC42-475E-AD58-AA1F38B0E0F3}" type="datetime1">
              <a:rPr lang="en-US" smtClean="0"/>
              <a:t>13-Jul-20</a:t>
            </a:fld>
            <a:endParaRPr lang="en-US"/>
          </a:p>
        </p:txBody>
      </p:sp>
      <p:sp>
        <p:nvSpPr>
          <p:cNvPr id="5" name="Footer Placeholder 4"/>
          <p:cNvSpPr>
            <a:spLocks noGrp="1"/>
          </p:cNvSpPr>
          <p:nvPr>
            <p:ph type="ftr" sz="quarter" idx="11"/>
          </p:nvPr>
        </p:nvSpPr>
        <p:spPr/>
        <p:txBody>
          <a:bodyPr/>
          <a:lstStyle/>
          <a:p>
            <a:r>
              <a:rPr lang="en-US" smtClean="0"/>
              <a:t>     BRAC University</a:t>
            </a:r>
            <a:endParaRPr lang="en-US"/>
          </a:p>
        </p:txBody>
      </p:sp>
      <p:sp>
        <p:nvSpPr>
          <p:cNvPr id="6" name="Slide Number Placeholder 5"/>
          <p:cNvSpPr>
            <a:spLocks noGrp="1"/>
          </p:cNvSpPr>
          <p:nvPr>
            <p:ph type="sldNum" sz="quarter" idx="12"/>
          </p:nvPr>
        </p:nvSpPr>
        <p:spPr/>
        <p:txBody>
          <a:bodyPr/>
          <a:lstStyle/>
          <a:p>
            <a:fld id="{42C8F694-81CA-402A-92ED-189981910632}"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71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392BB-2BC5-4647-925A-F6D666A4FE9F}" type="datetime1">
              <a:rPr lang="en-US" smtClean="0"/>
              <a:t>13-Jul-20</a:t>
            </a:fld>
            <a:endParaRPr lang="en-US"/>
          </a:p>
        </p:txBody>
      </p:sp>
      <p:sp>
        <p:nvSpPr>
          <p:cNvPr id="5" name="Footer Placeholder 4"/>
          <p:cNvSpPr>
            <a:spLocks noGrp="1"/>
          </p:cNvSpPr>
          <p:nvPr>
            <p:ph type="ftr" sz="quarter" idx="11"/>
          </p:nvPr>
        </p:nvSpPr>
        <p:spPr/>
        <p:txBody>
          <a:bodyPr/>
          <a:lstStyle/>
          <a:p>
            <a:r>
              <a:rPr lang="en-US" smtClean="0"/>
              <a:t>     BRAC University</a:t>
            </a:r>
            <a:endParaRPr lang="en-US"/>
          </a:p>
        </p:txBody>
      </p:sp>
      <p:sp>
        <p:nvSpPr>
          <p:cNvPr id="6" name="Slide Number Placeholder 5"/>
          <p:cNvSpPr>
            <a:spLocks noGrp="1"/>
          </p:cNvSpPr>
          <p:nvPr>
            <p:ph type="sldNum" sz="quarter" idx="12"/>
          </p:nvPr>
        </p:nvSpPr>
        <p:spPr/>
        <p:txBody>
          <a:bodyPr/>
          <a:lstStyle/>
          <a:p>
            <a:fld id="{42C8F694-81CA-402A-92ED-189981910632}" type="slidenum">
              <a:rPr lang="en-US" smtClean="0"/>
              <a:t>‹#›</a:t>
            </a:fld>
            <a:endParaRPr lang="en-US"/>
          </a:p>
        </p:txBody>
      </p:sp>
    </p:spTree>
    <p:extLst>
      <p:ext uri="{BB962C8B-B14F-4D97-AF65-F5344CB8AC3E}">
        <p14:creationId xmlns:p14="http://schemas.microsoft.com/office/powerpoint/2010/main" val="312095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DFCA2C-D4AD-455D-82C9-CB095FDF7EB8}" type="datetime1">
              <a:rPr lang="en-US" smtClean="0"/>
              <a:t>13-Jul-20</a:t>
            </a:fld>
            <a:endParaRPr lang="en-US"/>
          </a:p>
        </p:txBody>
      </p:sp>
      <p:sp>
        <p:nvSpPr>
          <p:cNvPr id="5" name="Footer Placeholder 4"/>
          <p:cNvSpPr>
            <a:spLocks noGrp="1"/>
          </p:cNvSpPr>
          <p:nvPr>
            <p:ph type="ftr" sz="quarter" idx="11"/>
          </p:nvPr>
        </p:nvSpPr>
        <p:spPr/>
        <p:txBody>
          <a:bodyPr/>
          <a:lstStyle/>
          <a:p>
            <a:r>
              <a:rPr lang="en-US" smtClean="0"/>
              <a:t>     BRAC University</a:t>
            </a:r>
            <a:endParaRPr lang="en-US"/>
          </a:p>
        </p:txBody>
      </p:sp>
      <p:sp>
        <p:nvSpPr>
          <p:cNvPr id="6" name="Slide Number Placeholder 5"/>
          <p:cNvSpPr>
            <a:spLocks noGrp="1"/>
          </p:cNvSpPr>
          <p:nvPr>
            <p:ph type="sldNum" sz="quarter" idx="12"/>
          </p:nvPr>
        </p:nvSpPr>
        <p:spPr/>
        <p:txBody>
          <a:bodyPr/>
          <a:lstStyle/>
          <a:p>
            <a:fld id="{42C8F694-81CA-402A-92ED-189981910632}"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62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69DCFB-9432-4CAD-867E-9DCDF5213F99}" type="datetime1">
              <a:rPr lang="en-US" smtClean="0"/>
              <a:t>13-Jul-20</a:t>
            </a:fld>
            <a:endParaRPr lang="en-US"/>
          </a:p>
        </p:txBody>
      </p:sp>
      <p:sp>
        <p:nvSpPr>
          <p:cNvPr id="6" name="Footer Placeholder 5"/>
          <p:cNvSpPr>
            <a:spLocks noGrp="1"/>
          </p:cNvSpPr>
          <p:nvPr>
            <p:ph type="ftr" sz="quarter" idx="11"/>
          </p:nvPr>
        </p:nvSpPr>
        <p:spPr/>
        <p:txBody>
          <a:bodyPr/>
          <a:lstStyle/>
          <a:p>
            <a:r>
              <a:rPr lang="en-US" smtClean="0"/>
              <a:t>     BRAC University</a:t>
            </a:r>
            <a:endParaRPr lang="en-US"/>
          </a:p>
        </p:txBody>
      </p:sp>
      <p:sp>
        <p:nvSpPr>
          <p:cNvPr id="7" name="Slide Number Placeholder 6"/>
          <p:cNvSpPr>
            <a:spLocks noGrp="1"/>
          </p:cNvSpPr>
          <p:nvPr>
            <p:ph type="sldNum" sz="quarter" idx="12"/>
          </p:nvPr>
        </p:nvSpPr>
        <p:spPr/>
        <p:txBody>
          <a:bodyPr/>
          <a:lstStyle/>
          <a:p>
            <a:fld id="{42C8F694-81CA-402A-92ED-189981910632}" type="slidenum">
              <a:rPr lang="en-US" smtClean="0"/>
              <a:t>‹#›</a:t>
            </a:fld>
            <a:endParaRPr lang="en-US"/>
          </a:p>
        </p:txBody>
      </p:sp>
    </p:spTree>
    <p:extLst>
      <p:ext uri="{BB962C8B-B14F-4D97-AF65-F5344CB8AC3E}">
        <p14:creationId xmlns:p14="http://schemas.microsoft.com/office/powerpoint/2010/main" val="30432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E35573-8A28-4755-AFB5-A076D3316221}" type="datetime1">
              <a:rPr lang="en-US" smtClean="0"/>
              <a:t>13-Jul-20</a:t>
            </a:fld>
            <a:endParaRPr lang="en-US"/>
          </a:p>
        </p:txBody>
      </p:sp>
      <p:sp>
        <p:nvSpPr>
          <p:cNvPr id="8" name="Footer Placeholder 7"/>
          <p:cNvSpPr>
            <a:spLocks noGrp="1"/>
          </p:cNvSpPr>
          <p:nvPr>
            <p:ph type="ftr" sz="quarter" idx="11"/>
          </p:nvPr>
        </p:nvSpPr>
        <p:spPr/>
        <p:txBody>
          <a:bodyPr/>
          <a:lstStyle/>
          <a:p>
            <a:r>
              <a:rPr lang="en-US" smtClean="0"/>
              <a:t>     BRAC University</a:t>
            </a:r>
            <a:endParaRPr lang="en-US"/>
          </a:p>
        </p:txBody>
      </p:sp>
      <p:sp>
        <p:nvSpPr>
          <p:cNvPr id="9" name="Slide Number Placeholder 8"/>
          <p:cNvSpPr>
            <a:spLocks noGrp="1"/>
          </p:cNvSpPr>
          <p:nvPr>
            <p:ph type="sldNum" sz="quarter" idx="12"/>
          </p:nvPr>
        </p:nvSpPr>
        <p:spPr/>
        <p:txBody>
          <a:bodyPr/>
          <a:lstStyle/>
          <a:p>
            <a:fld id="{42C8F694-81CA-402A-92ED-189981910632}"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85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57E9C5-1462-49CC-AB81-510A3659734D}" type="datetime1">
              <a:rPr lang="en-US" smtClean="0"/>
              <a:t>13-Jul-20</a:t>
            </a:fld>
            <a:endParaRPr lang="en-US"/>
          </a:p>
        </p:txBody>
      </p:sp>
      <p:sp>
        <p:nvSpPr>
          <p:cNvPr id="4" name="Footer Placeholder 3"/>
          <p:cNvSpPr>
            <a:spLocks noGrp="1"/>
          </p:cNvSpPr>
          <p:nvPr>
            <p:ph type="ftr" sz="quarter" idx="11"/>
          </p:nvPr>
        </p:nvSpPr>
        <p:spPr/>
        <p:txBody>
          <a:bodyPr/>
          <a:lstStyle/>
          <a:p>
            <a:r>
              <a:rPr lang="en-US" smtClean="0"/>
              <a:t>     BRAC University</a:t>
            </a:r>
            <a:endParaRPr lang="en-US"/>
          </a:p>
        </p:txBody>
      </p:sp>
      <p:sp>
        <p:nvSpPr>
          <p:cNvPr id="5" name="Slide Number Placeholder 4"/>
          <p:cNvSpPr>
            <a:spLocks noGrp="1"/>
          </p:cNvSpPr>
          <p:nvPr>
            <p:ph type="sldNum" sz="quarter" idx="12"/>
          </p:nvPr>
        </p:nvSpPr>
        <p:spPr/>
        <p:txBody>
          <a:bodyPr/>
          <a:lstStyle/>
          <a:p>
            <a:fld id="{42C8F694-81CA-402A-92ED-189981910632}"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097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EF633-288D-40CF-8431-86BE4B7E06BF}" type="datetime1">
              <a:rPr lang="en-US" smtClean="0"/>
              <a:t>13-Jul-20</a:t>
            </a:fld>
            <a:endParaRPr lang="en-US"/>
          </a:p>
        </p:txBody>
      </p:sp>
      <p:sp>
        <p:nvSpPr>
          <p:cNvPr id="3" name="Footer Placeholder 2"/>
          <p:cNvSpPr>
            <a:spLocks noGrp="1"/>
          </p:cNvSpPr>
          <p:nvPr>
            <p:ph type="ftr" sz="quarter" idx="11"/>
          </p:nvPr>
        </p:nvSpPr>
        <p:spPr/>
        <p:txBody>
          <a:bodyPr/>
          <a:lstStyle/>
          <a:p>
            <a:r>
              <a:rPr lang="en-US" smtClean="0"/>
              <a:t>     BRAC University</a:t>
            </a:r>
            <a:endParaRPr lang="en-US"/>
          </a:p>
        </p:txBody>
      </p:sp>
      <p:sp>
        <p:nvSpPr>
          <p:cNvPr id="4" name="Slide Number Placeholder 3"/>
          <p:cNvSpPr>
            <a:spLocks noGrp="1"/>
          </p:cNvSpPr>
          <p:nvPr>
            <p:ph type="sldNum" sz="quarter" idx="12"/>
          </p:nvPr>
        </p:nvSpPr>
        <p:spPr/>
        <p:txBody>
          <a:bodyPr/>
          <a:lstStyle/>
          <a:p>
            <a:fld id="{42C8F694-81CA-402A-92ED-189981910632}" type="slidenum">
              <a:rPr lang="en-US" smtClean="0"/>
              <a:t>‹#›</a:t>
            </a:fld>
            <a:endParaRPr lang="en-US"/>
          </a:p>
        </p:txBody>
      </p:sp>
    </p:spTree>
    <p:extLst>
      <p:ext uri="{BB962C8B-B14F-4D97-AF65-F5344CB8AC3E}">
        <p14:creationId xmlns:p14="http://schemas.microsoft.com/office/powerpoint/2010/main" val="395814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47E52E-47D5-468A-A4B9-93BF26239C7F}" type="datetime1">
              <a:rPr lang="en-US" smtClean="0"/>
              <a:t>13-Jul-20</a:t>
            </a:fld>
            <a:endParaRPr lang="en-US"/>
          </a:p>
        </p:txBody>
      </p:sp>
      <p:sp>
        <p:nvSpPr>
          <p:cNvPr id="6" name="Footer Placeholder 5"/>
          <p:cNvSpPr>
            <a:spLocks noGrp="1"/>
          </p:cNvSpPr>
          <p:nvPr>
            <p:ph type="ftr" sz="quarter" idx="11"/>
          </p:nvPr>
        </p:nvSpPr>
        <p:spPr/>
        <p:txBody>
          <a:bodyPr/>
          <a:lstStyle/>
          <a:p>
            <a:r>
              <a:rPr lang="en-US" smtClean="0"/>
              <a:t>     BRAC University</a:t>
            </a:r>
            <a:endParaRPr lang="en-US"/>
          </a:p>
        </p:txBody>
      </p:sp>
      <p:sp>
        <p:nvSpPr>
          <p:cNvPr id="7" name="Slide Number Placeholder 6"/>
          <p:cNvSpPr>
            <a:spLocks noGrp="1"/>
          </p:cNvSpPr>
          <p:nvPr>
            <p:ph type="sldNum" sz="quarter" idx="12"/>
          </p:nvPr>
        </p:nvSpPr>
        <p:spPr/>
        <p:txBody>
          <a:bodyPr/>
          <a:lstStyle/>
          <a:p>
            <a:fld id="{42C8F694-81CA-402A-92ED-189981910632}"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09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036B19-3789-4A4C-9AEE-EE1C38D17362}" type="datetime1">
              <a:rPr lang="en-US" smtClean="0"/>
              <a:t>13-Jul-20</a:t>
            </a:fld>
            <a:endParaRPr lang="en-US"/>
          </a:p>
        </p:txBody>
      </p:sp>
      <p:sp>
        <p:nvSpPr>
          <p:cNvPr id="6" name="Footer Placeholder 5"/>
          <p:cNvSpPr>
            <a:spLocks noGrp="1"/>
          </p:cNvSpPr>
          <p:nvPr>
            <p:ph type="ftr" sz="quarter" idx="11"/>
          </p:nvPr>
        </p:nvSpPr>
        <p:spPr/>
        <p:txBody>
          <a:bodyPr/>
          <a:lstStyle/>
          <a:p>
            <a:r>
              <a:rPr lang="en-US" smtClean="0"/>
              <a:t>     BRAC University</a:t>
            </a:r>
            <a:endParaRPr lang="en-US"/>
          </a:p>
        </p:txBody>
      </p:sp>
      <p:sp>
        <p:nvSpPr>
          <p:cNvPr id="7" name="Slide Number Placeholder 6"/>
          <p:cNvSpPr>
            <a:spLocks noGrp="1"/>
          </p:cNvSpPr>
          <p:nvPr>
            <p:ph type="sldNum" sz="quarter" idx="12"/>
          </p:nvPr>
        </p:nvSpPr>
        <p:spPr/>
        <p:txBody>
          <a:bodyPr/>
          <a:lstStyle/>
          <a:p>
            <a:fld id="{42C8F694-81CA-402A-92ED-189981910632}" type="slidenum">
              <a:rPr lang="en-US" smtClean="0"/>
              <a:t>‹#›</a:t>
            </a:fld>
            <a:endParaRPr lang="en-US"/>
          </a:p>
        </p:txBody>
      </p:sp>
    </p:spTree>
    <p:extLst>
      <p:ext uri="{BB962C8B-B14F-4D97-AF65-F5344CB8AC3E}">
        <p14:creationId xmlns:p14="http://schemas.microsoft.com/office/powerpoint/2010/main" val="336422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BFEE43-F032-4204-AADA-C6708DA14022}" type="datetime1">
              <a:rPr lang="en-US" smtClean="0"/>
              <a:t>13-Jul-20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     BRAC University</a:t>
            </a:r>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C8F694-81CA-402A-92ED-189981910632}" type="slidenum">
              <a:rPr lang="en-US" smtClean="0"/>
              <a:t>‹#›</a:t>
            </a:fld>
            <a:endParaRPr lang="en-US"/>
          </a:p>
        </p:txBody>
      </p:sp>
    </p:spTree>
    <p:extLst>
      <p:ext uri="{BB962C8B-B14F-4D97-AF65-F5344CB8AC3E}">
        <p14:creationId xmlns:p14="http://schemas.microsoft.com/office/powerpoint/2010/main" val="236723773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latin typeface="Britannic Bold" panose="020B0903060703020204" pitchFamily="34" charset="0"/>
              </a:rPr>
              <a:t>CSE 422 </a:t>
            </a:r>
            <a:br>
              <a:rPr lang="en-US" sz="3600" dirty="0" smtClean="0">
                <a:latin typeface="Britannic Bold" panose="020B0903060703020204" pitchFamily="34" charset="0"/>
              </a:rPr>
            </a:br>
            <a:r>
              <a:rPr lang="en-US" sz="3600" dirty="0" smtClean="0">
                <a:latin typeface="Britannic Bold" panose="020B0903060703020204" pitchFamily="34" charset="0"/>
              </a:rPr>
              <a:t>ARTIFICIAL INTELLIGENCE</a:t>
            </a:r>
            <a:endParaRPr lang="en-US" sz="3600" dirty="0">
              <a:latin typeface="Britannic Bold" panose="020B0903060703020204" pitchFamily="34" charset="0"/>
            </a:endParaRPr>
          </a:p>
        </p:txBody>
      </p:sp>
      <p:sp>
        <p:nvSpPr>
          <p:cNvPr id="3" name="Subtitle 2"/>
          <p:cNvSpPr>
            <a:spLocks noGrp="1"/>
          </p:cNvSpPr>
          <p:nvPr>
            <p:ph type="subTitle" idx="1"/>
          </p:nvPr>
        </p:nvSpPr>
        <p:spPr>
          <a:xfrm>
            <a:off x="2692397" y="3657598"/>
            <a:ext cx="6815669" cy="1320802"/>
          </a:xfrm>
        </p:spPr>
        <p:txBody>
          <a:bodyPr/>
          <a:lstStyle/>
          <a:p>
            <a:r>
              <a:rPr lang="en-US" sz="3200" dirty="0" smtClean="0">
                <a:latin typeface="Britannic Bold" panose="020B0903060703020204" pitchFamily="34" charset="0"/>
              </a:rPr>
              <a:t>  HEURISTICS</a:t>
            </a:r>
          </a:p>
          <a:p>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2368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Choosing a Good Heuristic</a:t>
            </a:r>
            <a:br>
              <a:rPr lang="en-US" dirty="0"/>
            </a:br>
            <a:r>
              <a:rPr lang="en-US" sz="2000" i="1" dirty="0" smtClean="0">
                <a:latin typeface="Times New Roman" panose="02020603050405020304" pitchFamily="18" charset="0"/>
                <a:cs typeface="Times New Roman" panose="02020603050405020304" pitchFamily="18" charset="0"/>
              </a:rPr>
              <a:t>Effective</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Branching Factor</a:t>
            </a:r>
            <a:endParaRPr lang="en-US" dirty="0"/>
          </a:p>
        </p:txBody>
      </p:sp>
      <p:sp>
        <p:nvSpPr>
          <p:cNvPr id="3" name="Content Placeholder 2"/>
          <p:cNvSpPr>
            <a:spLocks noGrp="1"/>
          </p:cNvSpPr>
          <p:nvPr>
            <p:ph idx="1"/>
          </p:nvPr>
        </p:nvSpPr>
        <p:spPr>
          <a:xfrm>
            <a:off x="1295401" y="2556932"/>
            <a:ext cx="9601196" cy="3726302"/>
          </a:xfrm>
        </p:spPr>
        <p:txBody>
          <a:bodyPr>
            <a:normAutofit/>
          </a:bodyPr>
          <a:lstStyle/>
          <a:p>
            <a:pPr marL="0" indent="0" algn="ctr">
              <a:buNone/>
            </a:pPr>
            <a:r>
              <a:rPr lang="en-US" b="1" dirty="0" smtClean="0"/>
              <a:t>N+1 = 1 + b* + (b*)</a:t>
            </a:r>
            <a:r>
              <a:rPr lang="en-US" b="1" baseline="30000" dirty="0" smtClean="0"/>
              <a:t>2</a:t>
            </a:r>
            <a:r>
              <a:rPr lang="en-US" b="1" dirty="0"/>
              <a:t> </a:t>
            </a:r>
            <a:r>
              <a:rPr lang="en-US" b="1" dirty="0" smtClean="0"/>
              <a:t>+ </a:t>
            </a:r>
            <a:r>
              <a:rPr lang="en-US" b="1" dirty="0"/>
              <a:t>(b</a:t>
            </a:r>
            <a:r>
              <a:rPr lang="en-US" b="1" dirty="0" smtClean="0"/>
              <a:t>*)</a:t>
            </a:r>
            <a:r>
              <a:rPr lang="en-US" b="1" baseline="30000" dirty="0" smtClean="0"/>
              <a:t>3</a:t>
            </a:r>
            <a:r>
              <a:rPr lang="en-US" b="1" dirty="0"/>
              <a:t> </a:t>
            </a:r>
            <a:r>
              <a:rPr lang="en-US" b="1" dirty="0" smtClean="0"/>
              <a:t>+ …… + </a:t>
            </a:r>
            <a:r>
              <a:rPr lang="en-US" b="1" dirty="0"/>
              <a:t>(b</a:t>
            </a:r>
            <a:r>
              <a:rPr lang="en-US" b="1" dirty="0" smtClean="0"/>
              <a:t>*)</a:t>
            </a:r>
            <a:r>
              <a:rPr lang="en-US" b="1" baseline="30000" dirty="0" smtClean="0"/>
              <a:t>d </a:t>
            </a:r>
            <a:r>
              <a:rPr lang="en-US" b="1" dirty="0"/>
              <a:t> </a:t>
            </a:r>
            <a:endParaRPr lang="en-US" b="1" dirty="0" smtClean="0"/>
          </a:p>
          <a:p>
            <a:pPr algn="just">
              <a:buFont typeface="Wingdings" panose="05000000000000000000" pitchFamily="2" charset="2"/>
              <a:buChar char="§"/>
            </a:pPr>
            <a:r>
              <a:rPr lang="en-US" sz="1600" b="1" dirty="0" smtClean="0">
                <a:latin typeface="Times New Roman" panose="02020603050405020304" pitchFamily="18" charset="0"/>
                <a:cs typeface="Times New Roman" panose="02020603050405020304" pitchFamily="18" charset="0"/>
              </a:rPr>
              <a:t>N</a:t>
            </a:r>
            <a:r>
              <a:rPr lang="en-US" sz="1600" dirty="0" smtClean="0">
                <a:latin typeface="Times New Roman" panose="02020603050405020304" pitchFamily="18" charset="0"/>
                <a:cs typeface="Times New Roman" panose="02020603050405020304" pitchFamily="18" charset="0"/>
              </a:rPr>
              <a:t> is the total number of nodes generated by A* search</a:t>
            </a:r>
          </a:p>
          <a:p>
            <a:pPr algn="just">
              <a:buFont typeface="Wingdings" panose="05000000000000000000" pitchFamily="2" charset="2"/>
              <a:buChar char="§"/>
            </a:pPr>
            <a:r>
              <a:rPr lang="en-US" sz="1600" b="1" dirty="0" smtClean="0">
                <a:latin typeface="Times New Roman" panose="02020603050405020304" pitchFamily="18" charset="0"/>
                <a:cs typeface="Times New Roman" panose="02020603050405020304" pitchFamily="18" charset="0"/>
              </a:rPr>
              <a:t>d</a:t>
            </a:r>
            <a:r>
              <a:rPr lang="en-US" sz="1600" dirty="0" smtClean="0">
                <a:latin typeface="Times New Roman" panose="02020603050405020304" pitchFamily="18" charset="0"/>
                <a:cs typeface="Times New Roman" panose="02020603050405020304" pitchFamily="18" charset="0"/>
              </a:rPr>
              <a:t> is the solution depth</a:t>
            </a:r>
          </a:p>
          <a:p>
            <a:pPr algn="just">
              <a:buFont typeface="Wingdings" panose="05000000000000000000" pitchFamily="2" charset="2"/>
              <a:buChar char="§"/>
            </a:pPr>
            <a:r>
              <a:rPr lang="en-US" sz="1600" b="1" dirty="0" smtClean="0">
                <a:latin typeface="Times New Roman" panose="02020603050405020304" pitchFamily="18" charset="0"/>
                <a:cs typeface="Times New Roman" panose="02020603050405020304" pitchFamily="18" charset="0"/>
              </a:rPr>
              <a:t>b*</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a:t>
            </a:r>
            <a:r>
              <a:rPr lang="en-US" sz="1600" dirty="0" smtClean="0">
                <a:latin typeface="Times New Roman" panose="02020603050405020304" pitchFamily="18" charset="0"/>
                <a:cs typeface="Times New Roman" panose="02020603050405020304" pitchFamily="18" charset="0"/>
              </a:rPr>
              <a:t>the branching </a:t>
            </a:r>
            <a:r>
              <a:rPr lang="en-US" sz="1600" dirty="0">
                <a:latin typeface="Times New Roman" panose="02020603050405020304" pitchFamily="18" charset="0"/>
                <a:cs typeface="Times New Roman" panose="02020603050405020304" pitchFamily="18" charset="0"/>
              </a:rPr>
              <a:t>factor that a uniform tree of depth d would have to have in </a:t>
            </a:r>
            <a:r>
              <a:rPr lang="en-US" sz="1600" dirty="0" smtClean="0">
                <a:latin typeface="Times New Roman" panose="02020603050405020304" pitchFamily="18" charset="0"/>
                <a:cs typeface="Times New Roman" panose="02020603050405020304" pitchFamily="18" charset="0"/>
              </a:rPr>
              <a:t>order to </a:t>
            </a:r>
            <a:r>
              <a:rPr lang="en-US" sz="1600" dirty="0">
                <a:latin typeface="Times New Roman" panose="02020603050405020304" pitchFamily="18" charset="0"/>
                <a:cs typeface="Times New Roman" panose="02020603050405020304" pitchFamily="18" charset="0"/>
              </a:rPr>
              <a:t>contain N + 1 </a:t>
            </a:r>
            <a:r>
              <a:rPr lang="en-US" sz="1600" dirty="0" smtClean="0">
                <a:latin typeface="Times New Roman" panose="02020603050405020304" pitchFamily="18" charset="0"/>
                <a:cs typeface="Times New Roman" panose="02020603050405020304" pitchFamily="18" charset="0"/>
              </a:rPr>
              <a:t>nodes</a:t>
            </a:r>
          </a:p>
          <a:p>
            <a:pPr marL="0" indent="0" algn="just">
              <a:buNone/>
            </a:pPr>
            <a:r>
              <a:rPr lang="en-US" sz="1600" b="1" dirty="0" smtClean="0">
                <a:latin typeface="Times New Roman" panose="02020603050405020304" pitchFamily="18" charset="0"/>
                <a:cs typeface="Times New Roman" panose="02020603050405020304" pitchFamily="18" charset="0"/>
              </a:rPr>
              <a:t>For e.g. </a:t>
            </a:r>
            <a:r>
              <a:rPr lang="en-US" sz="1600" b="1" dirty="0">
                <a:latin typeface="Times New Roman" panose="02020603050405020304" pitchFamily="18" charset="0"/>
                <a:cs typeface="Times New Roman" panose="02020603050405020304" pitchFamily="18" charset="0"/>
              </a:rPr>
              <a:t>if </a:t>
            </a:r>
            <a:r>
              <a:rPr lang="en-US" sz="1600" b="1" dirty="0" smtClean="0">
                <a:latin typeface="Times New Roman" panose="02020603050405020304" pitchFamily="18" charset="0"/>
                <a:cs typeface="Times New Roman" panose="02020603050405020304" pitchFamily="18" charset="0"/>
              </a:rPr>
              <a:t>we reach a goal state </a:t>
            </a:r>
            <a:r>
              <a:rPr lang="en-US" sz="1600" b="1" dirty="0">
                <a:latin typeface="Times New Roman" panose="02020603050405020304" pitchFamily="18" charset="0"/>
                <a:cs typeface="Times New Roman" panose="02020603050405020304" pitchFamily="18" charset="0"/>
              </a:rPr>
              <a:t>at depth 5 using 52 </a:t>
            </a:r>
            <a:r>
              <a:rPr lang="en-US" sz="1600" b="1" dirty="0" smtClean="0">
                <a:latin typeface="Times New Roman" panose="02020603050405020304" pitchFamily="18" charset="0"/>
                <a:cs typeface="Times New Roman" panose="02020603050405020304" pitchFamily="18" charset="0"/>
              </a:rPr>
              <a:t>nodes after using A*, </a:t>
            </a:r>
            <a:r>
              <a:rPr lang="en-US" sz="1600" b="1" dirty="0">
                <a:latin typeface="Times New Roman" panose="02020603050405020304" pitchFamily="18" charset="0"/>
                <a:cs typeface="Times New Roman" panose="02020603050405020304" pitchFamily="18" charset="0"/>
              </a:rPr>
              <a:t>then the effective </a:t>
            </a:r>
            <a:r>
              <a:rPr lang="en-US" sz="1600" b="1" dirty="0" smtClean="0">
                <a:latin typeface="Times New Roman" panose="02020603050405020304" pitchFamily="18" charset="0"/>
                <a:cs typeface="Times New Roman" panose="02020603050405020304" pitchFamily="18" charset="0"/>
              </a:rPr>
              <a:t>branching factor </a:t>
            </a:r>
            <a:r>
              <a:rPr lang="en-US" sz="1600" b="1" dirty="0">
                <a:latin typeface="Times New Roman" panose="02020603050405020304" pitchFamily="18" charset="0"/>
                <a:cs typeface="Times New Roman" panose="02020603050405020304" pitchFamily="18" charset="0"/>
              </a:rPr>
              <a:t>is </a:t>
            </a:r>
            <a:r>
              <a:rPr lang="en-US" sz="1600" b="1" dirty="0" smtClean="0">
                <a:latin typeface="Times New Roman" panose="02020603050405020304" pitchFamily="18" charset="0"/>
                <a:cs typeface="Times New Roman" panose="02020603050405020304" pitchFamily="18" charset="0"/>
              </a:rPr>
              <a:t>1.92</a:t>
            </a:r>
          </a:p>
          <a:p>
            <a:pPr marL="0" indent="0">
              <a:buNone/>
            </a:pPr>
            <a:endParaRPr lang="en-US" sz="1800" b="1" dirty="0" smtClean="0"/>
          </a:p>
          <a:p>
            <a:pPr algn="just">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branching factor directly corresponds with the heuristic being used</a:t>
            </a:r>
          </a:p>
          <a:p>
            <a:pPr algn="just">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Choose the heuristic which results in</a:t>
            </a:r>
            <a:r>
              <a:rPr lang="en-US" sz="1600" b="1" dirty="0" smtClean="0">
                <a:latin typeface="Times New Roman" panose="02020603050405020304" pitchFamily="18" charset="0"/>
                <a:cs typeface="Times New Roman" panose="02020603050405020304" pitchFamily="18" charset="0"/>
              </a:rPr>
              <a:t> lesser branching factor</a:t>
            </a:r>
            <a:endParaRPr lang="en-US" sz="1600" b="1" dirty="0">
              <a:latin typeface="Times New Roman" panose="02020603050405020304" pitchFamily="18" charset="0"/>
              <a:cs typeface="Times New Roman" panose="02020603050405020304" pitchFamily="18" charset="0"/>
            </a:endParaRPr>
          </a:p>
        </p:txBody>
      </p:sp>
      <p:pic>
        <p:nvPicPr>
          <p:cNvPr id="5"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2C8F694-81CA-402A-92ED-189981910632}" type="slidenum">
              <a:rPr lang="en-US" smtClean="0"/>
              <a:t>10</a:t>
            </a:fld>
            <a:endParaRPr lang="en-US"/>
          </a:p>
        </p:txBody>
      </p:sp>
    </p:spTree>
    <p:extLst>
      <p:ext uri="{BB962C8B-B14F-4D97-AF65-F5344CB8AC3E}">
        <p14:creationId xmlns:p14="http://schemas.microsoft.com/office/powerpoint/2010/main" val="3813519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Generate an Admissible Heuristic</a:t>
            </a:r>
            <a:br>
              <a:rPr lang="en-US" dirty="0" smtClean="0"/>
            </a:br>
            <a:r>
              <a:rPr lang="en-US" sz="2000" i="1" dirty="0" smtClean="0">
                <a:latin typeface="Times New Roman" panose="02020603050405020304" pitchFamily="18" charset="0"/>
                <a:cs typeface="Times New Roman" panose="02020603050405020304" pitchFamily="18" charset="0"/>
              </a:rPr>
              <a:t>Constraint Relaxation</a:t>
            </a:r>
            <a:endParaRPr lang="en-US" sz="20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A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Relaxed problem</a:t>
            </a:r>
            <a:r>
              <a:rPr lang="en-US" sz="2000" dirty="0" smtClean="0">
                <a:solidFill>
                  <a:schemeClr val="accent3">
                    <a:lumMod val="50000"/>
                  </a:schemeClr>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created by removing preconditions or constraints from the original problem. This creates an approximation of the original problem by dropping the constraints. Newer edges are created in the relaxed problem making it simpler than the original problem. A solution to the relaxed problem will be a lower bound of the solution for the original problem </a:t>
            </a:r>
          </a:p>
          <a:p>
            <a:endParaRPr lang="en-US" dirty="0"/>
          </a:p>
          <a:p>
            <a:pPr marL="0" indent="0" algn="ctr">
              <a:buNone/>
            </a:pPr>
            <a:r>
              <a:rPr lang="en-US" sz="2000" b="1" dirty="0" smtClean="0">
                <a:latin typeface="Times New Roman" panose="02020603050405020304" pitchFamily="18" charset="0"/>
                <a:cs typeface="Times New Roman" panose="02020603050405020304" pitchFamily="18" charset="0"/>
              </a:rPr>
              <a:t>Therefore, an optimal solution to the relaxed problem will be an admissible heuristic for the original problem</a:t>
            </a:r>
          </a:p>
          <a:p>
            <a:endParaRPr lang="en-US" dirty="0"/>
          </a:p>
          <a:p>
            <a:endParaRPr lang="en-US" dirty="0"/>
          </a:p>
        </p:txBody>
      </p:sp>
      <p:pic>
        <p:nvPicPr>
          <p:cNvPr id="5"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2C8F694-81CA-402A-92ED-189981910632}" type="slidenum">
              <a:rPr lang="en-US" smtClean="0"/>
              <a:t>11</a:t>
            </a:fld>
            <a:endParaRPr lang="en-US"/>
          </a:p>
        </p:txBody>
      </p:sp>
    </p:spTree>
    <p:extLst>
      <p:ext uri="{BB962C8B-B14F-4D97-AF65-F5344CB8AC3E}">
        <p14:creationId xmlns:p14="http://schemas.microsoft.com/office/powerpoint/2010/main" val="3898076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56006"/>
            <a:ext cx="9601196" cy="1303867"/>
          </a:xfrm>
        </p:spPr>
        <p:txBody>
          <a:bodyPr/>
          <a:lstStyle/>
          <a:p>
            <a:pPr algn="l"/>
            <a:r>
              <a:rPr lang="en-US" dirty="0"/>
              <a:t>Generate an Admissible Heuristic</a:t>
            </a:r>
            <a:br>
              <a:rPr lang="en-US" dirty="0"/>
            </a:br>
            <a:r>
              <a:rPr lang="en-US" sz="2000" i="1" dirty="0">
                <a:latin typeface="Times New Roman" panose="02020603050405020304" pitchFamily="18" charset="0"/>
                <a:cs typeface="Times New Roman" panose="02020603050405020304" pitchFamily="18" charset="0"/>
              </a:rPr>
              <a:t>Constraint </a:t>
            </a:r>
            <a:r>
              <a:rPr lang="en-US" sz="2000" i="1" dirty="0" smtClean="0">
                <a:latin typeface="Times New Roman" panose="02020603050405020304" pitchFamily="18" charset="0"/>
                <a:cs typeface="Times New Roman" panose="02020603050405020304" pitchFamily="18" charset="0"/>
              </a:rPr>
              <a:t>Relaxation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Identify the preconditions or constraints</a:t>
            </a:r>
          </a:p>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Create relaxed problems by dropping the </a:t>
            </a:r>
            <a:r>
              <a:rPr lang="en-US" sz="1600" dirty="0">
                <a:latin typeface="Times New Roman" panose="02020603050405020304" pitchFamily="18" charset="0"/>
                <a:cs typeface="Times New Roman" panose="02020603050405020304" pitchFamily="18" charset="0"/>
              </a:rPr>
              <a:t>preconditions or constraints </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Solve the relaxed problems without searching</a:t>
            </a:r>
          </a:p>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An optimal solution of a relaxed problem will be an admissible heuristic for the original problem.</a:t>
            </a:r>
          </a:p>
          <a:p>
            <a:pPr>
              <a:buFont typeface="Wingdings" panose="05000000000000000000" pitchFamily="2" charset="2"/>
              <a:buChar char="q"/>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0" indent="0" algn="ctr">
              <a:buNone/>
            </a:pPr>
            <a:r>
              <a:rPr lang="en-US" sz="2000" b="1" dirty="0" smtClean="0">
                <a:latin typeface="Times New Roman" panose="02020603050405020304" pitchFamily="18" charset="0"/>
                <a:cs typeface="Times New Roman" panose="02020603050405020304" pitchFamily="18" charset="0"/>
              </a:rPr>
              <a:t>Let us understand this with the help of the 8 puzzle problem</a:t>
            </a:r>
            <a:endParaRPr lang="en-US" sz="2000" b="1" dirty="0">
              <a:latin typeface="Times New Roman" panose="02020603050405020304" pitchFamily="18" charset="0"/>
              <a:cs typeface="Times New Roman" panose="02020603050405020304" pitchFamily="18" charset="0"/>
            </a:endParaRPr>
          </a:p>
        </p:txBody>
      </p:sp>
      <p:pic>
        <p:nvPicPr>
          <p:cNvPr id="5"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2C8F694-81CA-402A-92ED-189981910632}" type="slidenum">
              <a:rPr lang="en-US" smtClean="0"/>
              <a:t>12</a:t>
            </a:fld>
            <a:endParaRPr lang="en-US"/>
          </a:p>
        </p:txBody>
      </p:sp>
    </p:spTree>
    <p:extLst>
      <p:ext uri="{BB962C8B-B14F-4D97-AF65-F5344CB8AC3E}">
        <p14:creationId xmlns:p14="http://schemas.microsoft.com/office/powerpoint/2010/main" val="1510533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Generate an Admissible Heuristic</a:t>
            </a:r>
            <a:br>
              <a:rPr lang="en-US" dirty="0"/>
            </a:br>
            <a:r>
              <a:rPr lang="en-US" sz="2000" i="1" dirty="0">
                <a:latin typeface="Times New Roman" panose="02020603050405020304" pitchFamily="18" charset="0"/>
                <a:cs typeface="Times New Roman" panose="02020603050405020304" pitchFamily="18" charset="0"/>
              </a:rPr>
              <a:t>Constraint Relaxation</a:t>
            </a:r>
            <a:endParaRPr lang="en-US" dirty="0"/>
          </a:p>
        </p:txBody>
      </p:sp>
      <p:sp>
        <p:nvSpPr>
          <p:cNvPr id="3" name="Content Placeholder 2"/>
          <p:cNvSpPr>
            <a:spLocks noGrp="1"/>
          </p:cNvSpPr>
          <p:nvPr>
            <p:ph sz="half" idx="1"/>
          </p:nvPr>
        </p:nvSpPr>
        <p:spPr>
          <a:xfrm>
            <a:off x="1298448" y="2560320"/>
            <a:ext cx="5193792" cy="3310128"/>
          </a:xfrm>
        </p:spPr>
        <p:txBody>
          <a:bodyPr>
            <a:normAutofit/>
          </a:bodyPr>
          <a:lstStyle/>
          <a:p>
            <a:pPr>
              <a:buFont typeface="Wingdings" panose="05000000000000000000" pitchFamily="2" charset="2"/>
              <a:buChar char="q"/>
            </a:pPr>
            <a:r>
              <a:rPr lang="en-US" b="1" dirty="0"/>
              <a:t> </a:t>
            </a:r>
            <a:r>
              <a:rPr lang="en-US" sz="2000" b="1" dirty="0" smtClean="0">
                <a:latin typeface="Times New Roman" panose="02020603050405020304" pitchFamily="18" charset="0"/>
                <a:cs typeface="Times New Roman" panose="02020603050405020304" pitchFamily="18" charset="0"/>
              </a:rPr>
              <a:t>Preconditions/constraints:</a:t>
            </a:r>
          </a:p>
          <a:p>
            <a:pPr marL="514350" indent="-514350">
              <a:buFont typeface="+mj-lt"/>
              <a:buAutoNum type="romanUcPeriod"/>
            </a:pPr>
            <a:r>
              <a:rPr lang="en-US" sz="1600" dirty="0" smtClean="0">
                <a:latin typeface="Times New Roman" panose="02020603050405020304" pitchFamily="18" charset="0"/>
                <a:cs typeface="Times New Roman" panose="02020603050405020304" pitchFamily="18" charset="0"/>
              </a:rPr>
              <a:t>A tile will be on a specific cell</a:t>
            </a:r>
          </a:p>
          <a:p>
            <a:pPr marL="514350" indent="-514350">
              <a:buFont typeface="+mj-lt"/>
              <a:buAutoNum type="romanUcPeriod"/>
            </a:pPr>
            <a:r>
              <a:rPr lang="en-US" sz="1600" dirty="0" smtClean="0">
                <a:latin typeface="Times New Roman" panose="02020603050405020304" pitchFamily="18" charset="0"/>
                <a:cs typeface="Times New Roman" panose="02020603050405020304" pitchFamily="18" charset="0"/>
              </a:rPr>
              <a:t>A tile can move to a new cell if it is horizontally or vertically adjacent to it</a:t>
            </a:r>
          </a:p>
          <a:p>
            <a:pPr marL="514350" indent="-514350">
              <a:buFont typeface="+mj-lt"/>
              <a:buAutoNum type="romanUcPeriod"/>
            </a:pPr>
            <a:r>
              <a:rPr lang="en-US" sz="1600" dirty="0">
                <a:latin typeface="Times New Roman" panose="02020603050405020304" pitchFamily="18" charset="0"/>
                <a:cs typeface="Times New Roman" panose="02020603050405020304" pitchFamily="18" charset="0"/>
              </a:rPr>
              <a:t>A tile can only move to a new cell if </a:t>
            </a:r>
            <a:r>
              <a:rPr lang="en-US" sz="1600" dirty="0" smtClean="0">
                <a:latin typeface="Times New Roman" panose="02020603050405020304" pitchFamily="18" charset="0"/>
                <a:cs typeface="Times New Roman" panose="02020603050405020304" pitchFamily="18" charset="0"/>
              </a:rPr>
              <a:t>the new cell is clear/empty</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b="1" dirty="0" smtClean="0"/>
          </a:p>
          <a:p>
            <a:pPr>
              <a:buFont typeface="Wingdings" panose="05000000000000000000" pitchFamily="2" charset="2"/>
              <a:buChar char="q"/>
            </a:pPr>
            <a:endParaRPr lang="en-US" b="1" dirty="0" smtClean="0"/>
          </a:p>
          <a:p>
            <a:pPr>
              <a:buFont typeface="Wingdings" panose="05000000000000000000" pitchFamily="2" charset="2"/>
              <a:buChar char="q"/>
            </a:pPr>
            <a:endParaRPr lang="en-US" b="1" dirty="0" smtClean="0"/>
          </a:p>
          <a:p>
            <a:pPr>
              <a:buFont typeface="Wingdings" panose="05000000000000000000" pitchFamily="2" charset="2"/>
              <a:buChar char="q"/>
            </a:pPr>
            <a:endParaRPr lang="en-US" b="1" dirty="0" smtClean="0"/>
          </a:p>
          <a:p>
            <a:pPr>
              <a:buFont typeface="Wingdings" panose="05000000000000000000" pitchFamily="2" charset="2"/>
              <a:buChar char="q"/>
            </a:pPr>
            <a:endParaRPr lang="en-US" b="1" dirty="0" smtClean="0"/>
          </a:p>
          <a:p>
            <a:pPr>
              <a:buFont typeface="Wingdings" panose="05000000000000000000" pitchFamily="2" charset="2"/>
              <a:buChar char="q"/>
            </a:pPr>
            <a:endParaRPr lang="en-US" dirty="0"/>
          </a:p>
        </p:txBody>
      </p:sp>
      <p:pic>
        <p:nvPicPr>
          <p:cNvPr id="5" name="Content Placeholder 4"/>
          <p:cNvPicPr>
            <a:picLocks noGrp="1" noChangeAspect="1"/>
          </p:cNvPicPr>
          <p:nvPr>
            <p:ph sz="half" idx="2"/>
          </p:nvPr>
        </p:nvPicPr>
        <p:blipFill>
          <a:blip r:embed="rId2"/>
          <a:stretch>
            <a:fillRect/>
          </a:stretch>
        </p:blipFill>
        <p:spPr>
          <a:xfrm>
            <a:off x="6701245" y="2683442"/>
            <a:ext cx="4221478" cy="2280444"/>
          </a:xfrm>
          <a:prstGeom prst="rect">
            <a:avLst/>
          </a:prstGeom>
          <a:ln>
            <a:noFill/>
          </a:ln>
          <a:effectLst>
            <a:softEdge rad="112500"/>
          </a:effectLst>
        </p:spPr>
      </p:pic>
      <p:sp>
        <p:nvSpPr>
          <p:cNvPr id="6" name="Rectangle 5"/>
          <p:cNvSpPr/>
          <p:nvPr/>
        </p:nvSpPr>
        <p:spPr>
          <a:xfrm>
            <a:off x="7641771" y="5172891"/>
            <a:ext cx="2364378" cy="5355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puzzle problem</a:t>
            </a:r>
            <a:endParaRPr lang="en-US" dirty="0">
              <a:solidFill>
                <a:schemeClr val="tx1"/>
              </a:solidFill>
            </a:endParaRPr>
          </a:p>
        </p:txBody>
      </p:sp>
      <p:pic>
        <p:nvPicPr>
          <p:cNvPr id="8"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42C8F694-81CA-402A-92ED-189981910632}" type="slidenum">
              <a:rPr lang="en-US" smtClean="0"/>
              <a:t>13</a:t>
            </a:fld>
            <a:endParaRPr lang="en-US"/>
          </a:p>
        </p:txBody>
      </p:sp>
    </p:spTree>
    <p:extLst>
      <p:ext uri="{BB962C8B-B14F-4D97-AF65-F5344CB8AC3E}">
        <p14:creationId xmlns:p14="http://schemas.microsoft.com/office/powerpoint/2010/main" val="323356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Generate an Admissible Heuristic</a:t>
            </a:r>
            <a:br>
              <a:rPr lang="en-US" dirty="0"/>
            </a:br>
            <a:r>
              <a:rPr lang="en-US" sz="2000" i="1" dirty="0">
                <a:latin typeface="Times New Roman" panose="02020603050405020304" pitchFamily="18" charset="0"/>
                <a:cs typeface="Times New Roman" panose="02020603050405020304" pitchFamily="18" charset="0"/>
              </a:rPr>
              <a:t>Constraint Relaxation</a:t>
            </a:r>
            <a:endParaRPr lang="en-US" dirty="0"/>
          </a:p>
        </p:txBody>
      </p:sp>
      <p:sp>
        <p:nvSpPr>
          <p:cNvPr id="3" name="Content Placeholder 2"/>
          <p:cNvSpPr>
            <a:spLocks noGrp="1"/>
          </p:cNvSpPr>
          <p:nvPr>
            <p:ph idx="1"/>
          </p:nvPr>
        </p:nvSpPr>
        <p:spPr>
          <a:xfrm>
            <a:off x="1295400" y="2556932"/>
            <a:ext cx="9703525" cy="3318936"/>
          </a:xfrm>
        </p:spPr>
        <p:txBody>
          <a:bodyPr>
            <a:normAutofit/>
          </a:bodyPr>
          <a:lstStyle/>
          <a:p>
            <a:pPr>
              <a:buFont typeface="Wingdings" panose="05000000000000000000" pitchFamily="2" charset="2"/>
              <a:buChar char="q"/>
            </a:pPr>
            <a:r>
              <a:rPr lang="en-US" sz="2000" b="1" dirty="0" smtClean="0">
                <a:solidFill>
                  <a:schemeClr val="accent3">
                    <a:lumMod val="50000"/>
                  </a:schemeClr>
                </a:solidFill>
              </a:rPr>
              <a:t> Keep precondition/constraint (I), (II) and drop (III) :</a:t>
            </a:r>
          </a:p>
          <a:p>
            <a:pPr>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A newer relaxed version of the problem is thus created</a:t>
            </a:r>
          </a:p>
          <a:p>
            <a:pPr>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A tile will be placed initially in a specific cell and any tile can move either vertically or horizontally without taking into account whether destination </a:t>
            </a:r>
            <a:r>
              <a:rPr lang="en-US" sz="1600" dirty="0" smtClean="0">
                <a:latin typeface="Times New Roman" panose="02020603050405020304" pitchFamily="18" charset="0"/>
                <a:cs typeface="Times New Roman" panose="02020603050405020304" pitchFamily="18" charset="0"/>
              </a:rPr>
              <a:t>cell </a:t>
            </a:r>
            <a:r>
              <a:rPr lang="en-US" sz="1600" dirty="0" smtClean="0">
                <a:latin typeface="Times New Roman" panose="02020603050405020304" pitchFamily="18" charset="0"/>
                <a:cs typeface="Times New Roman" panose="02020603050405020304" pitchFamily="18" charset="0"/>
              </a:rPr>
              <a:t>is clear/empty</a:t>
            </a:r>
          </a:p>
          <a:p>
            <a:pPr>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An optimum solution can be found by calculating the shortest path between the initial position and the goal positions for each tile</a:t>
            </a:r>
          </a:p>
          <a:p>
            <a:pPr>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This solution is exactly the same as </a:t>
            </a:r>
            <a:r>
              <a:rPr lang="en-US" sz="1600" dirty="0" smtClean="0">
                <a:latin typeface="Times New Roman" panose="02020603050405020304" pitchFamily="18" charset="0"/>
                <a:cs typeface="Times New Roman" panose="02020603050405020304" pitchFamily="18" charset="0"/>
              </a:rPr>
              <a:t>Manhattan </a:t>
            </a:r>
            <a:r>
              <a:rPr lang="en-US" sz="1600" dirty="0" smtClean="0">
                <a:latin typeface="Times New Roman" panose="02020603050405020304" pitchFamily="18" charset="0"/>
                <a:cs typeface="Times New Roman" panose="02020603050405020304" pitchFamily="18" charset="0"/>
              </a:rPr>
              <a:t>Distance heuristic.</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0" indent="0" algn="ctr">
              <a:buNone/>
            </a:pPr>
            <a:r>
              <a:rPr lang="en-US" sz="1600" b="1" dirty="0" smtClean="0">
                <a:latin typeface="Times New Roman" panose="02020603050405020304" pitchFamily="18" charset="0"/>
                <a:cs typeface="Times New Roman" panose="02020603050405020304" pitchFamily="18" charset="0"/>
              </a:rPr>
              <a:t>Therefore, the </a:t>
            </a:r>
            <a:r>
              <a:rPr lang="en-US" sz="1600" b="1" dirty="0" smtClean="0">
                <a:latin typeface="Times New Roman" panose="02020603050405020304" pitchFamily="18" charset="0"/>
                <a:cs typeface="Times New Roman" panose="02020603050405020304" pitchFamily="18" charset="0"/>
              </a:rPr>
              <a:t>Manhattan </a:t>
            </a:r>
            <a:r>
              <a:rPr lang="en-US" sz="1600" b="1" dirty="0" smtClean="0">
                <a:latin typeface="Times New Roman" panose="02020603050405020304" pitchFamily="18" charset="0"/>
                <a:cs typeface="Times New Roman" panose="02020603050405020304" pitchFamily="18" charset="0"/>
              </a:rPr>
              <a:t>Distance </a:t>
            </a:r>
            <a:r>
              <a:rPr lang="en-US" sz="1600" b="1" dirty="0" smtClean="0">
                <a:latin typeface="Times New Roman" panose="02020603050405020304" pitchFamily="18" charset="0"/>
                <a:cs typeface="Times New Roman" panose="02020603050405020304" pitchFamily="18" charset="0"/>
              </a:rPr>
              <a:t>can </a:t>
            </a:r>
            <a:r>
              <a:rPr lang="en-US" sz="1600" b="1" dirty="0" smtClean="0">
                <a:latin typeface="Times New Roman" panose="02020603050405020304" pitchFamily="18" charset="0"/>
                <a:cs typeface="Times New Roman" panose="02020603050405020304" pitchFamily="18" charset="0"/>
              </a:rPr>
              <a:t>be a admissible heuristic for the </a:t>
            </a:r>
            <a:r>
              <a:rPr lang="en-US" sz="1600" b="1" dirty="0" smtClean="0">
                <a:latin typeface="Times New Roman" panose="02020603050405020304" pitchFamily="18" charset="0"/>
                <a:cs typeface="Times New Roman" panose="02020603050405020304" pitchFamily="18" charset="0"/>
              </a:rPr>
              <a:t>original 8 puzzle </a:t>
            </a:r>
            <a:r>
              <a:rPr lang="en-US" sz="1600" b="1" dirty="0" smtClean="0">
                <a:latin typeface="Times New Roman" panose="02020603050405020304" pitchFamily="18" charset="0"/>
                <a:cs typeface="Times New Roman" panose="02020603050405020304" pitchFamily="18" charset="0"/>
              </a:rPr>
              <a:t>problem</a:t>
            </a:r>
          </a:p>
          <a:p>
            <a:endParaRPr lang="en-US" dirty="0"/>
          </a:p>
        </p:txBody>
      </p:sp>
      <p:pic>
        <p:nvPicPr>
          <p:cNvPr id="5"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2C8F694-81CA-402A-92ED-189981910632}" type="slidenum">
              <a:rPr lang="en-US" smtClean="0"/>
              <a:t>14</a:t>
            </a:fld>
            <a:endParaRPr lang="en-US"/>
          </a:p>
        </p:txBody>
      </p:sp>
    </p:spTree>
    <p:extLst>
      <p:ext uri="{BB962C8B-B14F-4D97-AF65-F5344CB8AC3E}">
        <p14:creationId xmlns:p14="http://schemas.microsoft.com/office/powerpoint/2010/main" val="1810479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Generate an Admissible Heuristic</a:t>
            </a:r>
            <a:br>
              <a:rPr lang="en-US" dirty="0"/>
            </a:br>
            <a:r>
              <a:rPr lang="en-US" sz="2000" i="1" dirty="0">
                <a:latin typeface="Times New Roman" panose="02020603050405020304" pitchFamily="18" charset="0"/>
                <a:cs typeface="Times New Roman" panose="02020603050405020304" pitchFamily="18" charset="0"/>
              </a:rPr>
              <a:t>Constraint Relaxation</a:t>
            </a:r>
            <a:endParaRPr lang="en-US" dirty="0"/>
          </a:p>
        </p:txBody>
      </p:sp>
      <p:sp>
        <p:nvSpPr>
          <p:cNvPr id="3" name="Content Placeholder 2"/>
          <p:cNvSpPr>
            <a:spLocks noGrp="1"/>
          </p:cNvSpPr>
          <p:nvPr>
            <p:ph idx="1"/>
          </p:nvPr>
        </p:nvSpPr>
        <p:spPr>
          <a:xfrm>
            <a:off x="1295401" y="2556932"/>
            <a:ext cx="9601196" cy="3687114"/>
          </a:xfrm>
        </p:spPr>
        <p:txBody>
          <a:bodyPr>
            <a:normAutofit/>
          </a:bodyPr>
          <a:lstStyle/>
          <a:p>
            <a:pPr>
              <a:buFont typeface="Wingdings" panose="05000000000000000000" pitchFamily="2" charset="2"/>
              <a:buChar char="q"/>
            </a:pPr>
            <a:r>
              <a:rPr lang="en-US" b="1" dirty="0" smtClean="0">
                <a:solidFill>
                  <a:schemeClr val="accent3">
                    <a:lumMod val="50000"/>
                  </a:schemeClr>
                </a:solidFill>
              </a:rPr>
              <a:t> </a:t>
            </a:r>
            <a:r>
              <a:rPr lang="en-US" sz="2000" b="1" dirty="0" smtClean="0">
                <a:solidFill>
                  <a:schemeClr val="accent3">
                    <a:lumMod val="50000"/>
                  </a:schemeClr>
                </a:solidFill>
              </a:rPr>
              <a:t>Drop </a:t>
            </a:r>
            <a:r>
              <a:rPr lang="en-US" sz="2000" b="1" dirty="0">
                <a:solidFill>
                  <a:schemeClr val="accent3">
                    <a:lumMod val="50000"/>
                  </a:schemeClr>
                </a:solidFill>
              </a:rPr>
              <a:t>precondition/constraint </a:t>
            </a:r>
            <a:r>
              <a:rPr lang="en-US" sz="2000" b="1" dirty="0" smtClean="0">
                <a:solidFill>
                  <a:schemeClr val="accent3">
                    <a:lumMod val="50000"/>
                  </a:schemeClr>
                </a:solidFill>
              </a:rPr>
              <a:t>(</a:t>
            </a:r>
            <a:r>
              <a:rPr lang="en-US" sz="2000" b="1" dirty="0">
                <a:solidFill>
                  <a:schemeClr val="accent3">
                    <a:lumMod val="50000"/>
                  </a:schemeClr>
                </a:solidFill>
              </a:rPr>
              <a:t>II) and </a:t>
            </a:r>
            <a:r>
              <a:rPr lang="en-US" sz="2000" b="1" dirty="0" smtClean="0">
                <a:solidFill>
                  <a:schemeClr val="accent3">
                    <a:lumMod val="50000"/>
                  </a:schemeClr>
                </a:solidFill>
              </a:rPr>
              <a:t>(</a:t>
            </a:r>
            <a:r>
              <a:rPr lang="en-US" sz="2000" b="1" dirty="0">
                <a:solidFill>
                  <a:schemeClr val="accent3">
                    <a:lumMod val="50000"/>
                  </a:schemeClr>
                </a:solidFill>
              </a:rPr>
              <a:t>III) </a:t>
            </a:r>
            <a:r>
              <a:rPr lang="en-US" sz="2000" b="1" dirty="0" smtClean="0">
                <a:solidFill>
                  <a:schemeClr val="accent3">
                    <a:lumMod val="50000"/>
                  </a:schemeClr>
                </a:solidFill>
              </a:rPr>
              <a:t>:</a:t>
            </a:r>
          </a:p>
          <a:p>
            <a:pPr>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Again another </a:t>
            </a:r>
            <a:r>
              <a:rPr lang="en-US" sz="1600" dirty="0">
                <a:latin typeface="Times New Roman" panose="02020603050405020304" pitchFamily="18" charset="0"/>
                <a:cs typeface="Times New Roman" panose="02020603050405020304" pitchFamily="18" charset="0"/>
              </a:rPr>
              <a:t>newer relaxed version of the problem is thus </a:t>
            </a:r>
            <a:r>
              <a:rPr lang="en-US" sz="1600" dirty="0" smtClean="0">
                <a:latin typeface="Times New Roman" panose="02020603050405020304" pitchFamily="18" charset="0"/>
                <a:cs typeface="Times New Roman" panose="02020603050405020304" pitchFamily="18" charset="0"/>
              </a:rPr>
              <a:t>created</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tile will be placed initially in a specific </a:t>
            </a:r>
            <a:r>
              <a:rPr lang="en-US" sz="1600" dirty="0" smtClean="0">
                <a:latin typeface="Times New Roman" panose="02020603050405020304" pitchFamily="18" charset="0"/>
                <a:cs typeface="Times New Roman" panose="02020603050405020304" pitchFamily="18" charset="0"/>
              </a:rPr>
              <a:t>cell and now can move into any other position in any way without worrying about adjacency or a clear/empty destination</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An optimum solution can be found </a:t>
            </a:r>
            <a:r>
              <a:rPr lang="en-US" sz="1600" dirty="0" smtClean="0">
                <a:latin typeface="Times New Roman" panose="02020603050405020304" pitchFamily="18" charset="0"/>
                <a:cs typeface="Times New Roman" panose="02020603050405020304" pitchFamily="18" charset="0"/>
              </a:rPr>
              <a:t>by simply counting the number of tiles who are not in their goal positions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Accordingly </a:t>
            </a:r>
            <a:r>
              <a:rPr lang="en-US" sz="1600" dirty="0" smtClean="0">
                <a:latin typeface="Times New Roman" panose="02020603050405020304" pitchFamily="18" charset="0"/>
                <a:cs typeface="Times New Roman" panose="02020603050405020304" pitchFamily="18" charset="0"/>
              </a:rPr>
              <a:t>Misplaced Tiles </a:t>
            </a:r>
            <a:r>
              <a:rPr lang="en-US" sz="1600" dirty="0">
                <a:latin typeface="Times New Roman" panose="02020603050405020304" pitchFamily="18" charset="0"/>
                <a:cs typeface="Times New Roman" panose="02020603050405020304" pitchFamily="18" charset="0"/>
              </a:rPr>
              <a:t>can be used to calculated </a:t>
            </a:r>
            <a:r>
              <a:rPr lang="en-US" sz="1600" dirty="0" smtClean="0">
                <a:latin typeface="Times New Roman" panose="02020603050405020304" pitchFamily="18" charset="0"/>
                <a:cs typeface="Times New Roman" panose="02020603050405020304" pitchFamily="18" charset="0"/>
              </a:rPr>
              <a:t>the length of the optimum solution here</a:t>
            </a:r>
          </a:p>
          <a:p>
            <a:pPr>
              <a:buFont typeface="Wingdings" panose="05000000000000000000" pitchFamily="2" charset="2"/>
              <a:buChar char="§"/>
            </a:pPr>
            <a:endParaRPr lang="en-US" sz="1700" dirty="0">
              <a:latin typeface="Times New Roman" panose="02020603050405020304" pitchFamily="18" charset="0"/>
              <a:cs typeface="Times New Roman" panose="02020603050405020304" pitchFamily="18" charset="0"/>
            </a:endParaRPr>
          </a:p>
          <a:p>
            <a:pPr marL="0" indent="0" algn="ctr">
              <a:buNone/>
            </a:pPr>
            <a:r>
              <a:rPr lang="en-US" sz="1600" b="1" dirty="0">
                <a:latin typeface="Times New Roman" panose="02020603050405020304" pitchFamily="18" charset="0"/>
                <a:cs typeface="Times New Roman" panose="02020603050405020304" pitchFamily="18" charset="0"/>
              </a:rPr>
              <a:t>Therefore, the solution using </a:t>
            </a:r>
            <a:r>
              <a:rPr lang="en-US" sz="1600" b="1" dirty="0" smtClean="0">
                <a:latin typeface="Times New Roman" panose="02020603050405020304" pitchFamily="18" charset="0"/>
                <a:cs typeface="Times New Roman" panose="02020603050405020304" pitchFamily="18" charset="0"/>
              </a:rPr>
              <a:t>Misplaced Tiles </a:t>
            </a:r>
            <a:r>
              <a:rPr lang="en-US" sz="1600" b="1" dirty="0">
                <a:latin typeface="Times New Roman" panose="02020603050405020304" pitchFamily="18" charset="0"/>
                <a:cs typeface="Times New Roman" panose="02020603050405020304" pitchFamily="18" charset="0"/>
              </a:rPr>
              <a:t>will be a admissible heuristic for the original problem</a:t>
            </a:r>
          </a:p>
          <a:p>
            <a:pPr>
              <a:buFont typeface="Wingdings" panose="05000000000000000000" pitchFamily="2" charset="2"/>
              <a:buChar char="§"/>
            </a:pPr>
            <a:endParaRPr lang="en-US" sz="17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b="1" dirty="0" smtClean="0">
              <a:solidFill>
                <a:schemeClr val="accent3">
                  <a:lumMod val="50000"/>
                </a:schemeClr>
              </a:solidFill>
            </a:endParaRPr>
          </a:p>
          <a:p>
            <a:pPr>
              <a:buFont typeface="Wingdings" panose="05000000000000000000" pitchFamily="2" charset="2"/>
              <a:buChar char="q"/>
            </a:pPr>
            <a:endParaRPr lang="en-US" b="1" dirty="0" smtClean="0">
              <a:solidFill>
                <a:schemeClr val="accent3">
                  <a:lumMod val="50000"/>
                </a:schemeClr>
              </a:solidFill>
            </a:endParaRPr>
          </a:p>
          <a:p>
            <a:pPr>
              <a:buFont typeface="Wingdings" panose="05000000000000000000" pitchFamily="2" charset="2"/>
              <a:buChar char="q"/>
            </a:pPr>
            <a:endParaRPr lang="en-US" b="1" dirty="0">
              <a:solidFill>
                <a:schemeClr val="accent3">
                  <a:lumMod val="50000"/>
                </a:schemeClr>
              </a:solidFill>
            </a:endParaRPr>
          </a:p>
          <a:p>
            <a:endParaRPr lang="en-US" dirty="0"/>
          </a:p>
        </p:txBody>
      </p:sp>
      <p:pic>
        <p:nvPicPr>
          <p:cNvPr id="5"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2C8F694-81CA-402A-92ED-189981910632}" type="slidenum">
              <a:rPr lang="en-US" smtClean="0"/>
              <a:t>15</a:t>
            </a:fld>
            <a:endParaRPr lang="en-US"/>
          </a:p>
        </p:txBody>
      </p:sp>
    </p:spTree>
    <p:extLst>
      <p:ext uri="{BB962C8B-B14F-4D97-AF65-F5344CB8AC3E}">
        <p14:creationId xmlns:p14="http://schemas.microsoft.com/office/powerpoint/2010/main" val="772981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sz="4900" dirty="0" smtClean="0"/>
              <a:t>Uninformed Search</a:t>
            </a:r>
            <a:br>
              <a:rPr lang="en-US" sz="4900" dirty="0" smtClean="0"/>
            </a:br>
            <a:r>
              <a:rPr lang="en-US" sz="2200" i="1" dirty="0" smtClean="0">
                <a:latin typeface="Times New Roman" panose="02020603050405020304" pitchFamily="18" charset="0"/>
                <a:cs typeface="Times New Roman" panose="02020603050405020304" pitchFamily="18" charset="0"/>
              </a:rPr>
              <a:t>Blind Search Strategy</a:t>
            </a:r>
            <a:r>
              <a:rPr lang="en-US" dirty="0" smtClean="0"/>
              <a:t/>
            </a:r>
            <a:br>
              <a:rPr lang="en-US" dirty="0" smtClean="0"/>
            </a:b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BFS, DFS, IDS etc.</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Blindly</a:t>
            </a:r>
            <a:r>
              <a:rPr lang="en-US" sz="1600" dirty="0" smtClean="0">
                <a:latin typeface="Times New Roman" panose="02020603050405020304" pitchFamily="18" charset="0"/>
                <a:cs typeface="Times New Roman" panose="02020603050405020304" pitchFamily="18" charset="0"/>
              </a:rPr>
              <a:t>” looks for the goal state</a:t>
            </a:r>
          </a:p>
          <a:p>
            <a:pPr>
              <a:buFont typeface="Wingdings" panose="05000000000000000000" pitchFamily="2" charset="2"/>
              <a:buChar char="q"/>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No </a:t>
            </a:r>
            <a:r>
              <a:rPr lang="en-US" sz="1600" dirty="0">
                <a:latin typeface="Times New Roman" panose="02020603050405020304" pitchFamily="18" charset="0"/>
                <a:cs typeface="Times New Roman" panose="02020603050405020304" pitchFamily="18" charset="0"/>
              </a:rPr>
              <a:t>sense of how much </a:t>
            </a:r>
            <a:r>
              <a:rPr lang="en-US" sz="1600" dirty="0" smtClean="0">
                <a:latin typeface="Times New Roman" panose="02020603050405020304" pitchFamily="18" charset="0"/>
                <a:cs typeface="Times New Roman" panose="02020603050405020304" pitchFamily="18" charset="0"/>
              </a:rPr>
              <a:t>closer or distant </a:t>
            </a:r>
            <a:r>
              <a:rPr lang="en-US" sz="1600" dirty="0">
                <a:latin typeface="Times New Roman" panose="02020603050405020304" pitchFamily="18" charset="0"/>
                <a:cs typeface="Times New Roman" panose="02020603050405020304" pitchFamily="18" charset="0"/>
              </a:rPr>
              <a:t>we are getting </a:t>
            </a:r>
            <a:r>
              <a:rPr lang="en-US" sz="1600" dirty="0" smtClean="0">
                <a:latin typeface="Times New Roman" panose="02020603050405020304" pitchFamily="18" charset="0"/>
                <a:cs typeface="Times New Roman" panose="02020603050405020304" pitchFamily="18" charset="0"/>
              </a:rPr>
              <a:t>from </a:t>
            </a:r>
            <a:r>
              <a:rPr lang="en-US" sz="1600" dirty="0">
                <a:latin typeface="Times New Roman" panose="02020603050405020304" pitchFamily="18" charset="0"/>
                <a:cs typeface="Times New Roman" panose="02020603050405020304" pitchFamily="18" charset="0"/>
              </a:rPr>
              <a:t>the goal</a:t>
            </a:r>
          </a:p>
          <a:p>
            <a:endParaRPr lang="en-US" sz="18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half" idx="2"/>
          </p:nvPr>
        </p:nvPicPr>
        <p:blipFill>
          <a:blip r:embed="rId2"/>
          <a:stretch>
            <a:fillRect/>
          </a:stretch>
        </p:blipFill>
        <p:spPr>
          <a:xfrm>
            <a:off x="6217920" y="2449503"/>
            <a:ext cx="4678678" cy="2947203"/>
          </a:xfrm>
          <a:prstGeom prst="rect">
            <a:avLst/>
          </a:prstGeom>
        </p:spPr>
      </p:pic>
      <p:sp>
        <p:nvSpPr>
          <p:cNvPr id="10" name="Rectangle 9"/>
          <p:cNvSpPr/>
          <p:nvPr/>
        </p:nvSpPr>
        <p:spPr>
          <a:xfrm>
            <a:off x="7070655" y="2560320"/>
            <a:ext cx="2060282" cy="2351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Initial state </a:t>
            </a:r>
            <a:endParaRPr lang="en-US" dirty="0"/>
          </a:p>
        </p:txBody>
      </p:sp>
      <p:sp>
        <p:nvSpPr>
          <p:cNvPr id="11" name="Rectangle 10"/>
          <p:cNvSpPr/>
          <p:nvPr/>
        </p:nvSpPr>
        <p:spPr>
          <a:xfrm>
            <a:off x="9601200" y="5396707"/>
            <a:ext cx="1476102" cy="20726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Goal state</a:t>
            </a:r>
            <a:endParaRPr lang="en-US" dirty="0"/>
          </a:p>
        </p:txBody>
      </p:sp>
      <p:pic>
        <p:nvPicPr>
          <p:cNvPr id="13"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2C8F694-81CA-402A-92ED-189981910632}" type="slidenum">
              <a:rPr lang="en-US" smtClean="0"/>
              <a:t>2</a:t>
            </a:fld>
            <a:endParaRPr lang="en-US"/>
          </a:p>
        </p:txBody>
      </p:sp>
    </p:spTree>
    <p:extLst>
      <p:ext uri="{BB962C8B-B14F-4D97-AF65-F5344CB8AC3E}">
        <p14:creationId xmlns:p14="http://schemas.microsoft.com/office/powerpoint/2010/main" val="802185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238554"/>
          </a:xfrm>
        </p:spPr>
        <p:txBody>
          <a:bodyPr>
            <a:normAutofit fontScale="90000"/>
          </a:bodyPr>
          <a:lstStyle/>
          <a:p>
            <a:pPr algn="l"/>
            <a:r>
              <a:rPr lang="en-US" dirty="0" smtClean="0"/>
              <a:t/>
            </a:r>
            <a:br>
              <a:rPr lang="en-US" dirty="0" smtClean="0"/>
            </a:br>
            <a:r>
              <a:rPr lang="en-US" sz="4900" dirty="0" smtClean="0"/>
              <a:t>The Heuristic Function</a:t>
            </a:r>
            <a:br>
              <a:rPr lang="en-US" sz="4900" dirty="0" smtClean="0"/>
            </a:br>
            <a:r>
              <a:rPr lang="en-US" sz="2200" i="1" dirty="0" smtClean="0">
                <a:latin typeface="Times New Roman" panose="02020603050405020304" pitchFamily="18" charset="0"/>
                <a:cs typeface="Times New Roman" panose="02020603050405020304" pitchFamily="18" charset="0"/>
              </a:rPr>
              <a:t>Heuristics</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a:xfrm>
            <a:off x="1295401" y="2556931"/>
            <a:ext cx="9601196" cy="3856932"/>
          </a:xfrm>
        </p:spPr>
        <p:txBody>
          <a:bodyPr>
            <a:normAutofit fontScale="32500" lnSpcReduction="20000"/>
          </a:bodyPr>
          <a:lstStyle/>
          <a:p>
            <a:pPr>
              <a:buFont typeface="Wingdings" panose="05000000000000000000" pitchFamily="2" charset="2"/>
              <a:buChar char="q"/>
            </a:pPr>
            <a:r>
              <a:rPr lang="en-US" sz="4300" b="1" dirty="0" smtClean="0">
                <a:latin typeface="Times New Roman" panose="02020603050405020304" pitchFamily="18" charset="0"/>
                <a:cs typeface="Times New Roman" panose="02020603050405020304" pitchFamily="18" charset="0"/>
              </a:rPr>
              <a:t>An </a:t>
            </a:r>
            <a:r>
              <a:rPr lang="en-US" sz="4300" b="1" dirty="0">
                <a:latin typeface="Times New Roman" panose="02020603050405020304" pitchFamily="18" charset="0"/>
                <a:cs typeface="Times New Roman" panose="02020603050405020304" pitchFamily="18" charset="0"/>
              </a:rPr>
              <a:t>estimate of </a:t>
            </a:r>
            <a:r>
              <a:rPr lang="en-US" sz="4300" b="1" dirty="0" smtClean="0">
                <a:latin typeface="Times New Roman" panose="02020603050405020304" pitchFamily="18" charset="0"/>
                <a:cs typeface="Times New Roman" panose="02020603050405020304" pitchFamily="18" charset="0"/>
              </a:rPr>
              <a:t>the cheapest path cost from any node to a goal node. </a:t>
            </a:r>
          </a:p>
          <a:p>
            <a:pPr lvl="5">
              <a:buFont typeface="Wingdings" panose="05000000000000000000" pitchFamily="2" charset="2"/>
              <a:buChar char="v"/>
            </a:pPr>
            <a:r>
              <a:rPr lang="en-US" sz="4000" dirty="0" smtClean="0">
                <a:latin typeface="Times New Roman" panose="02020603050405020304" pitchFamily="18" charset="0"/>
                <a:cs typeface="Times New Roman" panose="02020603050405020304" pitchFamily="18" charset="0"/>
              </a:rPr>
              <a:t>Represented by h(n)</a:t>
            </a:r>
          </a:p>
          <a:p>
            <a:pPr>
              <a:buFont typeface="Wingdings" panose="05000000000000000000" pitchFamily="2" charset="2"/>
              <a:buChar char="q"/>
            </a:pPr>
            <a:endParaRPr lang="en-US" sz="4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4300" b="1" dirty="0" smtClean="0">
                <a:latin typeface="Times New Roman" panose="02020603050405020304" pitchFamily="18" charset="0"/>
                <a:cs typeface="Times New Roman" panose="02020603050405020304" pitchFamily="18" charset="0"/>
              </a:rPr>
              <a:t>Reduces time complexity</a:t>
            </a:r>
          </a:p>
          <a:p>
            <a:pPr lvl="5">
              <a:buFont typeface="Wingdings" panose="05000000000000000000" pitchFamily="2" charset="2"/>
              <a:buChar char="v"/>
            </a:pPr>
            <a:r>
              <a:rPr lang="en-US" sz="4000" dirty="0" smtClean="0">
                <a:latin typeface="Times New Roman" panose="02020603050405020304" pitchFamily="18" charset="0"/>
                <a:cs typeface="Times New Roman" panose="02020603050405020304" pitchFamily="18" charset="0"/>
              </a:rPr>
              <a:t>By visiting only most promising nodes</a:t>
            </a:r>
          </a:p>
          <a:p>
            <a:pPr lvl="5">
              <a:buFont typeface="Wingdings" panose="05000000000000000000" pitchFamily="2" charset="2"/>
              <a:buChar char="v"/>
            </a:pPr>
            <a:r>
              <a:rPr lang="en-US" sz="4000" dirty="0" smtClean="0">
                <a:latin typeface="Times New Roman" panose="02020603050405020304" pitchFamily="18" charset="0"/>
                <a:cs typeface="Times New Roman" panose="02020603050405020304" pitchFamily="18" charset="0"/>
              </a:rPr>
              <a:t>Thus reducing the search space</a:t>
            </a:r>
          </a:p>
          <a:p>
            <a:pPr>
              <a:buFont typeface="Wingdings" panose="05000000000000000000" pitchFamily="2" charset="2"/>
              <a:buChar char="q"/>
            </a:pPr>
            <a:endParaRPr lang="en-US" sz="4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4300" b="1" dirty="0" smtClean="0">
                <a:latin typeface="Times New Roman" panose="02020603050405020304" pitchFamily="18" charset="0"/>
                <a:cs typeface="Times New Roman" panose="02020603050405020304" pitchFamily="18" charset="0"/>
              </a:rPr>
              <a:t>To solve an NP problem in Polynomial time. For e.g., </a:t>
            </a:r>
            <a:endParaRPr lang="en-US" sz="4300" b="1" dirty="0">
              <a:latin typeface="Times New Roman" panose="02020603050405020304" pitchFamily="18" charset="0"/>
              <a:cs typeface="Times New Roman" panose="02020603050405020304" pitchFamily="18" charset="0"/>
            </a:endParaRPr>
          </a:p>
          <a:p>
            <a:pPr lvl="5">
              <a:buFont typeface="Wingdings" panose="05000000000000000000" pitchFamily="2" charset="2"/>
              <a:buChar char="v"/>
            </a:pPr>
            <a:r>
              <a:rPr lang="en-US" sz="4000" dirty="0" smtClean="0">
                <a:latin typeface="Times New Roman" panose="02020603050405020304" pitchFamily="18" charset="0"/>
                <a:cs typeface="Times New Roman" panose="02020603050405020304" pitchFamily="18" charset="0"/>
              </a:rPr>
              <a:t>3</a:t>
            </a:r>
            <a:r>
              <a:rPr lang="en-US" sz="4000" baseline="30000" dirty="0" smtClean="0">
                <a:latin typeface="Times New Roman" panose="02020603050405020304" pitchFamily="18" charset="0"/>
                <a:cs typeface="Times New Roman" panose="02020603050405020304" pitchFamily="18" charset="0"/>
              </a:rPr>
              <a:t>22</a:t>
            </a:r>
            <a:r>
              <a:rPr lang="en-US" sz="4000" dirty="0" smtClean="0">
                <a:latin typeface="Times New Roman" panose="02020603050405020304" pitchFamily="18" charset="0"/>
                <a:cs typeface="Times New Roman" panose="02020603050405020304" pitchFamily="18" charset="0"/>
              </a:rPr>
              <a:t> possible states for an 8 puzzle problem</a:t>
            </a:r>
          </a:p>
          <a:p>
            <a:pPr lvl="5">
              <a:buFont typeface="Wingdings" panose="05000000000000000000" pitchFamily="2" charset="2"/>
              <a:buChar char="v"/>
            </a:pPr>
            <a:r>
              <a:rPr lang="en-US" sz="4000" dirty="0" smtClean="0">
                <a:latin typeface="Times New Roman" panose="02020603050405020304" pitchFamily="18" charset="0"/>
                <a:cs typeface="Times New Roman" panose="02020603050405020304" pitchFamily="18" charset="0"/>
              </a:rPr>
              <a:t>Search space and time increases exponentially </a:t>
            </a:r>
          </a:p>
          <a:p>
            <a:pPr lvl="5">
              <a:buFont typeface="Wingdings" panose="05000000000000000000" pitchFamily="2" charset="2"/>
              <a:buChar char="v"/>
            </a:pPr>
            <a:r>
              <a:rPr lang="en-US" sz="4000" dirty="0" smtClean="0">
                <a:latin typeface="Times New Roman" panose="02020603050405020304" pitchFamily="18" charset="0"/>
                <a:cs typeface="Times New Roman" panose="02020603050405020304" pitchFamily="18" charset="0"/>
              </a:rPr>
              <a:t>Can be completed in polynomial time using heuristics	</a:t>
            </a:r>
          </a:p>
          <a:p>
            <a:pPr lvl="5">
              <a:buFont typeface="Wingdings" panose="05000000000000000000" pitchFamily="2" charset="2"/>
              <a:buChar char="Ø"/>
            </a:pPr>
            <a:endParaRPr lang="en-US" sz="4000" dirty="0">
              <a:latin typeface="Times New Roman" panose="02020603050405020304" pitchFamily="18" charset="0"/>
              <a:cs typeface="Times New Roman" panose="02020603050405020304" pitchFamily="18" charset="0"/>
            </a:endParaRPr>
          </a:p>
          <a:p>
            <a:pPr lvl="5" algn="ctr">
              <a:buFont typeface="Wingdings" panose="05000000000000000000" pitchFamily="2" charset="2"/>
              <a:buChar char="Ø"/>
            </a:pPr>
            <a:endParaRPr lang="en-US" sz="40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5"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2C8F694-81CA-402A-92ED-189981910632}" type="slidenum">
              <a:rPr lang="en-US" smtClean="0"/>
              <a:t>3</a:t>
            </a:fld>
            <a:endParaRPr lang="en-US"/>
          </a:p>
        </p:txBody>
      </p:sp>
    </p:spTree>
    <p:extLst>
      <p:ext uri="{BB962C8B-B14F-4D97-AF65-F5344CB8AC3E}">
        <p14:creationId xmlns:p14="http://schemas.microsoft.com/office/powerpoint/2010/main" val="3708809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Heuristic Function</a:t>
            </a:r>
            <a:br>
              <a:rPr lang="en-US" dirty="0"/>
            </a:br>
            <a:r>
              <a:rPr lang="en-US" sz="1800" i="1" dirty="0">
                <a:latin typeface="Times New Roman" panose="02020603050405020304" pitchFamily="18" charset="0"/>
                <a:cs typeface="Times New Roman" panose="02020603050405020304" pitchFamily="18" charset="0"/>
              </a:rPr>
              <a:t>Heuristics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1600" b="1" dirty="0" smtClean="0">
                <a:solidFill>
                  <a:schemeClr val="accent3">
                    <a:lumMod val="50000"/>
                  </a:schemeClr>
                </a:solidFill>
                <a:latin typeface="Times New Roman" panose="02020603050405020304" pitchFamily="18" charset="0"/>
                <a:cs typeface="Times New Roman" panose="02020603050405020304" pitchFamily="18" charset="0"/>
              </a:rPr>
              <a:t>Greedy </a:t>
            </a:r>
            <a:r>
              <a:rPr lang="en-US" sz="1600" b="1" dirty="0">
                <a:solidFill>
                  <a:schemeClr val="accent3">
                    <a:lumMod val="50000"/>
                  </a:schemeClr>
                </a:solidFill>
                <a:latin typeface="Times New Roman" panose="02020603050405020304" pitchFamily="18" charset="0"/>
                <a:cs typeface="Times New Roman" panose="02020603050405020304" pitchFamily="18" charset="0"/>
              </a:rPr>
              <a:t>Best First Search</a:t>
            </a:r>
            <a:r>
              <a:rPr lang="en-US" sz="1600" b="1" dirty="0">
                <a:latin typeface="Times New Roman" panose="02020603050405020304" pitchFamily="18" charset="0"/>
                <a:cs typeface="Times New Roman" panose="02020603050405020304" pitchFamily="18" charset="0"/>
              </a:rPr>
              <a:t>,  f(n) = h(n)</a:t>
            </a:r>
            <a:endParaRPr lang="en-US" sz="16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b="1" dirty="0">
                <a:solidFill>
                  <a:schemeClr val="accent3">
                    <a:lumMod val="50000"/>
                  </a:schemeClr>
                </a:solidFill>
                <a:latin typeface="Times New Roman" panose="02020603050405020304" pitchFamily="18" charset="0"/>
                <a:cs typeface="Times New Roman" panose="02020603050405020304" pitchFamily="18" charset="0"/>
              </a:rPr>
              <a:t>A* Search</a:t>
            </a:r>
            <a:r>
              <a:rPr lang="en-US" sz="1600" b="1" dirty="0">
                <a:latin typeface="Times New Roman" panose="02020603050405020304" pitchFamily="18" charset="0"/>
                <a:cs typeface="Times New Roman" panose="02020603050405020304" pitchFamily="18" charset="0"/>
              </a:rPr>
              <a:t>,  f(n) = h(n) + g(n)</a:t>
            </a:r>
            <a:r>
              <a:rPr lang="en-US" sz="1600" dirty="0">
                <a:latin typeface="Times New Roman" panose="02020603050405020304" pitchFamily="18" charset="0"/>
                <a:cs typeface="Times New Roman" panose="02020603050405020304" pitchFamily="18" charset="0"/>
              </a:rPr>
              <a:t>;   </a:t>
            </a:r>
          </a:p>
          <a:p>
            <a:pPr marL="0" indent="0">
              <a:buNone/>
            </a:pPr>
            <a:r>
              <a:rPr lang="en-US" sz="1400" dirty="0" smtClean="0">
                <a:solidFill>
                  <a:schemeClr val="tx1"/>
                </a:solidFill>
                <a:latin typeface="Times New Roman" panose="02020603050405020304" pitchFamily="18" charset="0"/>
                <a:cs typeface="Times New Roman" panose="02020603050405020304" pitchFamily="18" charset="0"/>
              </a:rPr>
              <a:t>Here </a:t>
            </a:r>
            <a:r>
              <a:rPr lang="en-US" sz="1400" b="1" dirty="0">
                <a:solidFill>
                  <a:schemeClr val="tx1"/>
                </a:solidFill>
                <a:latin typeface="Times New Roman" panose="02020603050405020304" pitchFamily="18" charset="0"/>
                <a:cs typeface="Times New Roman" panose="02020603050405020304" pitchFamily="18" charset="0"/>
              </a:rPr>
              <a:t>h(n)</a:t>
            </a:r>
            <a:r>
              <a:rPr lang="en-US" sz="1400" dirty="0">
                <a:solidFill>
                  <a:schemeClr val="tx1"/>
                </a:solidFill>
                <a:latin typeface="Times New Roman" panose="02020603050405020304" pitchFamily="18" charset="0"/>
                <a:cs typeface="Times New Roman" panose="02020603050405020304" pitchFamily="18" charset="0"/>
              </a:rPr>
              <a:t> is the estimated path cost from </a:t>
            </a:r>
            <a:r>
              <a:rPr lang="en-US" sz="1400" b="1" i="1" dirty="0">
                <a:solidFill>
                  <a:schemeClr val="tx1"/>
                </a:solidFill>
                <a:latin typeface="Times New Roman" panose="02020603050405020304" pitchFamily="18" charset="0"/>
                <a:cs typeface="Times New Roman" panose="02020603050405020304" pitchFamily="18" charset="0"/>
              </a:rPr>
              <a:t>current node n</a:t>
            </a:r>
            <a:r>
              <a:rPr lang="en-US" sz="1400" dirty="0">
                <a:solidFill>
                  <a:schemeClr val="tx1"/>
                </a:solidFill>
                <a:latin typeface="Times New Roman" panose="02020603050405020304" pitchFamily="18" charset="0"/>
                <a:cs typeface="Times New Roman" panose="02020603050405020304" pitchFamily="18" charset="0"/>
              </a:rPr>
              <a:t> to the </a:t>
            </a:r>
            <a:r>
              <a:rPr lang="en-US" sz="1400" b="1" i="1" dirty="0">
                <a:solidFill>
                  <a:schemeClr val="tx1"/>
                </a:solidFill>
                <a:latin typeface="Times New Roman" panose="02020603050405020304" pitchFamily="18" charset="0"/>
                <a:cs typeface="Times New Roman" panose="02020603050405020304" pitchFamily="18" charset="0"/>
              </a:rPr>
              <a:t>goal node </a:t>
            </a:r>
            <a:r>
              <a:rPr lang="en-US" sz="1400" dirty="0">
                <a:solidFill>
                  <a:schemeClr val="tx1"/>
                </a:solidFill>
                <a:latin typeface="Times New Roman" panose="02020603050405020304" pitchFamily="18" charset="0"/>
                <a:cs typeface="Times New Roman" panose="02020603050405020304" pitchFamily="18" charset="0"/>
              </a:rPr>
              <a:t>and </a:t>
            </a:r>
            <a:r>
              <a:rPr lang="en-US" sz="1400" b="1" dirty="0">
                <a:solidFill>
                  <a:schemeClr val="tx1"/>
                </a:solidFill>
                <a:latin typeface="Times New Roman" panose="02020603050405020304" pitchFamily="18" charset="0"/>
                <a:cs typeface="Times New Roman" panose="02020603050405020304" pitchFamily="18" charset="0"/>
              </a:rPr>
              <a:t>g(n)</a:t>
            </a:r>
            <a:r>
              <a:rPr lang="en-US" sz="1400" dirty="0">
                <a:solidFill>
                  <a:schemeClr val="tx1"/>
                </a:solidFill>
                <a:latin typeface="Times New Roman" panose="02020603050405020304" pitchFamily="18" charset="0"/>
                <a:cs typeface="Times New Roman" panose="02020603050405020304" pitchFamily="18" charset="0"/>
              </a:rPr>
              <a:t> is the actual path cost from </a:t>
            </a:r>
            <a:r>
              <a:rPr lang="en-US" sz="1400" b="1" i="1" dirty="0">
                <a:solidFill>
                  <a:schemeClr val="tx1"/>
                </a:solidFill>
                <a:latin typeface="Times New Roman" panose="02020603050405020304" pitchFamily="18" charset="0"/>
                <a:cs typeface="Times New Roman" panose="02020603050405020304" pitchFamily="18" charset="0"/>
              </a:rPr>
              <a:t>initial state </a:t>
            </a:r>
            <a:r>
              <a:rPr lang="en-US" sz="1400" dirty="0">
                <a:solidFill>
                  <a:schemeClr val="tx1"/>
                </a:solidFill>
                <a:latin typeface="Times New Roman" panose="02020603050405020304" pitchFamily="18" charset="0"/>
                <a:cs typeface="Times New Roman" panose="02020603050405020304" pitchFamily="18" charset="0"/>
              </a:rPr>
              <a:t>to </a:t>
            </a:r>
            <a:r>
              <a:rPr lang="en-US" sz="1400" b="1" i="1" dirty="0">
                <a:solidFill>
                  <a:schemeClr val="tx1"/>
                </a:solidFill>
                <a:latin typeface="Times New Roman" panose="02020603050405020304" pitchFamily="18" charset="0"/>
                <a:cs typeface="Times New Roman" panose="02020603050405020304" pitchFamily="18" charset="0"/>
              </a:rPr>
              <a:t>current node </a:t>
            </a:r>
            <a:r>
              <a:rPr lang="en-US" sz="1400" b="1" i="1" dirty="0" smtClean="0">
                <a:solidFill>
                  <a:schemeClr val="tx1"/>
                </a:solidFill>
                <a:latin typeface="Times New Roman" panose="02020603050405020304" pitchFamily="18" charset="0"/>
                <a:cs typeface="Times New Roman" panose="02020603050405020304" pitchFamily="18" charset="0"/>
              </a:rPr>
              <a:t>n</a:t>
            </a: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Some other examples may include :</a:t>
            </a:r>
          </a:p>
          <a:p>
            <a:pPr>
              <a:buFont typeface="Wingdings" panose="05000000000000000000" pitchFamily="2" charset="2"/>
              <a:buChar char="v"/>
            </a:pPr>
            <a:r>
              <a:rPr lang="en-US" sz="1600" b="1" dirty="0" smtClean="0">
                <a:solidFill>
                  <a:schemeClr val="accent3">
                    <a:lumMod val="50000"/>
                  </a:schemeClr>
                </a:solidFill>
                <a:latin typeface="Times New Roman" panose="02020603050405020304" pitchFamily="18" charset="0"/>
                <a:cs typeface="Times New Roman" panose="02020603050405020304" pitchFamily="18" charset="0"/>
              </a:rPr>
              <a:t>Euclidean Distance</a:t>
            </a:r>
          </a:p>
          <a:p>
            <a:pPr>
              <a:buFont typeface="Wingdings" panose="05000000000000000000" pitchFamily="2" charset="2"/>
              <a:buChar char="v"/>
            </a:pPr>
            <a:r>
              <a:rPr lang="en-US" sz="1600" b="1" dirty="0" smtClean="0">
                <a:solidFill>
                  <a:schemeClr val="accent3">
                    <a:lumMod val="50000"/>
                  </a:schemeClr>
                </a:solidFill>
                <a:latin typeface="Times New Roman" panose="02020603050405020304" pitchFamily="18" charset="0"/>
                <a:cs typeface="Times New Roman" panose="02020603050405020304" pitchFamily="18" charset="0"/>
              </a:rPr>
              <a:t>Manhattan Distance</a:t>
            </a:r>
          </a:p>
          <a:p>
            <a:pPr>
              <a:buFont typeface="Wingdings" panose="05000000000000000000" pitchFamily="2" charset="2"/>
              <a:buChar char="v"/>
            </a:pPr>
            <a:r>
              <a:rPr lang="en-US" sz="1600" b="1" dirty="0" smtClean="0">
                <a:solidFill>
                  <a:schemeClr val="accent3">
                    <a:lumMod val="50000"/>
                  </a:schemeClr>
                </a:solidFill>
                <a:latin typeface="Times New Roman" panose="02020603050405020304" pitchFamily="18" charset="0"/>
                <a:cs typeface="Times New Roman" panose="02020603050405020304" pitchFamily="18" charset="0"/>
              </a:rPr>
              <a:t>Misplaced Tiles</a:t>
            </a:r>
            <a:endParaRPr lang="en-US" sz="1600"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2C8F694-81CA-402A-92ED-189981910632}" type="slidenum">
              <a:rPr lang="en-US" smtClean="0"/>
              <a:t>4</a:t>
            </a:fld>
            <a:endParaRPr lang="en-US"/>
          </a:p>
        </p:txBody>
      </p:sp>
    </p:spTree>
    <p:extLst>
      <p:ext uri="{BB962C8B-B14F-4D97-AF65-F5344CB8AC3E}">
        <p14:creationId xmlns:p14="http://schemas.microsoft.com/office/powerpoint/2010/main" val="529255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Misplaced Tiles</a:t>
            </a:r>
            <a:br>
              <a:rPr lang="en-US" dirty="0" smtClean="0"/>
            </a:br>
            <a:r>
              <a:rPr lang="en-US" sz="1600" i="1" dirty="0" smtClean="0">
                <a:latin typeface="Times New Roman" panose="02020603050405020304" pitchFamily="18" charset="0"/>
                <a:cs typeface="Times New Roman" panose="02020603050405020304" pitchFamily="18" charset="0"/>
              </a:rPr>
              <a:t>8 puzzle problem</a:t>
            </a:r>
            <a:endParaRPr lang="en-US" sz="16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98448" y="2547257"/>
            <a:ext cx="5376672" cy="3310128"/>
          </a:xfrm>
        </p:spPr>
        <p:txBody>
          <a:bodyPr>
            <a:normAutofit/>
          </a:bodyPr>
          <a:lstStyle/>
          <a:p>
            <a:pPr marL="0" indent="0" algn="ctr">
              <a:buNone/>
            </a:pPr>
            <a:r>
              <a:rPr lang="en-US" sz="1800" b="1" dirty="0" smtClean="0">
                <a:latin typeface="Times New Roman" panose="02020603050405020304" pitchFamily="18" charset="0"/>
                <a:cs typeface="Times New Roman" panose="02020603050405020304" pitchFamily="18" charset="0"/>
              </a:rPr>
              <a:t>h(n) = </a:t>
            </a:r>
            <a:r>
              <a:rPr lang="en-US" sz="1800" b="1" dirty="0">
                <a:latin typeface="Times New Roman" panose="02020603050405020304" pitchFamily="18" charset="0"/>
                <a:cs typeface="Times New Roman" panose="02020603050405020304" pitchFamily="18" charset="0"/>
              </a:rPr>
              <a:t>number of tiles that are out of </a:t>
            </a:r>
            <a:r>
              <a:rPr lang="en-US" sz="1800" b="1" dirty="0" smtClean="0">
                <a:latin typeface="Times New Roman" panose="02020603050405020304" pitchFamily="18" charset="0"/>
                <a:cs typeface="Times New Roman" panose="02020603050405020304" pitchFamily="18" charset="0"/>
              </a:rPr>
              <a:t>position in </a:t>
            </a:r>
            <a:r>
              <a:rPr lang="en-US" sz="1800" b="1" i="1" dirty="0" smtClean="0">
                <a:latin typeface="Times New Roman" panose="02020603050405020304" pitchFamily="18" charset="0"/>
                <a:cs typeface="Times New Roman" panose="02020603050405020304" pitchFamily="18" charset="0"/>
              </a:rPr>
              <a:t>state/node n</a:t>
            </a:r>
          </a:p>
          <a:p>
            <a:pPr marL="0" indent="0" algn="ctr">
              <a:buNone/>
            </a:pPr>
            <a:endParaRPr lang="en-US" b="1" i="1" baseline="-25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For the start state </a:t>
            </a:r>
            <a:r>
              <a:rPr lang="en-US" sz="1600" b="1" dirty="0" smtClean="0">
                <a:latin typeface="Times New Roman" panose="02020603050405020304" pitchFamily="18" charset="0"/>
                <a:cs typeface="Times New Roman" panose="02020603050405020304" pitchFamily="18" charset="0"/>
              </a:rPr>
              <a:t>h(n) = 8 </a:t>
            </a:r>
            <a:r>
              <a:rPr lang="en-US" sz="1600" dirty="0" smtClean="0">
                <a:latin typeface="Times New Roman" panose="02020603050405020304" pitchFamily="18" charset="0"/>
                <a:cs typeface="Times New Roman" panose="02020603050405020304" pitchFamily="18" charset="0"/>
              </a:rPr>
              <a:t>as all tiles are out of position in comparison to the goal</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Following a best first search procedure, expanding the start state, we will get 4 newer states. </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Calculate value of </a:t>
            </a:r>
            <a:r>
              <a:rPr lang="en-US" sz="1600" dirty="0">
                <a:latin typeface="Times New Roman" panose="02020603050405020304" pitchFamily="18" charset="0"/>
                <a:cs typeface="Times New Roman" panose="02020603050405020304" pitchFamily="18" charset="0"/>
              </a:rPr>
              <a:t>h(n)</a:t>
            </a:r>
            <a:r>
              <a:rPr lang="en-US" sz="1600" dirty="0" smtClean="0">
                <a:latin typeface="Times New Roman" panose="02020603050405020304" pitchFamily="18" charset="0"/>
                <a:cs typeface="Times New Roman" panose="02020603050405020304" pitchFamily="18" charset="0"/>
              </a:rPr>
              <a:t> for each state and expand the state with the least value of </a:t>
            </a:r>
            <a:r>
              <a:rPr lang="en-US" sz="1600" dirty="0">
                <a:latin typeface="Times New Roman" panose="02020603050405020304" pitchFamily="18" charset="0"/>
                <a:cs typeface="Times New Roman" panose="02020603050405020304" pitchFamily="18" charset="0"/>
              </a:rPr>
              <a:t>h(n</a:t>
            </a:r>
            <a:r>
              <a:rPr lang="en-US" sz="1600" dirty="0" smtClean="0">
                <a:latin typeface="Times New Roman" panose="02020603050405020304" pitchFamily="18" charset="0"/>
                <a:cs typeface="Times New Roman" panose="02020603050405020304" pitchFamily="18" charset="0"/>
              </a:rPr>
              <a:t>) i.e. </a:t>
            </a:r>
            <a:r>
              <a:rPr lang="en-US" sz="1600" b="1" dirty="0" smtClean="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best state</a:t>
            </a:r>
            <a:r>
              <a:rPr lang="en-US" sz="1600" dirty="0" smtClean="0">
                <a:latin typeface="Times New Roman" panose="02020603050405020304" pitchFamily="18" charset="0"/>
                <a:cs typeface="Times New Roman" panose="02020603050405020304" pitchFamily="18" charset="0"/>
              </a:rPr>
              <a:t>  </a:t>
            </a:r>
            <a:r>
              <a:rPr lang="en-US" sz="1600" i="1" baseline="-250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Continue same process until we reach goal state</a:t>
            </a:r>
            <a:r>
              <a:rPr lang="en-US" sz="1600" i="1" baseline="-25000" dirty="0" smtClean="0">
                <a:latin typeface="Times New Roman" panose="02020603050405020304" pitchFamily="18" charset="0"/>
                <a:cs typeface="Times New Roman" panose="02020603050405020304" pitchFamily="18" charset="0"/>
              </a:rPr>
              <a:t> </a:t>
            </a:r>
          </a:p>
        </p:txBody>
      </p:sp>
      <p:pic>
        <p:nvPicPr>
          <p:cNvPr id="7" name="Content Placeholder 6"/>
          <p:cNvPicPr>
            <a:picLocks noGrp="1" noChangeAspect="1"/>
          </p:cNvPicPr>
          <p:nvPr>
            <p:ph sz="half" idx="2"/>
          </p:nvPr>
        </p:nvPicPr>
        <p:blipFill>
          <a:blip r:embed="rId2"/>
          <a:stretch>
            <a:fillRect/>
          </a:stretch>
        </p:blipFill>
        <p:spPr>
          <a:xfrm>
            <a:off x="6794681" y="2939144"/>
            <a:ext cx="4521912" cy="2271826"/>
          </a:xfrm>
          <a:prstGeom prst="rect">
            <a:avLst/>
          </a:prstGeom>
        </p:spPr>
      </p:pic>
      <p:pic>
        <p:nvPicPr>
          <p:cNvPr id="6"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42C8F694-81CA-402A-92ED-189981910632}" type="slidenum">
              <a:rPr lang="en-US" smtClean="0"/>
              <a:t>5</a:t>
            </a:fld>
            <a:endParaRPr lang="en-US"/>
          </a:p>
        </p:txBody>
      </p:sp>
      <p:sp>
        <p:nvSpPr>
          <p:cNvPr id="9" name="Rectangle 8"/>
          <p:cNvSpPr/>
          <p:nvPr/>
        </p:nvSpPr>
        <p:spPr>
          <a:xfrm>
            <a:off x="7873448" y="5433422"/>
            <a:ext cx="2364378" cy="5355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puzzle problem</a:t>
            </a:r>
            <a:endParaRPr lang="en-US" dirty="0">
              <a:solidFill>
                <a:schemeClr val="tx1"/>
              </a:solidFill>
            </a:endParaRPr>
          </a:p>
        </p:txBody>
      </p:sp>
    </p:spTree>
    <p:extLst>
      <p:ext uri="{BB962C8B-B14F-4D97-AF65-F5344CB8AC3E}">
        <p14:creationId xmlns:p14="http://schemas.microsoft.com/office/powerpoint/2010/main" val="1440796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Manhattan Distance</a:t>
            </a:r>
            <a:br>
              <a:rPr lang="en-US" dirty="0" smtClean="0"/>
            </a:br>
            <a:r>
              <a:rPr lang="en-US" sz="1800" i="1" dirty="0">
                <a:latin typeface="Times New Roman" panose="02020603050405020304" pitchFamily="18" charset="0"/>
                <a:cs typeface="Times New Roman" panose="02020603050405020304" pitchFamily="18" charset="0"/>
              </a:rPr>
              <a:t>8 puzzle problem</a:t>
            </a:r>
            <a:endParaRPr lang="en-US" sz="1800" dirty="0"/>
          </a:p>
        </p:txBody>
      </p:sp>
      <p:sp>
        <p:nvSpPr>
          <p:cNvPr id="3" name="Content Placeholder 2"/>
          <p:cNvSpPr>
            <a:spLocks noGrp="1"/>
          </p:cNvSpPr>
          <p:nvPr>
            <p:ph sz="half" idx="1"/>
          </p:nvPr>
        </p:nvSpPr>
        <p:spPr>
          <a:xfrm>
            <a:off x="1533579" y="2560320"/>
            <a:ext cx="4718304" cy="3592286"/>
          </a:xfrm>
        </p:spPr>
        <p:txBody>
          <a:bodyPr>
            <a:normAutofit fontScale="92500" lnSpcReduction="20000"/>
          </a:bodyPr>
          <a:lstStyle/>
          <a:p>
            <a:pPr marL="0" indent="0" algn="ctr">
              <a:buNone/>
            </a:pPr>
            <a:r>
              <a:rPr lang="en-US" sz="1700" b="1" dirty="0">
                <a:latin typeface="Times New Roman" panose="02020603050405020304" pitchFamily="18" charset="0"/>
                <a:cs typeface="Times New Roman" panose="02020603050405020304" pitchFamily="18" charset="0"/>
              </a:rPr>
              <a:t>h(n) = </a:t>
            </a:r>
            <a:r>
              <a:rPr lang="en-US" sz="1700" b="1" dirty="0" smtClean="0">
                <a:latin typeface="Times New Roman" panose="02020603050405020304" pitchFamily="18" charset="0"/>
                <a:cs typeface="Times New Roman" panose="02020603050405020304" pitchFamily="18" charset="0"/>
              </a:rPr>
              <a:t>sum </a:t>
            </a:r>
            <a:r>
              <a:rPr lang="en-US" sz="1700" b="1" dirty="0">
                <a:latin typeface="Times New Roman" panose="02020603050405020304" pitchFamily="18" charset="0"/>
                <a:cs typeface="Times New Roman" panose="02020603050405020304" pitchFamily="18" charset="0"/>
              </a:rPr>
              <a:t>of the distances of the tiles from their </a:t>
            </a:r>
            <a:r>
              <a:rPr lang="en-US" sz="1700" b="1" dirty="0" smtClean="0">
                <a:latin typeface="Times New Roman" panose="02020603050405020304" pitchFamily="18" charset="0"/>
                <a:cs typeface="Times New Roman" panose="02020603050405020304" pitchFamily="18" charset="0"/>
              </a:rPr>
              <a:t>current position to the goal </a:t>
            </a:r>
            <a:r>
              <a:rPr lang="en-US" sz="1700" b="1" dirty="0" smtClean="0">
                <a:latin typeface="Times New Roman" panose="02020603050405020304" pitchFamily="18" charset="0"/>
                <a:cs typeface="Times New Roman" panose="02020603050405020304" pitchFamily="18" charset="0"/>
              </a:rPr>
              <a:t>positions for a </a:t>
            </a:r>
            <a:r>
              <a:rPr lang="en-US" sz="1700" b="1" i="1" dirty="0" smtClean="0">
                <a:latin typeface="Times New Roman" panose="02020603050405020304" pitchFamily="18" charset="0"/>
                <a:cs typeface="Times New Roman" panose="02020603050405020304" pitchFamily="18" charset="0"/>
              </a:rPr>
              <a:t>state n</a:t>
            </a:r>
          </a:p>
          <a:p>
            <a:pPr algn="ctr"/>
            <a:endParaRPr lang="en-US" sz="2000" b="1"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For the start </a:t>
            </a:r>
            <a:r>
              <a:rPr lang="en-US" sz="1700" b="1" dirty="0" smtClean="0">
                <a:latin typeface="Times New Roman" panose="02020603050405020304" pitchFamily="18" charset="0"/>
                <a:cs typeface="Times New Roman" panose="02020603050405020304" pitchFamily="18" charset="0"/>
              </a:rPr>
              <a:t>state h(n) = 3 + 1 </a:t>
            </a:r>
            <a:r>
              <a:rPr lang="en-US" sz="1700" b="1" dirty="0">
                <a:latin typeface="Times New Roman" panose="02020603050405020304" pitchFamily="18" charset="0"/>
                <a:cs typeface="Times New Roman" panose="02020603050405020304" pitchFamily="18" charset="0"/>
              </a:rPr>
              <a:t>+ 2 + 2+ 2 + </a:t>
            </a:r>
            <a:r>
              <a:rPr lang="en-US" sz="1700" b="1" dirty="0" smtClean="0">
                <a:latin typeface="Times New Roman" panose="02020603050405020304" pitchFamily="18" charset="0"/>
                <a:cs typeface="Times New Roman" panose="02020603050405020304" pitchFamily="18" charset="0"/>
              </a:rPr>
              <a:t>3 + </a:t>
            </a:r>
            <a:r>
              <a:rPr lang="en-US" sz="1700" b="1" dirty="0">
                <a:latin typeface="Times New Roman" panose="02020603050405020304" pitchFamily="18" charset="0"/>
                <a:cs typeface="Times New Roman" panose="02020603050405020304" pitchFamily="18" charset="0"/>
              </a:rPr>
              <a:t>3 + 2 = </a:t>
            </a:r>
            <a:r>
              <a:rPr lang="en-US" sz="1700" b="1" dirty="0" smtClean="0">
                <a:latin typeface="Times New Roman" panose="02020603050405020304" pitchFamily="18" charset="0"/>
                <a:cs typeface="Times New Roman" panose="02020603050405020304" pitchFamily="18" charset="0"/>
              </a:rPr>
              <a:t>18 </a:t>
            </a:r>
            <a:r>
              <a:rPr lang="en-US" sz="1700" dirty="0" smtClean="0">
                <a:latin typeface="Times New Roman" panose="02020603050405020304" pitchFamily="18" charset="0"/>
                <a:cs typeface="Times New Roman" panose="02020603050405020304" pitchFamily="18" charset="0"/>
              </a:rPr>
              <a:t>(distances for tiles 1 to 8).</a:t>
            </a:r>
            <a:endParaRPr lang="en-US" sz="17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Remember that tiles can only move in right angles i.e. either vertically or horizontally</a:t>
            </a:r>
          </a:p>
          <a:p>
            <a:pPr>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Following a best first search procedure, expanding </a:t>
            </a:r>
            <a:r>
              <a:rPr lang="en-US" sz="1700" dirty="0">
                <a:latin typeface="Times New Roman" panose="02020603050405020304" pitchFamily="18" charset="0"/>
                <a:cs typeface="Times New Roman" panose="02020603050405020304" pitchFamily="18" charset="0"/>
              </a:rPr>
              <a:t>the start state, we will get 4 newer states.</a:t>
            </a:r>
          </a:p>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Calculate value of h(n) for each state and expand the state with the least </a:t>
            </a:r>
            <a:r>
              <a:rPr lang="en-US" sz="1700" dirty="0" smtClean="0">
                <a:latin typeface="Times New Roman" panose="02020603050405020304" pitchFamily="18" charset="0"/>
                <a:cs typeface="Times New Roman" panose="02020603050405020304" pitchFamily="18" charset="0"/>
              </a:rPr>
              <a:t>value of </a:t>
            </a:r>
            <a:r>
              <a:rPr lang="en-US" sz="1700" dirty="0">
                <a:latin typeface="Times New Roman" panose="02020603050405020304" pitchFamily="18" charset="0"/>
                <a:cs typeface="Times New Roman" panose="02020603050405020304" pitchFamily="18" charset="0"/>
              </a:rPr>
              <a:t>h(n</a:t>
            </a:r>
            <a:r>
              <a:rPr lang="en-US" sz="1700" dirty="0" smtClean="0">
                <a:latin typeface="Times New Roman" panose="02020603050405020304" pitchFamily="18" charset="0"/>
                <a:cs typeface="Times New Roman" panose="02020603050405020304" pitchFamily="18" charset="0"/>
              </a:rPr>
              <a:t>) i.e. </a:t>
            </a:r>
            <a:r>
              <a:rPr lang="en-US" sz="1700" b="1" dirty="0" smtClean="0">
                <a:latin typeface="Times New Roman" panose="02020603050405020304" pitchFamily="18" charset="0"/>
                <a:cs typeface="Times New Roman" panose="02020603050405020304" pitchFamily="18" charset="0"/>
              </a:rPr>
              <a:t>the best state</a:t>
            </a:r>
            <a:r>
              <a:rPr lang="en-US" sz="1700" dirty="0" smtClean="0">
                <a:latin typeface="Times New Roman" panose="02020603050405020304" pitchFamily="18" charset="0"/>
                <a:cs typeface="Times New Roman" panose="02020603050405020304" pitchFamily="18" charset="0"/>
              </a:rPr>
              <a:t>   </a:t>
            </a:r>
            <a:r>
              <a:rPr lang="en-US" sz="1700" i="1" baseline="-25000" dirty="0" smtClean="0">
                <a:latin typeface="Times New Roman" panose="02020603050405020304" pitchFamily="18" charset="0"/>
                <a:cs typeface="Times New Roman" panose="02020603050405020304" pitchFamily="18" charset="0"/>
              </a:rPr>
              <a:t> </a:t>
            </a:r>
            <a:endParaRPr lang="en-US" sz="1700" i="1" baseline="-25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Continue same process until we reach goal state</a:t>
            </a:r>
            <a:r>
              <a:rPr lang="en-US" sz="1700" i="1" baseline="-25000" dirty="0">
                <a:latin typeface="Times New Roman" panose="02020603050405020304" pitchFamily="18" charset="0"/>
                <a:cs typeface="Times New Roman" panose="02020603050405020304" pitchFamily="18" charset="0"/>
              </a:rPr>
              <a:t> </a:t>
            </a:r>
          </a:p>
          <a:p>
            <a:endParaRPr lang="en-US" sz="1600" dirty="0" smtClean="0"/>
          </a:p>
          <a:p>
            <a:endParaRPr lang="en-US" sz="1600" dirty="0"/>
          </a:p>
        </p:txBody>
      </p:sp>
      <p:pic>
        <p:nvPicPr>
          <p:cNvPr id="5" name="Content Placeholder 6"/>
          <p:cNvPicPr>
            <a:picLocks noGrp="1" noChangeAspect="1"/>
          </p:cNvPicPr>
          <p:nvPr>
            <p:ph sz="half" idx="2"/>
          </p:nvPr>
        </p:nvPicPr>
        <p:blipFill>
          <a:blip r:embed="rId2"/>
          <a:stretch>
            <a:fillRect/>
          </a:stretch>
        </p:blipFill>
        <p:spPr>
          <a:xfrm>
            <a:off x="6559549" y="2899954"/>
            <a:ext cx="4599915" cy="2311015"/>
          </a:xfrm>
          <a:prstGeom prst="rect">
            <a:avLst/>
          </a:prstGeom>
        </p:spPr>
      </p:pic>
      <p:pic>
        <p:nvPicPr>
          <p:cNvPr id="6"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42C8F694-81CA-402A-92ED-189981910632}" type="slidenum">
              <a:rPr lang="en-US" smtClean="0"/>
              <a:t>6</a:t>
            </a:fld>
            <a:endParaRPr lang="en-US"/>
          </a:p>
        </p:txBody>
      </p:sp>
      <p:sp>
        <p:nvSpPr>
          <p:cNvPr id="9" name="Rectangle 8"/>
          <p:cNvSpPr/>
          <p:nvPr/>
        </p:nvSpPr>
        <p:spPr>
          <a:xfrm>
            <a:off x="7677317" y="5262109"/>
            <a:ext cx="2364378" cy="5355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puzzle problem</a:t>
            </a:r>
            <a:endParaRPr lang="en-US" dirty="0">
              <a:solidFill>
                <a:schemeClr val="tx1"/>
              </a:solidFill>
            </a:endParaRPr>
          </a:p>
        </p:txBody>
      </p:sp>
    </p:spTree>
    <p:extLst>
      <p:ext uri="{BB962C8B-B14F-4D97-AF65-F5344CB8AC3E}">
        <p14:creationId xmlns:p14="http://schemas.microsoft.com/office/powerpoint/2010/main" val="2567775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Choosing a Good Heuristic</a:t>
            </a:r>
            <a:br>
              <a:rPr lang="en-US" dirty="0" smtClean="0"/>
            </a:br>
            <a:r>
              <a:rPr lang="en-US" sz="2000" i="1" dirty="0" smtClean="0">
                <a:latin typeface="Times New Roman" panose="02020603050405020304" pitchFamily="18" charset="0"/>
                <a:cs typeface="Times New Roman" panose="02020603050405020304" pitchFamily="18" charset="0"/>
              </a:rPr>
              <a:t>Admissibility</a:t>
            </a:r>
            <a:endParaRPr lang="en-US" sz="20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1"/>
            <a:ext cx="9601196" cy="3412069"/>
          </a:xfrm>
        </p:spPr>
        <p:txBody>
          <a:bodyPr/>
          <a:lstStyle/>
          <a:p>
            <a:pPr>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If a heuristic, h(n) is admissible, then that means it will always underestimate the actual cost to the goal. An admissible heuristic will always give optimal results</a:t>
            </a:r>
          </a:p>
          <a:p>
            <a:pPr marL="0" indent="0">
              <a:buNone/>
            </a:pPr>
            <a:r>
              <a:rPr lang="en-US" sz="1600" dirty="0" smtClean="0">
                <a:latin typeface="Times New Roman" panose="02020603050405020304" pitchFamily="18" charset="0"/>
                <a:cs typeface="Times New Roman" panose="02020603050405020304" pitchFamily="18" charset="0"/>
              </a:rPr>
              <a:t>Lets say if,</a:t>
            </a:r>
          </a:p>
          <a:p>
            <a:pPr lvl="1">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h(n) is </a:t>
            </a:r>
            <a:r>
              <a:rPr lang="en-US" sz="1600" dirty="0">
                <a:latin typeface="Times New Roman" panose="02020603050405020304" pitchFamily="18" charset="0"/>
                <a:cs typeface="Times New Roman" panose="02020603050405020304" pitchFamily="18" charset="0"/>
              </a:rPr>
              <a:t>the estimated cost from node n to the goal </a:t>
            </a:r>
            <a:r>
              <a:rPr lang="en-US" sz="1600" dirty="0" smtClean="0">
                <a:latin typeface="Times New Roman" panose="02020603050405020304" pitchFamily="18" charset="0"/>
                <a:cs typeface="Times New Roman" panose="02020603050405020304" pitchFamily="18" charset="0"/>
              </a:rPr>
              <a:t>state</a:t>
            </a:r>
          </a:p>
          <a:p>
            <a:pPr lvl="1">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h*(n) is the actual cost from node n to the goal state</a:t>
            </a:r>
          </a:p>
          <a:p>
            <a:pPr marL="0" indent="0">
              <a:buNone/>
            </a:pPr>
            <a:r>
              <a:rPr lang="en-US" sz="1600" b="1" dirty="0" smtClean="0">
                <a:latin typeface="Times New Roman" panose="02020603050405020304" pitchFamily="18" charset="0"/>
                <a:cs typeface="Times New Roman" panose="02020603050405020304" pitchFamily="18" charset="0"/>
              </a:rPr>
              <a:t>Then h(n) will be admissible if </a:t>
            </a:r>
            <a:r>
              <a:rPr lang="en-US" sz="1600" b="1" dirty="0">
                <a:latin typeface="Times New Roman" panose="02020603050405020304" pitchFamily="18" charset="0"/>
                <a:cs typeface="Times New Roman" panose="02020603050405020304" pitchFamily="18" charset="0"/>
              </a:rPr>
              <a:t>h(n) ≤</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h*(n) </a:t>
            </a:r>
            <a:r>
              <a:rPr lang="en-US" sz="1600" b="1" dirty="0" smtClean="0">
                <a:latin typeface="Times New Roman" panose="02020603050405020304" pitchFamily="18" charset="0"/>
                <a:cs typeface="Times New Roman" panose="02020603050405020304" pitchFamily="18" charset="0"/>
              </a:rPr>
              <a:t>is true for all </a:t>
            </a:r>
            <a:r>
              <a:rPr lang="en-US" sz="1600" b="1" i="1" dirty="0" smtClean="0">
                <a:latin typeface="Times New Roman" panose="02020603050405020304" pitchFamily="18" charset="0"/>
                <a:cs typeface="Times New Roman" panose="02020603050405020304" pitchFamily="18" charset="0"/>
              </a:rPr>
              <a:t>states/nodes n</a:t>
            </a:r>
          </a:p>
          <a:p>
            <a:pPr marL="0" indent="0">
              <a:buNone/>
            </a:pPr>
            <a:endParaRPr lang="en-US" sz="18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For e.g. Euclidean / Straight line distance is an admissible heuristic. Because the shortest path between any two points is the straight line distance between the points. Therefore it is the minimum possible distance between the two points and so it can never be greater than the actual distance.</a:t>
            </a:r>
            <a:endParaRPr lang="en-US" sz="1600" b="1" dirty="0">
              <a:latin typeface="Times New Roman" panose="02020603050405020304" pitchFamily="18" charset="0"/>
              <a:cs typeface="Times New Roman" panose="02020603050405020304" pitchFamily="18" charset="0"/>
            </a:endParaRPr>
          </a:p>
        </p:txBody>
      </p:sp>
      <p:pic>
        <p:nvPicPr>
          <p:cNvPr id="5"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2C8F694-81CA-402A-92ED-189981910632}" type="slidenum">
              <a:rPr lang="en-US" smtClean="0"/>
              <a:t>7</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322" y="3541712"/>
            <a:ext cx="2581275" cy="390525"/>
          </a:xfrm>
          <a:prstGeom prst="rect">
            <a:avLst/>
          </a:prstGeom>
        </p:spPr>
      </p:pic>
      <p:sp>
        <p:nvSpPr>
          <p:cNvPr id="6" name="Rectangle 5"/>
          <p:cNvSpPr/>
          <p:nvPr/>
        </p:nvSpPr>
        <p:spPr>
          <a:xfrm>
            <a:off x="7981405" y="3263726"/>
            <a:ext cx="1123406" cy="2220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h(n) = 10</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8961120" y="3932237"/>
            <a:ext cx="1392781" cy="234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Actual cost = 15</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433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08258"/>
            <a:ext cx="9601196" cy="1303867"/>
          </a:xfrm>
        </p:spPr>
        <p:txBody>
          <a:bodyPr/>
          <a:lstStyle/>
          <a:p>
            <a:pPr algn="l"/>
            <a:r>
              <a:rPr lang="en-US" dirty="0"/>
              <a:t>Choosing a Good Heuristic</a:t>
            </a:r>
            <a:br>
              <a:rPr lang="en-US" dirty="0"/>
            </a:br>
            <a:r>
              <a:rPr lang="en-US" sz="2000" i="1" dirty="0">
                <a:latin typeface="Times New Roman" panose="02020603050405020304" pitchFamily="18" charset="0"/>
                <a:cs typeface="Times New Roman" panose="02020603050405020304" pitchFamily="18" charset="0"/>
              </a:rPr>
              <a:t>Consistency</a:t>
            </a:r>
            <a:endParaRPr lang="en-US" dirty="0"/>
          </a:p>
        </p:txBody>
      </p:sp>
      <p:sp>
        <p:nvSpPr>
          <p:cNvPr id="3" name="Content Placeholder 2"/>
          <p:cNvSpPr>
            <a:spLocks noGrp="1"/>
          </p:cNvSpPr>
          <p:nvPr>
            <p:ph sz="half" idx="1"/>
          </p:nvPr>
        </p:nvSpPr>
        <p:spPr>
          <a:xfrm>
            <a:off x="1298447" y="2560320"/>
            <a:ext cx="5938375" cy="3310128"/>
          </a:xfrm>
        </p:spPr>
        <p:txBody>
          <a:bodyPr>
            <a:normAutofit fontScale="92500"/>
          </a:bodyPr>
          <a:lstStyle/>
          <a:p>
            <a:pPr marL="0" indent="0">
              <a:lnSpc>
                <a:spcPct val="110000"/>
              </a:lnSpc>
              <a:buNone/>
            </a:pPr>
            <a:r>
              <a:rPr lang="en-US" b="1" dirty="0" smtClean="0">
                <a:latin typeface="Times New Roman" panose="02020603050405020304" pitchFamily="18" charset="0"/>
                <a:cs typeface="Times New Roman" panose="02020603050405020304" pitchFamily="18" charset="0"/>
              </a:rPr>
              <a:t>               h(n) ≤ h*(n, n*) + h(n*)</a:t>
            </a:r>
          </a:p>
          <a:p>
            <a:pPr marL="0" indent="0" algn="ctr">
              <a:lnSpc>
                <a:spcPct val="110000"/>
              </a:lnSpc>
              <a:buNone/>
            </a:pPr>
            <a:endParaRPr lang="en-US" b="1"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h(n)</a:t>
            </a:r>
            <a:r>
              <a:rPr lang="en-US" sz="1600" dirty="0" smtClean="0">
                <a:latin typeface="Times New Roman" panose="02020603050405020304" pitchFamily="18" charset="0"/>
                <a:cs typeface="Times New Roman" panose="02020603050405020304" pitchFamily="18" charset="0"/>
              </a:rPr>
              <a:t> is the estimated heuristic from node n to the goal</a:t>
            </a:r>
          </a:p>
          <a:p>
            <a:pPr algn="just">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n*</a:t>
            </a:r>
            <a:r>
              <a:rPr lang="en-US" sz="1600" dirty="0" smtClean="0">
                <a:latin typeface="Times New Roman" panose="02020603050405020304" pitchFamily="18" charset="0"/>
                <a:cs typeface="Times New Roman" panose="02020603050405020304" pitchFamily="18" charset="0"/>
              </a:rPr>
              <a:t> represents any neighbor of node n</a:t>
            </a:r>
          </a:p>
          <a:p>
            <a:pPr>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h*(</a:t>
            </a:r>
            <a:r>
              <a:rPr lang="en-US" sz="1600" b="1" dirty="0">
                <a:latin typeface="Times New Roman" panose="02020603050405020304" pitchFamily="18" charset="0"/>
                <a:cs typeface="Times New Roman" panose="02020603050405020304" pitchFamily="18" charset="0"/>
              </a:rPr>
              <a:t>n, n*)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is the actual path cost from node n to any of its </a:t>
            </a:r>
            <a:r>
              <a:rPr lang="en-US" sz="1600" dirty="0" smtClean="0">
                <a:latin typeface="Times New Roman" panose="02020603050405020304" pitchFamily="18" charset="0"/>
                <a:cs typeface="Times New Roman" panose="02020603050405020304" pitchFamily="18" charset="0"/>
              </a:rPr>
              <a:t>neighbors n*</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h(n*) </a:t>
            </a:r>
            <a:r>
              <a:rPr lang="en-US" sz="1600" dirty="0">
                <a:latin typeface="Times New Roman" panose="02020603050405020304" pitchFamily="18" charset="0"/>
                <a:cs typeface="Times New Roman" panose="02020603050405020304" pitchFamily="18" charset="0"/>
              </a:rPr>
              <a:t>is the estimated heuristic</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from node </a:t>
            </a:r>
            <a:r>
              <a:rPr lang="en-US" sz="1600" dirty="0" smtClean="0">
                <a:latin typeface="Times New Roman" panose="02020603050405020304" pitchFamily="18" charset="0"/>
                <a:cs typeface="Times New Roman" panose="02020603050405020304" pitchFamily="18" charset="0"/>
              </a:rPr>
              <a:t>n* </a:t>
            </a:r>
            <a:r>
              <a:rPr lang="en-US" sz="1600" dirty="0">
                <a:latin typeface="Times New Roman" panose="02020603050405020304" pitchFamily="18" charset="0"/>
                <a:cs typeface="Times New Roman" panose="02020603050405020304" pitchFamily="18" charset="0"/>
              </a:rPr>
              <a:t>to the </a:t>
            </a:r>
            <a:r>
              <a:rPr lang="en-US" sz="1600" dirty="0" smtClean="0">
                <a:latin typeface="Times New Roman" panose="02020603050405020304" pitchFamily="18" charset="0"/>
                <a:cs typeface="Times New Roman" panose="02020603050405020304" pitchFamily="18" charset="0"/>
              </a:rPr>
              <a:t>goal</a:t>
            </a:r>
          </a:p>
          <a:p>
            <a:pPr>
              <a:buFont typeface="Wingdings" panose="05000000000000000000" pitchFamily="2" charset="2"/>
              <a:buChar char="v"/>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And this should be true for all nodes n and for </a:t>
            </a:r>
            <a:r>
              <a:rPr lang="en-US" sz="1600" dirty="0" smtClean="0">
                <a:latin typeface="Times New Roman" panose="02020603050405020304" pitchFamily="18" charset="0"/>
                <a:cs typeface="Times New Roman" panose="02020603050405020304" pitchFamily="18" charset="0"/>
              </a:rPr>
              <a:t>all </a:t>
            </a:r>
            <a:r>
              <a:rPr lang="en-US" sz="1600" dirty="0" smtClean="0">
                <a:latin typeface="Times New Roman" panose="02020603050405020304" pitchFamily="18" charset="0"/>
                <a:cs typeface="Times New Roman" panose="02020603050405020304" pitchFamily="18" charset="0"/>
              </a:rPr>
              <a:t>of </a:t>
            </a:r>
            <a:r>
              <a:rPr lang="en-US" sz="1600" dirty="0" smtClean="0">
                <a:latin typeface="Times New Roman" panose="02020603050405020304" pitchFamily="18" charset="0"/>
                <a:cs typeface="Times New Roman" panose="02020603050405020304" pitchFamily="18" charset="0"/>
              </a:rPr>
              <a:t>their </a:t>
            </a:r>
            <a:r>
              <a:rPr lang="en-US" sz="1600" dirty="0" smtClean="0">
                <a:latin typeface="Times New Roman" panose="02020603050405020304" pitchFamily="18" charset="0"/>
                <a:cs typeface="Times New Roman" panose="02020603050405020304" pitchFamily="18" charset="0"/>
              </a:rPr>
              <a:t>neighbors n*</a:t>
            </a:r>
          </a:p>
        </p:txBody>
      </p:sp>
      <p:pic>
        <p:nvPicPr>
          <p:cNvPr id="11" name="Picture 2" descr="BRAC University Jobs 2020- Jobs in BRAC University- careerz360.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p:cNvSpPr>
            <a:spLocks noGrp="1"/>
          </p:cNvSpPr>
          <p:nvPr>
            <p:ph type="sldNum" sz="quarter" idx="12"/>
          </p:nvPr>
        </p:nvSpPr>
        <p:spPr/>
        <p:txBody>
          <a:bodyPr/>
          <a:lstStyle/>
          <a:p>
            <a:fld id="{42C8F694-81CA-402A-92ED-189981910632}" type="slidenum">
              <a:rPr lang="en-US" smtClean="0"/>
              <a:t>8</a:t>
            </a:fld>
            <a:endParaRPr lang="en-US"/>
          </a:p>
        </p:txBody>
      </p:sp>
      <p:sp>
        <p:nvSpPr>
          <p:cNvPr id="4" name="Rectangle 3"/>
          <p:cNvSpPr/>
          <p:nvPr/>
        </p:nvSpPr>
        <p:spPr>
          <a:xfrm>
            <a:off x="8402691" y="5787425"/>
            <a:ext cx="2503715" cy="367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h(A</a:t>
            </a:r>
            <a:r>
              <a:rPr lang="en-US" sz="1400" b="1" dirty="0" smtClean="0">
                <a:solidFill>
                  <a:schemeClr val="tx1"/>
                </a:solidFill>
                <a:latin typeface="Times New Roman" panose="02020603050405020304" pitchFamily="18" charset="0"/>
                <a:cs typeface="Times New Roman" panose="02020603050405020304" pitchFamily="18" charset="0"/>
              </a:rPr>
              <a:t>)  ≤ h</a:t>
            </a:r>
            <a:r>
              <a:rPr lang="en-US" sz="1400" b="1" dirty="0">
                <a:solidFill>
                  <a:schemeClr val="tx1"/>
                </a:solidFill>
                <a:latin typeface="Times New Roman" panose="02020603050405020304" pitchFamily="18" charset="0"/>
                <a:cs typeface="Times New Roman" panose="02020603050405020304" pitchFamily="18" charset="0"/>
              </a:rPr>
              <a:t>*(A,B</a:t>
            </a:r>
            <a:r>
              <a:rPr lang="en-US" sz="1400" b="1" dirty="0" smtClean="0">
                <a:solidFill>
                  <a:schemeClr val="tx1"/>
                </a:solidFill>
                <a:latin typeface="Times New Roman" panose="02020603050405020304" pitchFamily="18" charset="0"/>
                <a:cs typeface="Times New Roman" panose="02020603050405020304" pitchFamily="18" charset="0"/>
              </a:rPr>
              <a:t>)</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anose="02020603050405020304" pitchFamily="18" charset="0"/>
                <a:cs typeface="Times New Roman" panose="02020603050405020304" pitchFamily="18" charset="0"/>
              </a:rPr>
              <a:t>+ h(B)</a:t>
            </a:r>
          </a:p>
          <a:p>
            <a:pPr algn="ctr"/>
            <a:r>
              <a:rPr lang="en-US" sz="1400" b="1" dirty="0" smtClean="0">
                <a:solidFill>
                  <a:schemeClr val="tx1"/>
                </a:solidFill>
                <a:latin typeface="Times New Roman" panose="02020603050405020304" pitchFamily="18" charset="0"/>
                <a:cs typeface="Times New Roman" panose="02020603050405020304" pitchFamily="18" charset="0"/>
              </a:rPr>
              <a:t>h(A</a:t>
            </a:r>
            <a:r>
              <a:rPr lang="en-US" sz="1400" b="1" dirty="0">
                <a:solidFill>
                  <a:schemeClr val="tx1"/>
                </a:solidFill>
                <a:latin typeface="Times New Roman" panose="02020603050405020304" pitchFamily="18" charset="0"/>
                <a:cs typeface="Times New Roman" panose="02020603050405020304" pitchFamily="18" charset="0"/>
              </a:rPr>
              <a:t>)  ≤ h*(</a:t>
            </a:r>
            <a:r>
              <a:rPr lang="en-US" sz="1400" b="1" dirty="0" smtClean="0">
                <a:solidFill>
                  <a:schemeClr val="tx1"/>
                </a:solidFill>
                <a:latin typeface="Times New Roman" panose="02020603050405020304" pitchFamily="18" charset="0"/>
                <a:cs typeface="Times New Roman" panose="02020603050405020304" pitchFamily="18" charset="0"/>
              </a:rPr>
              <a:t>A,C) </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anose="02020603050405020304" pitchFamily="18" charset="0"/>
                <a:cs typeface="Times New Roman" panose="02020603050405020304" pitchFamily="18" charset="0"/>
              </a:rPr>
              <a:t>h(C)</a:t>
            </a:r>
            <a:endParaRPr lang="en-US" sz="1400" b="1" dirty="0">
              <a:solidFill>
                <a:schemeClr val="tx1"/>
              </a:solidFill>
              <a:latin typeface="Times New Roman" panose="02020603050405020304" pitchFamily="18" charset="0"/>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a:p>
            <a:pPr algn="ctr"/>
            <a:endParaRPr lang="en-US" sz="1400" b="1" dirty="0">
              <a:solidFill>
                <a:schemeClr val="tx1"/>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359" y="2838992"/>
            <a:ext cx="3552381" cy="2209524"/>
          </a:xfrm>
          <a:prstGeom prst="rect">
            <a:avLst/>
          </a:prstGeom>
        </p:spPr>
      </p:pic>
      <p:sp>
        <p:nvSpPr>
          <p:cNvPr id="18" name="Rectangle 17"/>
          <p:cNvSpPr/>
          <p:nvPr/>
        </p:nvSpPr>
        <p:spPr>
          <a:xfrm>
            <a:off x="7555673" y="3861741"/>
            <a:ext cx="584310" cy="3645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h(A)</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8139983" y="3212954"/>
            <a:ext cx="826479" cy="248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h*(A,B)</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9772677" y="2651758"/>
            <a:ext cx="581224" cy="2177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h(B</a:t>
            </a:r>
            <a:r>
              <a:rPr lang="en-US" sz="1400" dirty="0">
                <a:solidFill>
                  <a:schemeClr val="tx1"/>
                </a:solidFill>
              </a:rPr>
              <a:t>)</a:t>
            </a:r>
            <a:endParaRPr lang="en-US" sz="1400" dirty="0">
              <a:solidFill>
                <a:schemeClr val="tx1"/>
              </a:solidFill>
            </a:endParaRPr>
          </a:p>
        </p:txBody>
      </p:sp>
      <p:sp>
        <p:nvSpPr>
          <p:cNvPr id="21" name="Rectangle 20"/>
          <p:cNvSpPr/>
          <p:nvPr/>
        </p:nvSpPr>
        <p:spPr>
          <a:xfrm>
            <a:off x="10665823" y="4754880"/>
            <a:ext cx="990600" cy="293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Goal state</a:t>
            </a:r>
            <a:endParaRPr lang="en-US" sz="1400" dirty="0">
              <a:solidFill>
                <a:schemeClr val="tx1"/>
              </a:solidFill>
            </a:endParaRPr>
          </a:p>
        </p:txBody>
      </p:sp>
      <p:sp>
        <p:nvSpPr>
          <p:cNvPr id="22" name="Rectangle 21"/>
          <p:cNvSpPr/>
          <p:nvPr/>
        </p:nvSpPr>
        <p:spPr>
          <a:xfrm>
            <a:off x="7644683" y="4853803"/>
            <a:ext cx="990600" cy="293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Start </a:t>
            </a:r>
            <a:r>
              <a:rPr lang="en-US" sz="1400" dirty="0">
                <a:solidFill>
                  <a:schemeClr val="tx1"/>
                </a:solidFill>
              </a:rPr>
              <a:t>state</a:t>
            </a:r>
            <a:endParaRPr lang="en-US" sz="1400" dirty="0">
              <a:solidFill>
                <a:schemeClr val="tx1"/>
              </a:solidFill>
            </a:endParaRPr>
          </a:p>
        </p:txBody>
      </p:sp>
      <p:sp>
        <p:nvSpPr>
          <p:cNvPr id="23" name="Rectangle 22"/>
          <p:cNvSpPr/>
          <p:nvPr/>
        </p:nvSpPr>
        <p:spPr>
          <a:xfrm>
            <a:off x="9482065" y="4792840"/>
            <a:ext cx="581224" cy="2177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h(C</a:t>
            </a:r>
            <a:r>
              <a:rPr lang="en-US" sz="1400" dirty="0" smtClean="0">
                <a:solidFill>
                  <a:schemeClr val="tx1"/>
                </a:solidFill>
              </a:rPr>
              <a:t>)</a:t>
            </a:r>
            <a:endParaRPr lang="en-US" sz="1400" dirty="0">
              <a:solidFill>
                <a:schemeClr val="tx1"/>
              </a:solidFill>
            </a:endParaRPr>
          </a:p>
        </p:txBody>
      </p:sp>
    </p:spTree>
    <p:extLst>
      <p:ext uri="{BB962C8B-B14F-4D97-AF65-F5344CB8AC3E}">
        <p14:creationId xmlns:p14="http://schemas.microsoft.com/office/powerpoint/2010/main" val="808933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Choosing a Good Heuristic</a:t>
            </a:r>
            <a:br>
              <a:rPr lang="en-US" dirty="0"/>
            </a:br>
            <a:r>
              <a:rPr lang="en-US" sz="2000" i="1" dirty="0">
                <a:latin typeface="Times New Roman" panose="02020603050405020304" pitchFamily="18" charset="0"/>
                <a:cs typeface="Times New Roman" panose="02020603050405020304" pitchFamily="18" charset="0"/>
              </a:rPr>
              <a:t>Dominance</a:t>
            </a:r>
            <a:endParaRPr lang="en-US" dirty="0"/>
          </a:p>
        </p:txBody>
      </p:sp>
      <p:sp>
        <p:nvSpPr>
          <p:cNvPr id="3" name="Content Placeholder 2"/>
          <p:cNvSpPr>
            <a:spLocks noGrp="1"/>
          </p:cNvSpPr>
          <p:nvPr>
            <p:ph sz="half" idx="1"/>
          </p:nvPr>
        </p:nvSpPr>
        <p:spPr>
          <a:xfrm>
            <a:off x="1298447" y="2560319"/>
            <a:ext cx="4841095" cy="4127863"/>
          </a:xfrm>
        </p:spPr>
        <p:txBody>
          <a:bodyPr>
            <a:normAutofit fontScale="32500" lnSpcReduction="20000"/>
          </a:bodyPr>
          <a:lstStyle/>
          <a:p>
            <a:pPr algn="ctr">
              <a:buFont typeface="Wingdings" panose="05000000000000000000" pitchFamily="2" charset="2"/>
              <a:buChar char="q"/>
            </a:pPr>
            <a:r>
              <a:rPr lang="en-US" sz="4300" b="1" dirty="0" smtClean="0">
                <a:latin typeface="Times New Roman" panose="02020603050405020304" pitchFamily="18" charset="0"/>
                <a:cs typeface="Times New Roman" panose="02020603050405020304" pitchFamily="18" charset="0"/>
              </a:rPr>
              <a:t>Total Misplaced tiles, h</a:t>
            </a:r>
            <a:r>
              <a:rPr lang="en-US" sz="4300" b="1" baseline="-25000" dirty="0" smtClean="0">
                <a:latin typeface="Times New Roman" panose="02020603050405020304" pitchFamily="18" charset="0"/>
                <a:cs typeface="Times New Roman" panose="02020603050405020304" pitchFamily="18" charset="0"/>
              </a:rPr>
              <a:t>1 </a:t>
            </a:r>
            <a:r>
              <a:rPr lang="en-US" sz="4300" b="1" dirty="0" smtClean="0">
                <a:latin typeface="Times New Roman" panose="02020603050405020304" pitchFamily="18" charset="0"/>
                <a:cs typeface="Times New Roman" panose="02020603050405020304" pitchFamily="18" charset="0"/>
              </a:rPr>
              <a:t>= 8</a:t>
            </a:r>
          </a:p>
          <a:p>
            <a:pPr algn="ctr">
              <a:buFont typeface="Wingdings" panose="05000000000000000000" pitchFamily="2" charset="2"/>
              <a:buChar char="q"/>
            </a:pPr>
            <a:r>
              <a:rPr lang="en-US" sz="4300" b="1" dirty="0" smtClean="0">
                <a:latin typeface="Times New Roman" panose="02020603050405020304" pitchFamily="18" charset="0"/>
                <a:cs typeface="Times New Roman" panose="02020603050405020304" pitchFamily="18" charset="0"/>
              </a:rPr>
              <a:t>Total Manhattan distance, h</a:t>
            </a:r>
            <a:r>
              <a:rPr lang="en-US" sz="4300" b="1" baseline="-25000" dirty="0" smtClean="0">
                <a:latin typeface="Times New Roman" panose="02020603050405020304" pitchFamily="18" charset="0"/>
                <a:cs typeface="Times New Roman" panose="02020603050405020304" pitchFamily="18" charset="0"/>
              </a:rPr>
              <a:t>2 </a:t>
            </a:r>
            <a:r>
              <a:rPr lang="en-US" sz="4300" b="1" dirty="0">
                <a:latin typeface="Times New Roman" panose="02020603050405020304" pitchFamily="18" charset="0"/>
                <a:cs typeface="Times New Roman" panose="02020603050405020304" pitchFamily="18" charset="0"/>
              </a:rPr>
              <a:t>= </a:t>
            </a:r>
            <a:r>
              <a:rPr lang="en-US" sz="4300" b="1" dirty="0" smtClean="0">
                <a:latin typeface="Times New Roman" panose="02020603050405020304" pitchFamily="18" charset="0"/>
                <a:cs typeface="Times New Roman" panose="02020603050405020304" pitchFamily="18" charset="0"/>
              </a:rPr>
              <a:t>18</a:t>
            </a:r>
          </a:p>
          <a:p>
            <a:pPr algn="ctr">
              <a:buFont typeface="Wingdings" panose="05000000000000000000" pitchFamily="2" charset="2"/>
              <a:buChar char="q"/>
            </a:pPr>
            <a:endParaRPr lang="en-US" sz="4300" b="1" dirty="0" smtClean="0">
              <a:latin typeface="Times New Roman" panose="02020603050405020304" pitchFamily="18" charset="0"/>
              <a:cs typeface="Times New Roman" panose="02020603050405020304" pitchFamily="18" charset="0"/>
            </a:endParaRPr>
          </a:p>
          <a:p>
            <a:pPr marL="0" indent="0" algn="just">
              <a:buNone/>
            </a:pPr>
            <a:r>
              <a:rPr lang="en-US" sz="4300" dirty="0" smtClean="0">
                <a:latin typeface="Times New Roman" panose="02020603050405020304" pitchFamily="18" charset="0"/>
                <a:cs typeface="Times New Roman" panose="02020603050405020304" pitchFamily="18" charset="0"/>
              </a:rPr>
              <a:t>Now if both h</a:t>
            </a:r>
            <a:r>
              <a:rPr lang="en-US" sz="4300" baseline="-25000" dirty="0" smtClean="0">
                <a:latin typeface="Times New Roman" panose="02020603050405020304" pitchFamily="18" charset="0"/>
                <a:cs typeface="Times New Roman" panose="02020603050405020304" pitchFamily="18" charset="0"/>
              </a:rPr>
              <a:t>1</a:t>
            </a:r>
            <a:r>
              <a:rPr lang="en-US" sz="4300" dirty="0" smtClean="0">
                <a:latin typeface="Times New Roman" panose="02020603050405020304" pitchFamily="18" charset="0"/>
                <a:cs typeface="Times New Roman" panose="02020603050405020304" pitchFamily="18" charset="0"/>
              </a:rPr>
              <a:t>(n) and </a:t>
            </a:r>
            <a:r>
              <a:rPr lang="en-US" sz="4300" dirty="0">
                <a:latin typeface="Times New Roman" panose="02020603050405020304" pitchFamily="18" charset="0"/>
                <a:cs typeface="Times New Roman" panose="02020603050405020304" pitchFamily="18" charset="0"/>
              </a:rPr>
              <a:t>h</a:t>
            </a:r>
            <a:r>
              <a:rPr lang="en-US" sz="4300" baseline="-25000" dirty="0">
                <a:latin typeface="Times New Roman" panose="02020603050405020304" pitchFamily="18" charset="0"/>
                <a:cs typeface="Times New Roman" panose="02020603050405020304" pitchFamily="18" charset="0"/>
              </a:rPr>
              <a:t>2</a:t>
            </a:r>
            <a:r>
              <a:rPr lang="en-US" sz="4300" dirty="0">
                <a:latin typeface="Times New Roman" panose="02020603050405020304" pitchFamily="18" charset="0"/>
                <a:cs typeface="Times New Roman" panose="02020603050405020304" pitchFamily="18" charset="0"/>
              </a:rPr>
              <a:t>(n</a:t>
            </a:r>
            <a:r>
              <a:rPr lang="en-US" sz="4300" dirty="0" smtClean="0">
                <a:latin typeface="Times New Roman" panose="02020603050405020304" pitchFamily="18" charset="0"/>
                <a:cs typeface="Times New Roman" panose="02020603050405020304" pitchFamily="18" charset="0"/>
              </a:rPr>
              <a:t>) are admissible and h</a:t>
            </a:r>
            <a:r>
              <a:rPr lang="en-US" sz="4300" baseline="-25000" dirty="0" smtClean="0">
                <a:latin typeface="Times New Roman" panose="02020603050405020304" pitchFamily="18" charset="0"/>
                <a:cs typeface="Times New Roman" panose="02020603050405020304" pitchFamily="18" charset="0"/>
              </a:rPr>
              <a:t>2</a:t>
            </a:r>
            <a:r>
              <a:rPr lang="en-US" sz="4300" dirty="0" smtClean="0">
                <a:latin typeface="Times New Roman" panose="02020603050405020304" pitchFamily="18" charset="0"/>
                <a:cs typeface="Times New Roman" panose="02020603050405020304" pitchFamily="18" charset="0"/>
              </a:rPr>
              <a:t>(n) ≥ h</a:t>
            </a:r>
            <a:r>
              <a:rPr lang="en-US" sz="4300" baseline="-25000" dirty="0" smtClean="0">
                <a:latin typeface="Times New Roman" panose="02020603050405020304" pitchFamily="18" charset="0"/>
                <a:cs typeface="Times New Roman" panose="02020603050405020304" pitchFamily="18" charset="0"/>
              </a:rPr>
              <a:t>1</a:t>
            </a:r>
            <a:r>
              <a:rPr lang="en-US" sz="4300" dirty="0" smtClean="0">
                <a:latin typeface="Times New Roman" panose="02020603050405020304" pitchFamily="18" charset="0"/>
                <a:cs typeface="Times New Roman" panose="02020603050405020304" pitchFamily="18" charset="0"/>
              </a:rPr>
              <a:t>(n) for all nodes n, then we say </a:t>
            </a:r>
            <a:r>
              <a:rPr lang="en-US" sz="4300" b="1" dirty="0">
                <a:latin typeface="Times New Roman" panose="02020603050405020304" pitchFamily="18" charset="0"/>
                <a:cs typeface="Times New Roman" panose="02020603050405020304" pitchFamily="18" charset="0"/>
              </a:rPr>
              <a:t>h</a:t>
            </a:r>
            <a:r>
              <a:rPr lang="en-US" sz="4300" b="1" baseline="-25000" dirty="0">
                <a:latin typeface="Times New Roman" panose="02020603050405020304" pitchFamily="18" charset="0"/>
                <a:cs typeface="Times New Roman" panose="02020603050405020304" pitchFamily="18" charset="0"/>
              </a:rPr>
              <a:t>2</a:t>
            </a:r>
            <a:r>
              <a:rPr lang="en-US" sz="4300" b="1" dirty="0">
                <a:latin typeface="Times New Roman" panose="02020603050405020304" pitchFamily="18" charset="0"/>
                <a:cs typeface="Times New Roman" panose="02020603050405020304" pitchFamily="18" charset="0"/>
              </a:rPr>
              <a:t>(n</a:t>
            </a:r>
            <a:r>
              <a:rPr lang="en-US" sz="4300" b="1" dirty="0" smtClean="0">
                <a:latin typeface="Times New Roman" panose="02020603050405020304" pitchFamily="18" charset="0"/>
                <a:cs typeface="Times New Roman" panose="02020603050405020304" pitchFamily="18" charset="0"/>
              </a:rPr>
              <a:t>) </a:t>
            </a:r>
            <a:r>
              <a:rPr lang="en-US" sz="4300" b="1" i="1" dirty="0" smtClean="0">
                <a:latin typeface="Times New Roman" panose="02020603050405020304" pitchFamily="18" charset="0"/>
                <a:cs typeface="Times New Roman" panose="02020603050405020304" pitchFamily="18" charset="0"/>
              </a:rPr>
              <a:t>dominates</a:t>
            </a:r>
            <a:r>
              <a:rPr lang="en-US" sz="4300" b="1" dirty="0" smtClean="0">
                <a:latin typeface="Times New Roman" panose="02020603050405020304" pitchFamily="18" charset="0"/>
                <a:cs typeface="Times New Roman" panose="02020603050405020304" pitchFamily="18" charset="0"/>
              </a:rPr>
              <a:t> h</a:t>
            </a:r>
            <a:r>
              <a:rPr lang="en-US" sz="4300" b="1" baseline="-25000" dirty="0" smtClean="0">
                <a:latin typeface="Times New Roman" panose="02020603050405020304" pitchFamily="18" charset="0"/>
                <a:cs typeface="Times New Roman" panose="02020603050405020304" pitchFamily="18" charset="0"/>
              </a:rPr>
              <a:t>1</a:t>
            </a:r>
            <a:r>
              <a:rPr lang="en-US" sz="4300" b="1" dirty="0" smtClean="0">
                <a:latin typeface="Times New Roman" panose="02020603050405020304" pitchFamily="18" charset="0"/>
                <a:cs typeface="Times New Roman" panose="02020603050405020304" pitchFamily="18" charset="0"/>
              </a:rPr>
              <a:t>(n).</a:t>
            </a:r>
          </a:p>
          <a:p>
            <a:pPr algn="just">
              <a:buFont typeface="Wingdings" panose="05000000000000000000" pitchFamily="2" charset="2"/>
              <a:buChar char="v"/>
            </a:pPr>
            <a:endParaRPr lang="en-US" sz="43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4300" dirty="0">
                <a:latin typeface="Times New Roman" panose="02020603050405020304" pitchFamily="18" charset="0"/>
                <a:cs typeface="Times New Roman" panose="02020603050405020304" pitchFamily="18" charset="0"/>
              </a:rPr>
              <a:t>h</a:t>
            </a:r>
            <a:r>
              <a:rPr lang="en-US" sz="4300" baseline="-25000" dirty="0">
                <a:latin typeface="Times New Roman" panose="02020603050405020304" pitchFamily="18" charset="0"/>
                <a:cs typeface="Times New Roman" panose="02020603050405020304" pitchFamily="18" charset="0"/>
              </a:rPr>
              <a:t>2</a:t>
            </a:r>
            <a:r>
              <a:rPr lang="en-US" sz="4300" dirty="0">
                <a:latin typeface="Times New Roman" panose="02020603050405020304" pitchFamily="18" charset="0"/>
                <a:cs typeface="Times New Roman" panose="02020603050405020304" pitchFamily="18" charset="0"/>
              </a:rPr>
              <a:t>(n</a:t>
            </a:r>
            <a:r>
              <a:rPr lang="en-US" sz="4300" dirty="0" smtClean="0">
                <a:latin typeface="Times New Roman" panose="02020603050405020304" pitchFamily="18" charset="0"/>
                <a:cs typeface="Times New Roman" panose="02020603050405020304" pitchFamily="18" charset="0"/>
              </a:rPr>
              <a:t>) will be better for search and will search less nodes than h</a:t>
            </a:r>
            <a:r>
              <a:rPr lang="en-US" sz="4300" baseline="-25000" dirty="0">
                <a:latin typeface="Times New Roman" panose="02020603050405020304" pitchFamily="18" charset="0"/>
                <a:cs typeface="Times New Roman" panose="02020603050405020304" pitchFamily="18" charset="0"/>
              </a:rPr>
              <a:t>1</a:t>
            </a:r>
            <a:r>
              <a:rPr lang="en-US" sz="4300" dirty="0" smtClean="0">
                <a:latin typeface="Times New Roman" panose="02020603050405020304" pitchFamily="18" charset="0"/>
                <a:cs typeface="Times New Roman" panose="02020603050405020304" pitchFamily="18" charset="0"/>
              </a:rPr>
              <a:t>(n)</a:t>
            </a:r>
          </a:p>
          <a:p>
            <a:pPr algn="just">
              <a:buFont typeface="Wingdings" panose="05000000000000000000" pitchFamily="2" charset="2"/>
              <a:buChar char="v"/>
            </a:pPr>
            <a:endParaRPr lang="en-US" sz="43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4300" dirty="0" smtClean="0">
                <a:latin typeface="Times New Roman" panose="02020603050405020304" pitchFamily="18" charset="0"/>
                <a:cs typeface="Times New Roman" panose="02020603050405020304" pitchFamily="18" charset="0"/>
              </a:rPr>
              <a:t>If there are </a:t>
            </a:r>
            <a:r>
              <a:rPr lang="en-US" sz="4300" dirty="0">
                <a:latin typeface="Times New Roman" panose="02020603050405020304" pitchFamily="18" charset="0"/>
                <a:cs typeface="Times New Roman" panose="02020603050405020304" pitchFamily="18" charset="0"/>
              </a:rPr>
              <a:t>several admissible </a:t>
            </a:r>
            <a:r>
              <a:rPr lang="en-US" sz="4300" dirty="0" smtClean="0">
                <a:latin typeface="Times New Roman" panose="02020603050405020304" pitchFamily="18" charset="0"/>
                <a:cs typeface="Times New Roman" panose="02020603050405020304" pitchFamily="18" charset="0"/>
              </a:rPr>
              <a:t>heuristic, </a:t>
            </a:r>
            <a:r>
              <a:rPr lang="en-US" sz="4300" dirty="0">
                <a:latin typeface="Times New Roman" panose="02020603050405020304" pitchFamily="18" charset="0"/>
                <a:cs typeface="Times New Roman" panose="02020603050405020304" pitchFamily="18" charset="0"/>
              </a:rPr>
              <a:t>the one with </a:t>
            </a:r>
            <a:r>
              <a:rPr lang="en-US" sz="4300" dirty="0" smtClean="0">
                <a:latin typeface="Times New Roman" panose="02020603050405020304" pitchFamily="18" charset="0"/>
                <a:cs typeface="Times New Roman" panose="02020603050405020304" pitchFamily="18" charset="0"/>
              </a:rPr>
              <a:t>highest value should be chosen</a:t>
            </a:r>
            <a:endParaRPr lang="en-US" sz="4300" dirty="0">
              <a:latin typeface="Times New Roman" panose="02020603050405020304" pitchFamily="18" charset="0"/>
              <a:cs typeface="Times New Roman" panose="02020603050405020304" pitchFamily="18" charset="0"/>
            </a:endParaRPr>
          </a:p>
          <a:p>
            <a:pPr marL="0" indent="0" algn="just">
              <a:buNone/>
            </a:pPr>
            <a:endParaRPr lang="en-US" sz="4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4300" dirty="0" smtClean="0">
                <a:latin typeface="Times New Roman" panose="02020603050405020304" pitchFamily="18" charset="0"/>
                <a:cs typeface="Times New Roman" panose="02020603050405020304" pitchFamily="18" charset="0"/>
              </a:rPr>
              <a:t>The estimated cost, h</a:t>
            </a:r>
            <a:r>
              <a:rPr lang="en-US" sz="4300" baseline="-25000" dirty="0" smtClean="0">
                <a:latin typeface="Times New Roman" panose="02020603050405020304" pitchFamily="18" charset="0"/>
                <a:cs typeface="Times New Roman" panose="02020603050405020304" pitchFamily="18" charset="0"/>
              </a:rPr>
              <a:t> </a:t>
            </a:r>
            <a:r>
              <a:rPr lang="en-US" sz="4300" dirty="0" smtClean="0">
                <a:latin typeface="Times New Roman" panose="02020603050405020304" pitchFamily="18" charset="0"/>
                <a:cs typeface="Times New Roman" panose="02020603050405020304" pitchFamily="18" charset="0"/>
              </a:rPr>
              <a:t>(</a:t>
            </a:r>
            <a:r>
              <a:rPr lang="en-US" sz="4300" dirty="0">
                <a:latin typeface="Times New Roman" panose="02020603050405020304" pitchFamily="18" charset="0"/>
                <a:cs typeface="Times New Roman" panose="02020603050405020304" pitchFamily="18" charset="0"/>
              </a:rPr>
              <a:t>n</a:t>
            </a:r>
            <a:r>
              <a:rPr lang="en-US" sz="4300" dirty="0" smtClean="0">
                <a:latin typeface="Times New Roman" panose="02020603050405020304" pitchFamily="18" charset="0"/>
                <a:cs typeface="Times New Roman" panose="02020603050405020304" pitchFamily="18" charset="0"/>
              </a:rPr>
              <a:t>) should be made as large as possible without exceeding </a:t>
            </a:r>
            <a:r>
              <a:rPr lang="en-US" sz="4300" dirty="0" smtClean="0">
                <a:latin typeface="Times New Roman" panose="02020603050405020304" pitchFamily="18" charset="0"/>
                <a:cs typeface="Times New Roman" panose="02020603050405020304" pitchFamily="18" charset="0"/>
              </a:rPr>
              <a:t>the actual cost, h</a:t>
            </a:r>
            <a:r>
              <a:rPr lang="en-US" sz="4300" dirty="0" smtClean="0">
                <a:latin typeface="Times New Roman" panose="02020603050405020304" pitchFamily="18" charset="0"/>
                <a:cs typeface="Times New Roman" panose="02020603050405020304" pitchFamily="18" charset="0"/>
              </a:rPr>
              <a:t>*(n) </a:t>
            </a:r>
            <a:r>
              <a:rPr lang="en-US" sz="4300" b="1" dirty="0" smtClean="0">
                <a:latin typeface="Times New Roman" panose="02020603050405020304" pitchFamily="18" charset="0"/>
                <a:cs typeface="Times New Roman" panose="02020603050405020304" pitchFamily="18" charset="0"/>
              </a:rPr>
              <a:t> </a:t>
            </a:r>
          </a:p>
          <a:p>
            <a:pPr marL="0" indent="0">
              <a:buNone/>
            </a:pPr>
            <a:endParaRPr lang="en-US" dirty="0" smtClean="0"/>
          </a:p>
          <a:p>
            <a:pPr marL="0" indent="0">
              <a:buNone/>
            </a:pPr>
            <a:r>
              <a:rPr lang="en-US" baseline="-25000" dirty="0" smtClean="0"/>
              <a:t>  </a:t>
            </a:r>
            <a:endParaRPr lang="en-US" baseline="-25000" dirty="0"/>
          </a:p>
        </p:txBody>
      </p:sp>
      <p:pic>
        <p:nvPicPr>
          <p:cNvPr id="5" name="Content Placeholder 6"/>
          <p:cNvPicPr>
            <a:picLocks noGrp="1" noChangeAspect="1"/>
          </p:cNvPicPr>
          <p:nvPr>
            <p:ph sz="half" idx="2"/>
          </p:nvPr>
        </p:nvPicPr>
        <p:blipFill>
          <a:blip r:embed="rId2"/>
          <a:stretch>
            <a:fillRect/>
          </a:stretch>
        </p:blipFill>
        <p:spPr>
          <a:xfrm>
            <a:off x="6807744" y="2906735"/>
            <a:ext cx="3962400" cy="1990725"/>
          </a:xfrm>
          <a:prstGeom prst="rect">
            <a:avLst/>
          </a:prstGeom>
        </p:spPr>
      </p:pic>
      <p:pic>
        <p:nvPicPr>
          <p:cNvPr id="6" name="Picture 2" descr="BRAC University Jobs 2020- Jobs in BRAC University- careerz360.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5823" y="486832"/>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42C8F694-81CA-402A-92ED-189981910632}" type="slidenum">
              <a:rPr lang="en-US" smtClean="0"/>
              <a:t>9</a:t>
            </a:fld>
            <a:endParaRPr lang="en-US"/>
          </a:p>
        </p:txBody>
      </p:sp>
      <p:sp>
        <p:nvSpPr>
          <p:cNvPr id="9" name="Rectangle 8"/>
          <p:cNvSpPr/>
          <p:nvPr/>
        </p:nvSpPr>
        <p:spPr>
          <a:xfrm>
            <a:off x="7606755" y="5165441"/>
            <a:ext cx="2364378" cy="5355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puzzle problem</a:t>
            </a:r>
            <a:endParaRPr lang="en-US" dirty="0">
              <a:solidFill>
                <a:schemeClr val="tx1"/>
              </a:solidFill>
            </a:endParaRPr>
          </a:p>
        </p:txBody>
      </p:sp>
    </p:spTree>
    <p:extLst>
      <p:ext uri="{BB962C8B-B14F-4D97-AF65-F5344CB8AC3E}">
        <p14:creationId xmlns:p14="http://schemas.microsoft.com/office/powerpoint/2010/main" val="8334327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2565</TotalTime>
  <Words>1290</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Britannic Bold</vt:lpstr>
      <vt:lpstr>Calibri</vt:lpstr>
      <vt:lpstr>Garamond</vt:lpstr>
      <vt:lpstr>Times New Roman</vt:lpstr>
      <vt:lpstr>Wingdings</vt:lpstr>
      <vt:lpstr>Organic</vt:lpstr>
      <vt:lpstr>CSE 422  ARTIFICIAL INTELLIGENCE</vt:lpstr>
      <vt:lpstr> Uninformed Search Blind Search Strategy </vt:lpstr>
      <vt:lpstr> The Heuristic Function Heuristics  </vt:lpstr>
      <vt:lpstr>The Heuristic Function Heuristics</vt:lpstr>
      <vt:lpstr>Misplaced Tiles 8 puzzle problem</vt:lpstr>
      <vt:lpstr>Manhattan Distance 8 puzzle problem</vt:lpstr>
      <vt:lpstr>Choosing a Good Heuristic Admissibility</vt:lpstr>
      <vt:lpstr>Choosing a Good Heuristic Consistency</vt:lpstr>
      <vt:lpstr>Choosing a Good Heuristic Dominance</vt:lpstr>
      <vt:lpstr>Choosing a Good Heuristic Effective Branching Factor</vt:lpstr>
      <vt:lpstr>Generate an Admissible Heuristic Constraint Relaxation</vt:lpstr>
      <vt:lpstr>Generate an Admissible Heuristic Constraint Relaxation</vt:lpstr>
      <vt:lpstr>Generate an Admissible Heuristic Constraint Relaxation</vt:lpstr>
      <vt:lpstr>Generate an Admissible Heuristic Constraint Relaxation</vt:lpstr>
      <vt:lpstr>Generate an Admissible Heuristic Constraint Relaxation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422   ARTIFICIAL INTELLIGENCE</dc:title>
  <dc:creator>Syedhasan Shoumo</dc:creator>
  <cp:lastModifiedBy>Syedhasan Shoumo</cp:lastModifiedBy>
  <cp:revision>143</cp:revision>
  <dcterms:created xsi:type="dcterms:W3CDTF">2020-07-10T22:00:31Z</dcterms:created>
  <dcterms:modified xsi:type="dcterms:W3CDTF">2020-07-14T01:15:19Z</dcterms:modified>
</cp:coreProperties>
</file>