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7" r:id="rId11"/>
    <p:sldId id="297" r:id="rId12"/>
    <p:sldId id="268" r:id="rId13"/>
    <p:sldId id="306" r:id="rId14"/>
    <p:sldId id="307" r:id="rId15"/>
    <p:sldId id="308" r:id="rId16"/>
    <p:sldId id="309" r:id="rId17"/>
    <p:sldId id="310" r:id="rId18"/>
    <p:sldId id="311" r:id="rId19"/>
    <p:sldId id="298" r:id="rId20"/>
    <p:sldId id="299" r:id="rId21"/>
    <p:sldId id="300" r:id="rId22"/>
    <p:sldId id="301" r:id="rId23"/>
    <p:sldId id="303" r:id="rId24"/>
    <p:sldId id="304" r:id="rId25"/>
    <p:sldId id="305" r:id="rId26"/>
    <p:sldId id="265" r:id="rId27"/>
    <p:sldId id="266" r:id="rId28"/>
    <p:sldId id="269" r:id="rId29"/>
    <p:sldId id="274" r:id="rId30"/>
    <p:sldId id="276" r:id="rId31"/>
    <p:sldId id="275" r:id="rId32"/>
    <p:sldId id="277" r:id="rId33"/>
    <p:sldId id="292" r:id="rId34"/>
    <p:sldId id="278" r:id="rId35"/>
    <p:sldId id="291" r:id="rId36"/>
    <p:sldId id="280" r:id="rId37"/>
    <p:sldId id="279" r:id="rId38"/>
    <p:sldId id="281" r:id="rId39"/>
    <p:sldId id="282" r:id="rId40"/>
    <p:sldId id="284" r:id="rId41"/>
    <p:sldId id="285" r:id="rId42"/>
    <p:sldId id="312" r:id="rId43"/>
    <p:sldId id="313" r:id="rId44"/>
    <p:sldId id="283" r:id="rId45"/>
    <p:sldId id="286" r:id="rId46"/>
    <p:sldId id="287" r:id="rId47"/>
    <p:sldId id="288" r:id="rId48"/>
    <p:sldId id="293" r:id="rId49"/>
    <p:sldId id="294" r:id="rId50"/>
    <p:sldId id="295" r:id="rId51"/>
    <p:sldId id="29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95022" autoAdjust="0"/>
  </p:normalViewPr>
  <p:slideViewPr>
    <p:cSldViewPr snapToGrid="0">
      <p:cViewPr varScale="1">
        <p:scale>
          <a:sx n="75" d="100"/>
          <a:sy n="75" d="100"/>
        </p:scale>
        <p:origin x="8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ownloads/download-visual-studio-vs#d-2013-expre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kibsha@ucl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Xcode</a:t>
            </a:r>
            <a:endParaRPr lang="en-US" sz="2800" dirty="0" smtClean="0"/>
          </a:p>
          <a:p>
            <a:pPr lvl="1"/>
            <a:r>
              <a:rPr lang="en-US" sz="2600" dirty="0" smtClean="0"/>
              <a:t>Download from mac app store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Visual Studio</a:t>
            </a:r>
          </a:p>
          <a:p>
            <a:pPr lvl="1"/>
            <a:r>
              <a:rPr lang="en-US" sz="2600" dirty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www.visualstudio.com/downloads/download-visual-studio-vs#d-2013-express</a:t>
            </a:r>
            <a:endParaRPr lang="en-US" sz="2600" dirty="0" smtClean="0"/>
          </a:p>
          <a:p>
            <a:pPr lvl="1"/>
            <a:r>
              <a:rPr lang="en-US" sz="2600" dirty="0" smtClean="0"/>
              <a:t>Use Express 2013 for windows desktop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74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970" y="1737360"/>
            <a:ext cx="8161020" cy="4588333"/>
          </a:xfrm>
        </p:spPr>
      </p:pic>
    </p:spTree>
    <p:extLst>
      <p:ext uri="{BB962C8B-B14F-4D97-AF65-F5344CB8AC3E}">
        <p14:creationId xmlns:p14="http://schemas.microsoft.com/office/powerpoint/2010/main" val="12632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(Sakib)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Office Hours in </a:t>
            </a:r>
            <a:r>
              <a:rPr lang="en-US" sz="2400" dirty="0" err="1" smtClean="0"/>
              <a:t>Boleter</a:t>
            </a:r>
            <a:r>
              <a:rPr lang="en-US" sz="2400" dirty="0" smtClean="0"/>
              <a:t> 2432</a:t>
            </a:r>
          </a:p>
          <a:p>
            <a:pPr lvl="1"/>
            <a:r>
              <a:rPr lang="en-US" sz="2000" dirty="0" smtClean="0"/>
              <a:t>Tuesday 1:30 – 3:30</a:t>
            </a:r>
          </a:p>
          <a:p>
            <a:pPr lvl="1"/>
            <a:r>
              <a:rPr lang="en-US" sz="2000" dirty="0" smtClean="0"/>
              <a:t>Friday 11:30 – 12:30 </a:t>
            </a:r>
          </a:p>
          <a:p>
            <a:r>
              <a:rPr lang="en-US" sz="2400" dirty="0" smtClean="0"/>
              <a:t>Email</a:t>
            </a:r>
          </a:p>
          <a:p>
            <a:pPr lvl="1"/>
            <a:r>
              <a:rPr lang="en-US" sz="2000" dirty="0" smtClean="0">
                <a:hlinkClick r:id="rId2"/>
              </a:rPr>
              <a:t>sakibsha@ucla.edu</a:t>
            </a:r>
            <a:endParaRPr lang="en-US" sz="2000" dirty="0" smtClean="0"/>
          </a:p>
          <a:p>
            <a:pPr lvl="1"/>
            <a:r>
              <a:rPr lang="en-US" sz="2000" dirty="0" smtClean="0"/>
              <a:t>Feel free to email me with questions, I am always available via email. (just put the title as CS31 </a:t>
            </a:r>
            <a:r>
              <a:rPr lang="en-US" sz="2000" dirty="0" err="1" smtClean="0"/>
              <a:t>pliss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 smtClean="0"/>
              <a:t>I will not be grading the correctness of your </a:t>
            </a:r>
            <a:r>
              <a:rPr lang="en-US" sz="2400" dirty="0" err="1" smtClean="0"/>
              <a:t>hw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But will grade your reports, style, and comments 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14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 &amp; dissecting what it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grow up so fast :’)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5112" y="2518586"/>
            <a:ext cx="81227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"Its alive!!!!!! MWAHAHAHA"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is a library of code that has the implementation of </a:t>
            </a:r>
            <a:r>
              <a:rPr lang="en-US" sz="2800" dirty="0" err="1" smtClean="0"/>
              <a:t>cout</a:t>
            </a:r>
            <a:r>
              <a:rPr lang="en-US" sz="2800" dirty="0" smtClean="0"/>
              <a:t> and </a:t>
            </a:r>
            <a:r>
              <a:rPr lang="en-US" sz="2800" dirty="0" err="1" smtClean="0"/>
              <a:t>cin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Without it they won’t work</a:t>
            </a:r>
          </a:p>
          <a:p>
            <a:endParaRPr lang="en-US" sz="2800" dirty="0"/>
          </a:p>
          <a:p>
            <a:r>
              <a:rPr lang="en-US" sz="2800" dirty="0" smtClean="0"/>
              <a:t>By including the library, it is as if your program has that code</a:t>
            </a:r>
          </a:p>
          <a:p>
            <a:r>
              <a:rPr lang="en-US" sz="2800" dirty="0" smtClean="0"/>
              <a:t>When compiling, compiler compiles the library code too</a:t>
            </a:r>
          </a:p>
          <a:p>
            <a:endParaRPr lang="en-US" sz="2800" dirty="0"/>
          </a:p>
          <a:p>
            <a:r>
              <a:rPr lang="en-US" sz="2800" dirty="0" smtClean="0"/>
              <a:t>There are many other libraries! You’ll use more later.</a:t>
            </a:r>
          </a:p>
        </p:txBody>
      </p:sp>
    </p:spTree>
    <p:extLst>
      <p:ext uri="{BB962C8B-B14F-4D97-AF65-F5344CB8AC3E}">
        <p14:creationId xmlns:p14="http://schemas.microsoft.com/office/powerpoint/2010/main" val="31047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Everyone has a name but if you are talking about John with a friend and you all know 10 Johns, its not clear who you are talking about. </a:t>
            </a:r>
          </a:p>
          <a:p>
            <a:r>
              <a:rPr lang="en-US" sz="2800" dirty="0" smtClean="0"/>
              <a:t>Namespace provide a context for an identifier just like how adding a last name could make it more specific which John we are talking about.</a:t>
            </a:r>
          </a:p>
          <a:p>
            <a:r>
              <a:rPr lang="en-US" sz="2800" dirty="0" smtClean="0"/>
              <a:t>By adding the using namespace </a:t>
            </a:r>
            <a:r>
              <a:rPr lang="en-US" sz="2800" dirty="0" err="1" smtClean="0"/>
              <a:t>std</a:t>
            </a:r>
            <a:r>
              <a:rPr lang="en-US" sz="2800" dirty="0" smtClean="0"/>
              <a:t>, we are using the </a:t>
            </a:r>
            <a:r>
              <a:rPr lang="en-US" sz="2800" dirty="0" err="1" smtClean="0"/>
              <a:t>std</a:t>
            </a:r>
            <a:r>
              <a:rPr lang="en-US" sz="2800" dirty="0" smtClean="0"/>
              <a:t> namespace and all calls to </a:t>
            </a:r>
            <a:r>
              <a:rPr lang="en-US" sz="2800" dirty="0" err="1" smtClean="0"/>
              <a:t>cout</a:t>
            </a:r>
            <a:r>
              <a:rPr lang="en-US" sz="2800" dirty="0" smtClean="0"/>
              <a:t>, </a:t>
            </a:r>
            <a:r>
              <a:rPr lang="en-US" sz="2800" dirty="0" err="1" smtClean="0"/>
              <a:t>cin</a:t>
            </a:r>
            <a:r>
              <a:rPr lang="en-US" sz="2800" dirty="0" smtClean="0"/>
              <a:t>, and </a:t>
            </a:r>
            <a:r>
              <a:rPr lang="en-US" sz="2800" dirty="0" err="1" smtClean="0"/>
              <a:t>endl</a:t>
            </a:r>
            <a:r>
              <a:rPr lang="en-US" sz="2800" dirty="0" smtClean="0"/>
              <a:t> are the ones defined in the </a:t>
            </a:r>
            <a:r>
              <a:rPr lang="en-US" sz="2800" dirty="0" err="1" smtClean="0"/>
              <a:t>std</a:t>
            </a:r>
            <a:r>
              <a:rPr lang="en-US" sz="2800" dirty="0" smtClean="0"/>
              <a:t> namespace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1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is the starting point of your program</a:t>
            </a:r>
          </a:p>
          <a:p>
            <a:r>
              <a:rPr lang="en-US" sz="2800" dirty="0" smtClean="0"/>
              <a:t>We use </a:t>
            </a:r>
            <a:r>
              <a:rPr lang="en-US" sz="2800" dirty="0" err="1" smtClean="0">
                <a:solidFill>
                  <a:srgbClr val="00B0F0"/>
                </a:solidFill>
              </a:rPr>
              <a:t>int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main</a:t>
            </a:r>
            <a:r>
              <a:rPr lang="en-US" sz="2800" dirty="0" smtClean="0">
                <a:solidFill>
                  <a:srgbClr val="FF0000"/>
                </a:solidFill>
              </a:rPr>
              <a:t>()</a:t>
            </a:r>
            <a:r>
              <a:rPr lang="en-US" sz="2800" dirty="0" smtClean="0"/>
              <a:t> to </a:t>
            </a:r>
            <a:r>
              <a:rPr lang="en-US" sz="2800" dirty="0" err="1" smtClean="0"/>
              <a:t>specifiy</a:t>
            </a:r>
            <a:r>
              <a:rPr lang="en-US" sz="2800" dirty="0" smtClean="0"/>
              <a:t> it takes </a:t>
            </a:r>
            <a:r>
              <a:rPr lang="en-US" sz="2800" b="1" dirty="0" smtClean="0">
                <a:solidFill>
                  <a:srgbClr val="FF0000"/>
                </a:solidFill>
              </a:rPr>
              <a:t>no </a:t>
            </a:r>
            <a:r>
              <a:rPr lang="en-US" sz="2800" b="1" dirty="0" smtClean="0">
                <a:solidFill>
                  <a:srgbClr val="FF0000"/>
                </a:solidFill>
              </a:rPr>
              <a:t>parameters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00B0F0"/>
                </a:solidFill>
              </a:rPr>
              <a:t>returns an integer</a:t>
            </a:r>
          </a:p>
          <a:p>
            <a:r>
              <a:rPr lang="en-US" sz="2800" dirty="0" smtClean="0"/>
              <a:t>In C++ the </a:t>
            </a:r>
            <a:r>
              <a:rPr lang="en-US" sz="2800" b="1" dirty="0" smtClean="0"/>
              <a:t>main </a:t>
            </a:r>
            <a:r>
              <a:rPr lang="en-US" sz="2800" b="1" dirty="0" smtClean="0"/>
              <a:t>function </a:t>
            </a:r>
            <a:r>
              <a:rPr lang="en-US" sz="2800" dirty="0" smtClean="0"/>
              <a:t>doesn’t </a:t>
            </a:r>
            <a:r>
              <a:rPr lang="en-US" sz="2800" dirty="0" smtClean="0"/>
              <a:t>need to explicitly return a value. </a:t>
            </a:r>
          </a:p>
          <a:p>
            <a:r>
              <a:rPr lang="en-US" sz="2800" dirty="0" smtClean="0"/>
              <a:t>Return value used by programs that call your program</a:t>
            </a:r>
          </a:p>
          <a:p>
            <a:pPr lvl="1"/>
            <a:r>
              <a:rPr lang="en-US" sz="2600" dirty="0" smtClean="0"/>
              <a:t>Want check if program ran successfully</a:t>
            </a:r>
          </a:p>
          <a:p>
            <a:pPr lvl="1"/>
            <a:r>
              <a:rPr lang="en-US" sz="2600" dirty="0" smtClean="0"/>
              <a:t>0 means program ran successfully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27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CS31!!!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Programming is a big part of computer science but what is it?</a:t>
            </a:r>
          </a:p>
        </p:txBody>
      </p:sp>
    </p:spTree>
    <p:extLst>
      <p:ext uri="{BB962C8B-B14F-4D97-AF65-F5344CB8AC3E}">
        <p14:creationId xmlns:p14="http://schemas.microsoft.com/office/powerpoint/2010/main" val="849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399" y="1799771"/>
            <a:ext cx="81227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"Its alive!!!!!! MWAHAHAHA"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3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our program won’t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 if it does, it does not do the right things…</a:t>
            </a:r>
            <a:endParaRPr lang="en-US" sz="2800" dirty="0"/>
          </a:p>
        </p:txBody>
      </p:sp>
      <p:pic>
        <p:nvPicPr>
          <p:cNvPr id="5124" name="Picture 4" descr="http://apollo-na-uploads.s3.amazonaws.com/1421221218345/100464590-businessman-yelling-at-computer-600-gettyp.6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18" y="240937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did not follow the language structure</a:t>
            </a:r>
          </a:p>
          <a:p>
            <a:r>
              <a:rPr lang="en-US" sz="2800" dirty="0" smtClean="0"/>
              <a:t>Prevent compilation</a:t>
            </a:r>
          </a:p>
          <a:p>
            <a:endParaRPr lang="en-US" sz="2800" dirty="0"/>
          </a:p>
          <a:p>
            <a:r>
              <a:rPr lang="en-US" sz="2800" dirty="0" smtClean="0"/>
              <a:t>Common errors</a:t>
            </a:r>
          </a:p>
          <a:p>
            <a:pPr lvl="1"/>
            <a:r>
              <a:rPr lang="en-US" sz="2600" dirty="0" smtClean="0"/>
              <a:t>Forgot semicolon</a:t>
            </a:r>
          </a:p>
          <a:p>
            <a:pPr lvl="1"/>
            <a:r>
              <a:rPr lang="en-US" sz="2600" dirty="0" smtClean="0"/>
              <a:t>Forgot brackets</a:t>
            </a:r>
          </a:p>
          <a:p>
            <a:pPr lvl="1"/>
            <a:r>
              <a:rPr lang="en-US" sz="2600" dirty="0" smtClean="0"/>
              <a:t>Missing namespace or include definitions</a:t>
            </a:r>
          </a:p>
          <a:p>
            <a:pPr lvl="1"/>
            <a:r>
              <a:rPr lang="en-US" sz="2600" dirty="0" smtClean="0"/>
              <a:t>Misspelled identifiers</a:t>
            </a:r>
            <a:endParaRPr lang="en-US" sz="2600" dirty="0"/>
          </a:p>
        </p:txBody>
      </p:sp>
      <p:pic>
        <p:nvPicPr>
          <p:cNvPr id="4098" name="Picture 2" descr="http://www.jsysoftware.com/blog/wp-content/uploads/2013/07/flip-out-of-l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32" y="1845734"/>
            <a:ext cx="4572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6154" y="958645"/>
            <a:ext cx="57438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 {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ThisIsCrazyYo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ThIsIsCrazyYo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number is 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ThisIsCrazyTo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387132" y="5678129"/>
            <a:ext cx="3281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3 syntax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65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&amp; logic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 compiles but may break, crash, or do </a:t>
            </a:r>
            <a:r>
              <a:rPr lang="en-US" sz="2800" dirty="0" smtClean="0"/>
              <a:t>unexpected things </a:t>
            </a:r>
            <a:r>
              <a:rPr lang="en-US" sz="2800" dirty="0" smtClean="0"/>
              <a:t>when it is running</a:t>
            </a:r>
          </a:p>
          <a:p>
            <a:r>
              <a:rPr lang="en-US" sz="2800" dirty="0" smtClean="0"/>
              <a:t>Examples</a:t>
            </a:r>
          </a:p>
          <a:p>
            <a:pPr lvl="1"/>
            <a:r>
              <a:rPr lang="en-US" sz="2600" dirty="0" smtClean="0"/>
              <a:t>Division by 0</a:t>
            </a:r>
          </a:p>
          <a:p>
            <a:pPr lvl="1"/>
            <a:r>
              <a:rPr lang="en-US" sz="2600" dirty="0" smtClean="0"/>
              <a:t>Overflow (trying to assign a larger number than a variable is meant to hold)</a:t>
            </a:r>
          </a:p>
          <a:p>
            <a:pPr lvl="1"/>
            <a:r>
              <a:rPr lang="en-US" sz="2600" dirty="0" smtClean="0"/>
              <a:t>Using uninitialized values</a:t>
            </a:r>
          </a:p>
          <a:p>
            <a:pPr lvl="1"/>
            <a:r>
              <a:rPr lang="en-US" sz="2600" dirty="0" smtClean="0"/>
              <a:t>Faulty </a:t>
            </a:r>
            <a:r>
              <a:rPr lang="en-US" sz="2600" dirty="0" smtClean="0"/>
              <a:t>logic </a:t>
            </a:r>
            <a:endParaRPr lang="en-US" sz="2600" dirty="0" smtClean="0"/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636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2064" y="1592826"/>
            <a:ext cx="37048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x / 0;</a:t>
            </a: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y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8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about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Need to specify </a:t>
            </a:r>
            <a:r>
              <a:rPr lang="en-US" sz="2800" b="1" dirty="0" smtClean="0"/>
              <a:t>type</a:t>
            </a:r>
            <a:r>
              <a:rPr lang="en-US" sz="2800" dirty="0" smtClean="0"/>
              <a:t>, name, and value</a:t>
            </a:r>
          </a:p>
          <a:p>
            <a:r>
              <a:rPr lang="en-US" sz="2800" dirty="0" err="1" smtClean="0">
                <a:solidFill>
                  <a:srgbClr val="00B0F0"/>
                </a:solidFill>
              </a:rPr>
              <a:t>int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/>
              <a:t>is integer type. Whole numbers only (-130, 1, 100, 1000)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double</a:t>
            </a:r>
            <a:r>
              <a:rPr lang="en-US" sz="2800" dirty="0" smtClean="0"/>
              <a:t> for decimal values. </a:t>
            </a:r>
            <a:endParaRPr lang="en-US" sz="2600" dirty="0"/>
          </a:p>
          <a:p>
            <a:r>
              <a:rPr lang="en-US" sz="2800" dirty="0" smtClean="0"/>
              <a:t>If you do not provide initial value, the variable is undefined or holds a junk value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4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175657"/>
            <a:ext cx="85674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Declaring a variable of type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means that it is an integer with no decimal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We can also declare multiple variables at once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hereBeAnInt</a:t>
            </a:r>
            <a:r>
              <a:rPr lang="en-US" sz="2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// separate with commas!!</a:t>
            </a:r>
            <a:endParaRPr lang="en-US" sz="24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andAnotherInt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 assign them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testAssignment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5.01,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reallyDescriptiveVariableName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-10.0;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37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 are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C++ </a:t>
            </a:r>
            <a:r>
              <a:rPr lang="en-US" sz="2800" dirty="0"/>
              <a:t>identifier names MUST start with either a letter or underscore and all characters must be letters, digits, or underscore</a:t>
            </a:r>
          </a:p>
          <a:p>
            <a:r>
              <a:rPr lang="en-US" sz="2800" dirty="0" smtClean="0"/>
              <a:t>Good</a:t>
            </a:r>
          </a:p>
          <a:p>
            <a:pPr lvl="1"/>
            <a:r>
              <a:rPr lang="en-US" sz="2600" dirty="0"/>
              <a:t>x, x1, x_1, _</a:t>
            </a:r>
            <a:r>
              <a:rPr lang="en-US" sz="2600" dirty="0" err="1"/>
              <a:t>abc</a:t>
            </a:r>
            <a:r>
              <a:rPr lang="en-US" sz="2600" dirty="0"/>
              <a:t>, ABC123z7, sum, RATE, count, data2, </a:t>
            </a:r>
            <a:r>
              <a:rPr lang="en-US" sz="2600" dirty="0" err="1" smtClean="0"/>
              <a:t>bigBonus</a:t>
            </a:r>
            <a:endParaRPr lang="en-US" sz="2600" dirty="0" smtClean="0"/>
          </a:p>
          <a:p>
            <a:r>
              <a:rPr lang="en-US" sz="2800" dirty="0" smtClean="0"/>
              <a:t>Bad</a:t>
            </a:r>
          </a:p>
          <a:p>
            <a:pPr lvl="1"/>
            <a:r>
              <a:rPr lang="en-US" sz="2600" dirty="0"/>
              <a:t>12, 3X, %change, data-1, </a:t>
            </a:r>
            <a:r>
              <a:rPr lang="en-US" sz="2600" dirty="0" err="1"/>
              <a:t>myfirst.c</a:t>
            </a:r>
            <a:r>
              <a:rPr lang="en-US" sz="2600" dirty="0"/>
              <a:t>, </a:t>
            </a:r>
            <a:r>
              <a:rPr lang="en-US" sz="2600" dirty="0" smtClean="0"/>
              <a:t>PROG.CPP</a:t>
            </a:r>
          </a:p>
          <a:p>
            <a:r>
              <a:rPr lang="en-US" sz="2800" dirty="0" smtClean="0"/>
              <a:t>C++ is case sensitive!!!</a:t>
            </a:r>
          </a:p>
          <a:p>
            <a:pPr lvl="1"/>
            <a:r>
              <a:rPr lang="en-US" sz="2600" dirty="0" smtClean="0"/>
              <a:t>MYVAR, </a:t>
            </a:r>
            <a:r>
              <a:rPr lang="en-US" sz="2600" dirty="0" err="1" smtClean="0"/>
              <a:t>myvar</a:t>
            </a:r>
            <a:r>
              <a:rPr lang="en-US" sz="2600" dirty="0" smtClean="0"/>
              <a:t>, </a:t>
            </a:r>
            <a:r>
              <a:rPr lang="en-US" sz="2600" dirty="0" err="1" smtClean="0"/>
              <a:t>myVar</a:t>
            </a:r>
            <a:r>
              <a:rPr lang="en-US" sz="2600" dirty="0" smtClean="0"/>
              <a:t> are all different names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36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/>
              <a:t>Telling the computer step by step what you want it to compute</a:t>
            </a:r>
          </a:p>
          <a:p>
            <a:endParaRPr lang="en-US" dirty="0"/>
          </a:p>
        </p:txBody>
      </p:sp>
      <p:pic>
        <p:nvPicPr>
          <p:cNvPr id="1030" name="Picture 6" descr="http://anoved.net/files/prel3p/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47" y="2206851"/>
            <a:ext cx="60198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Keep track of what you are doing</a:t>
            </a:r>
          </a:p>
          <a:p>
            <a:r>
              <a:rPr lang="en-US" sz="2800" dirty="0" smtClean="0"/>
              <a:t>Future reference</a:t>
            </a:r>
          </a:p>
          <a:p>
            <a:r>
              <a:rPr lang="en-US" sz="2800" dirty="0" smtClean="0"/>
              <a:t>For others to see and understand</a:t>
            </a:r>
            <a:endParaRPr lang="en-US" dirty="0" smtClean="0"/>
          </a:p>
          <a:p>
            <a:r>
              <a:rPr lang="en-US" sz="2800" dirty="0" smtClean="0"/>
              <a:t>Single lines</a:t>
            </a:r>
            <a:r>
              <a:rPr lang="en-US" sz="2600" dirty="0" smtClean="0"/>
              <a:t> </a:t>
            </a:r>
          </a:p>
          <a:p>
            <a:r>
              <a:rPr lang="en-US" sz="2800" dirty="0" smtClean="0"/>
              <a:t>Multiple lines </a:t>
            </a:r>
          </a:p>
          <a:p>
            <a:r>
              <a:rPr lang="en-US" sz="2800" dirty="0" smtClean="0"/>
              <a:t>Not compiled </a:t>
            </a:r>
          </a:p>
        </p:txBody>
      </p:sp>
    </p:spTree>
    <p:extLst>
      <p:ext uri="{BB962C8B-B14F-4D97-AF65-F5344CB8AC3E}">
        <p14:creationId xmlns:p14="http://schemas.microsoft.com/office/powerpoint/2010/main" val="6784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9315" y="2031999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Here is an example of a line-item comment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Anything after the two slashes is ignored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Here is an example of a block comment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Anything between the first slash-asterisk and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asterisk-slash is ignored. The asterisks on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left are for aesthetic appeal only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user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</a:t>
            </a:r>
            <a:r>
              <a:rPr lang="en-US" sz="2800" b="1" dirty="0" err="1" smtClean="0"/>
              <a:t>cin</a:t>
            </a:r>
            <a:r>
              <a:rPr lang="en-US" sz="2800" dirty="0" smtClean="0"/>
              <a:t> to get input and store into variables</a:t>
            </a:r>
          </a:p>
          <a:p>
            <a:r>
              <a:rPr lang="en-US" sz="2800" dirty="0" smtClean="0"/>
              <a:t>Program waits until you type something and press enter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0701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6800" y="1346200"/>
            <a:ext cx="79912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myFavoriteNum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"What is your favorite number?"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myFavoriteNum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+ 2;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 favorite number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myFavoriteNum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825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Introduce logic into your code </a:t>
            </a:r>
          </a:p>
          <a:p>
            <a:r>
              <a:rPr lang="en-US" sz="2800" dirty="0" smtClean="0"/>
              <a:t>Do something if statement is true</a:t>
            </a:r>
            <a:endParaRPr lang="en-US" sz="2600" dirty="0"/>
          </a:p>
          <a:p>
            <a:r>
              <a:rPr lang="en-US" sz="2800" dirty="0" smtClean="0"/>
              <a:t>3 components. Don’t need to have all</a:t>
            </a:r>
          </a:p>
          <a:p>
            <a:pPr lvl="1"/>
            <a:r>
              <a:rPr lang="en-US" sz="2600" dirty="0" smtClean="0"/>
              <a:t>If </a:t>
            </a:r>
          </a:p>
          <a:p>
            <a:pPr lvl="1"/>
            <a:r>
              <a:rPr lang="en-US" sz="2600" dirty="0" smtClean="0"/>
              <a:t>Else if</a:t>
            </a:r>
          </a:p>
          <a:p>
            <a:pPr lvl="1"/>
            <a:r>
              <a:rPr lang="en-US" sz="2600" dirty="0" smtClean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75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5142" y="566057"/>
            <a:ext cx="68852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 lvl="1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10)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"less than 10"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10)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"greater than 10"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"equal to 10"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8379" y="108857"/>
            <a:ext cx="73290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pPr lvl="1"/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10)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"less than 10"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10)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"greater than 10"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"equal to 10"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 following the same?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3098" y="2728452"/>
            <a:ext cx="53014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1)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"greater than 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5)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"greater than 5"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44349" y="2728451"/>
            <a:ext cx="53014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1)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"greater than 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&gt; 5)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"greater than 5"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is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65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Tips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future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Read things well. Read the spec, understand the requirements</a:t>
            </a:r>
          </a:p>
          <a:p>
            <a:pPr lvl="1"/>
            <a:r>
              <a:rPr lang="en-US" sz="2600" dirty="0" smtClean="0"/>
              <a:t>Be precise in your coding and interpretation</a:t>
            </a:r>
          </a:p>
          <a:p>
            <a:endParaRPr lang="en-US" sz="2800" dirty="0"/>
          </a:p>
          <a:p>
            <a:r>
              <a:rPr lang="en-US" sz="2800" dirty="0" smtClean="0"/>
              <a:t>Start early start early start early!!!!!!!!!!!!!!!!!!!!!!!!!!!!!!!!!</a:t>
            </a:r>
          </a:p>
          <a:p>
            <a:pPr lvl="1"/>
            <a:r>
              <a:rPr lang="en-US" sz="2600" dirty="0" smtClean="0"/>
              <a:t>Gives you time to figure out what is going wrong</a:t>
            </a:r>
          </a:p>
          <a:p>
            <a:pPr lvl="1"/>
            <a:r>
              <a:rPr lang="en-US" sz="2600" dirty="0" smtClean="0"/>
              <a:t>Reach out for help from TAs</a:t>
            </a:r>
          </a:p>
          <a:p>
            <a:endParaRPr lang="en-US" sz="2800" dirty="0"/>
          </a:p>
          <a:p>
            <a:r>
              <a:rPr lang="en-US" sz="2800" dirty="0" smtClean="0"/>
              <a:t>Develop incrementally. Test your code often!!</a:t>
            </a:r>
          </a:p>
          <a:p>
            <a:pPr lvl="1"/>
            <a:r>
              <a:rPr lang="en-US" sz="2600" dirty="0" err="1" smtClean="0"/>
              <a:t>cout</a:t>
            </a:r>
            <a:r>
              <a:rPr lang="en-US" sz="2600" dirty="0" smtClean="0"/>
              <a:t> is a good friend.</a:t>
            </a:r>
          </a:p>
        </p:txBody>
      </p:sp>
    </p:spTree>
    <p:extLst>
      <p:ext uri="{BB962C8B-B14F-4D97-AF65-F5344CB8AC3E}">
        <p14:creationId xmlns:p14="http://schemas.microsoft.com/office/powerpoint/2010/main" val="19579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if it like solving a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tools include the language you are using, and your brain, and your </a:t>
            </a:r>
            <a:r>
              <a:rPr lang="en-US" sz="2800" dirty="0" smtClean="0"/>
              <a:t>fingers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Rules are set by how much you can do with the language</a:t>
            </a:r>
          </a:p>
          <a:p>
            <a:endParaRPr lang="en-US" sz="2600" dirty="0"/>
          </a:p>
        </p:txBody>
      </p:sp>
      <p:pic>
        <p:nvPicPr>
          <p:cNvPr id="2052" name="Picture 4" descr="http://rubiks.com/images/content/205/3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061" y="3669188"/>
            <a:ext cx="253365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Remember to comment your code!! </a:t>
            </a:r>
          </a:p>
          <a:p>
            <a:endParaRPr lang="en-US" sz="2800" dirty="0"/>
          </a:p>
          <a:p>
            <a:r>
              <a:rPr lang="en-US" sz="2800" dirty="0" smtClean="0"/>
              <a:t>Keep your code neat &amp; organized for style pts</a:t>
            </a:r>
          </a:p>
          <a:p>
            <a:endParaRPr lang="en-US" sz="2800" dirty="0"/>
          </a:p>
          <a:p>
            <a:r>
              <a:rPr lang="en-US" sz="2800" dirty="0" smtClean="0"/>
              <a:t>When you have to give </a:t>
            </a:r>
            <a:r>
              <a:rPr lang="en-US" sz="2800" dirty="0" err="1" smtClean="0"/>
              <a:t>testcases</a:t>
            </a:r>
            <a:r>
              <a:rPr lang="en-US" sz="2800" dirty="0" smtClean="0"/>
              <a:t> for future HWs, give actual values you used to test. </a:t>
            </a:r>
          </a:p>
          <a:p>
            <a:pPr lvl="1"/>
            <a:r>
              <a:rPr lang="en-US" sz="2600" dirty="0" smtClean="0"/>
              <a:t>Be thorough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274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</a:t>
            </a:r>
            <a:r>
              <a:rPr lang="en-US" sz="2800" dirty="0" smtClean="0"/>
              <a:t>1 </a:t>
            </a:r>
            <a:r>
              <a:rPr lang="en-US" sz="2800" dirty="0"/>
              <a:t>is </a:t>
            </a:r>
            <a:r>
              <a:rPr lang="en-US" sz="2800" dirty="0" smtClean="0"/>
              <a:t>up!!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97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ak.picdn.net/shutterstock/videos/6268493/preview/stock-footage-cool-binary-matrix-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64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happens after you write the program?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You compile it into the language that your machine understands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Binary</a:t>
            </a:r>
          </a:p>
          <a:p>
            <a:pPr lvl="1"/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A </a:t>
                </a:r>
                <a:r>
                  <a:rPr lang="en-US" sz="2800" dirty="0" smtClean="0"/>
                  <a:t>sequence of </a:t>
                </a:r>
                <a:r>
                  <a:rPr lang="en-US" sz="2800" dirty="0" smtClean="0"/>
                  <a:t>zeros and </a:t>
                </a:r>
                <a:r>
                  <a:rPr lang="en-US" sz="2800" dirty="0" smtClean="0"/>
                  <a:t>ones. </a:t>
                </a:r>
                <a:r>
                  <a:rPr lang="en-US" sz="2800" dirty="0" smtClean="0"/>
                  <a:t>“bits” that represent </a:t>
                </a:r>
                <a:r>
                  <a:rPr lang="en-US" sz="2800" dirty="0" smtClean="0"/>
                  <a:t>numbers &amp; more</a:t>
                </a:r>
                <a:endParaRPr lang="en-US" sz="2800" dirty="0" smtClean="0"/>
              </a:p>
              <a:p>
                <a:r>
                  <a:rPr lang="en-US" sz="2800" dirty="0" smtClean="0"/>
                  <a:t>Extremely powerful </a:t>
                </a:r>
                <a:endParaRPr lang="en-US" sz="2800" dirty="0"/>
              </a:p>
              <a:p>
                <a:r>
                  <a:rPr lang="en-US" sz="2800" dirty="0" smtClean="0"/>
                  <a:t>0000 0100 = 4</a:t>
                </a:r>
              </a:p>
              <a:p>
                <a:r>
                  <a:rPr lang="en-US" sz="2800" dirty="0" smtClean="0"/>
                  <a:t>0001 0011 = 19</a:t>
                </a:r>
              </a:p>
              <a:p>
                <a:r>
                  <a:rPr lang="en-US" sz="2800" dirty="0" smtClean="0"/>
                  <a:t>Each 0 or 1 represents a power of two</a:t>
                </a:r>
              </a:p>
              <a:p>
                <a:r>
                  <a:rPr lang="en-US" sz="2800" dirty="0" smtClean="0"/>
                  <a:t>0100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0∗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+1∗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+0∗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How to represent 57 in binary?</a:t>
                </a:r>
                <a:endParaRPr lang="en-US" sz="2800" dirty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 t="-2576" r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8 bits = 1 </a:t>
            </a:r>
            <a:r>
              <a:rPr lang="en-US" sz="2800" dirty="0" smtClean="0"/>
              <a:t>Byte</a:t>
            </a:r>
          </a:p>
          <a:p>
            <a:r>
              <a:rPr lang="en-US" sz="2800" dirty="0" smtClean="0"/>
              <a:t>Hex representation. Group 4 bits together</a:t>
            </a:r>
          </a:p>
          <a:p>
            <a:pPr lvl="1"/>
            <a:r>
              <a:rPr lang="en-US" sz="2600" dirty="0" smtClean="0"/>
              <a:t>0-9, A, B, C, D, E, F</a:t>
            </a:r>
            <a:endParaRPr lang="en-US" sz="2600" dirty="0" smtClean="0"/>
          </a:p>
          <a:p>
            <a:r>
              <a:rPr lang="en-US" sz="2800" dirty="0"/>
              <a:t>0001 1</a:t>
            </a:r>
            <a:r>
              <a:rPr lang="en-US" sz="2800" dirty="0" smtClean="0"/>
              <a:t>011 = 0x1B</a:t>
            </a:r>
            <a:endParaRPr lang="en-US" sz="2800" dirty="0"/>
          </a:p>
          <a:p>
            <a:r>
              <a:rPr lang="en-US" sz="2800" dirty="0" smtClean="0"/>
              <a:t>Computers are either 32 bit or 64 bit architectures</a:t>
            </a:r>
          </a:p>
          <a:p>
            <a:r>
              <a:rPr lang="en-US" sz="2800" dirty="0" smtClean="0"/>
              <a:t>A word in a 32 bit architectures = 4 bytes</a:t>
            </a:r>
          </a:p>
          <a:p>
            <a:r>
              <a:rPr lang="en-US" sz="2800" dirty="0"/>
              <a:t>10000111110001000100111110101001</a:t>
            </a:r>
          </a:p>
          <a:p>
            <a:r>
              <a:rPr lang="en-US" sz="2800" dirty="0" smtClean="0"/>
              <a:t>How many bytes in 64 bit computer?</a:t>
            </a:r>
          </a:p>
        </p:txBody>
      </p:sp>
    </p:spTree>
    <p:extLst>
      <p:ext uri="{BB962C8B-B14F-4D97-AF65-F5344CB8AC3E}">
        <p14:creationId xmlns:p14="http://schemas.microsoft.com/office/powerpoint/2010/main" val="20368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 </a:t>
            </a:r>
            <a:br>
              <a:rPr lang="en-US" dirty="0" smtClean="0"/>
            </a:br>
            <a:r>
              <a:rPr lang="en-US" dirty="0" smtClean="0"/>
              <a:t>(Integrated Development Environment)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Sounds scary but its your best friend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Set of tools to help you write, compile, &amp; debug </a:t>
            </a:r>
            <a:r>
              <a:rPr lang="en-US" sz="2800" dirty="0" smtClean="0"/>
              <a:t>code</a:t>
            </a:r>
            <a:endParaRPr lang="en-US" sz="2800" dirty="0"/>
          </a:p>
        </p:txBody>
      </p:sp>
      <p:pic>
        <p:nvPicPr>
          <p:cNvPr id="4100" name="Picture 4" descr="http://a4.mzstatic.com/us/r30/Purple1/v4/12/d2/7c/12d27c65-79b2-7dc7-eecd-470f19eb7367/icon128-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42" y="258015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smindreau.files.wordpress.com/2012/01/visual-studio-2013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03" y="237060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1383</Words>
  <Application>Microsoft Office PowerPoint</Application>
  <PresentationFormat>Widescreen</PresentationFormat>
  <Paragraphs>264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Calibri</vt:lpstr>
      <vt:lpstr>Calibri Light</vt:lpstr>
      <vt:lpstr>Cambria Math</vt:lpstr>
      <vt:lpstr>Consolas</vt:lpstr>
      <vt:lpstr>Wingdings</vt:lpstr>
      <vt:lpstr>Retrospect</vt:lpstr>
      <vt:lpstr>The Basics</vt:lpstr>
      <vt:lpstr>About me (Sakib)</vt:lpstr>
      <vt:lpstr>Welcome to CS31!!!</vt:lpstr>
      <vt:lpstr>PowerPoint Presentation</vt:lpstr>
      <vt:lpstr>Think if it like solving a puzzle</vt:lpstr>
      <vt:lpstr>What happens after you write the program?</vt:lpstr>
      <vt:lpstr>Binary</vt:lpstr>
      <vt:lpstr>Binary</vt:lpstr>
      <vt:lpstr>The IDE  (Integrated Development Environment)</vt:lpstr>
      <vt:lpstr>IDE Setup</vt:lpstr>
      <vt:lpstr>Making a project</vt:lpstr>
      <vt:lpstr>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first program &amp; dissecting what it means</vt:lpstr>
      <vt:lpstr>#include &lt;iostream&gt;</vt:lpstr>
      <vt:lpstr>using namespace std;</vt:lpstr>
      <vt:lpstr>The main function</vt:lpstr>
      <vt:lpstr>PowerPoint Presentation</vt:lpstr>
      <vt:lpstr>Sometimes our program won’t compile</vt:lpstr>
      <vt:lpstr>Syntax errors</vt:lpstr>
      <vt:lpstr>PowerPoint Presentation</vt:lpstr>
      <vt:lpstr>Runtime &amp; logic errors</vt:lpstr>
      <vt:lpstr>PowerPoint Presentation</vt:lpstr>
      <vt:lpstr>A little bit about C++</vt:lpstr>
      <vt:lpstr>Declaring variables</vt:lpstr>
      <vt:lpstr>PowerPoint Presentation</vt:lpstr>
      <vt:lpstr>Identifiers are names</vt:lpstr>
      <vt:lpstr>Comments</vt:lpstr>
      <vt:lpstr>PowerPoint Presentation</vt:lpstr>
      <vt:lpstr>Getting user inputs</vt:lpstr>
      <vt:lpstr>PowerPoint Presentation</vt:lpstr>
      <vt:lpstr>If else statements</vt:lpstr>
      <vt:lpstr>PowerPoint Presentation</vt:lpstr>
      <vt:lpstr>PowerPoint Presentation</vt:lpstr>
      <vt:lpstr>Are the following the same?</vt:lpstr>
      <vt:lpstr>HW Tips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</dc:title>
  <dc:creator>sakib_000</dc:creator>
  <cp:lastModifiedBy>sakib_000</cp:lastModifiedBy>
  <cp:revision>89</cp:revision>
  <dcterms:created xsi:type="dcterms:W3CDTF">2015-04-02T00:51:47Z</dcterms:created>
  <dcterms:modified xsi:type="dcterms:W3CDTF">2015-04-03T19:41:13Z</dcterms:modified>
</cp:coreProperties>
</file>