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2" d="100"/>
          <a:sy n="62" d="100"/>
        </p:scale>
        <p:origin x="840"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B3F82-7993-4DA2-B10B-A6CF6D7EF703}"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88B9F82E-0D79-48B7-B18A-86F0FA55A879}">
      <dgm:prSet phldrT="[Text]"/>
      <dgm:spPr/>
      <dgm:t>
        <a:bodyPr/>
        <a:lstStyle/>
        <a:p>
          <a:r>
            <a:rPr lang="en-US" dirty="0"/>
            <a:t>1</a:t>
          </a:r>
        </a:p>
        <a:p>
          <a:r>
            <a:rPr lang="en-US" dirty="0"/>
            <a:t>2</a:t>
          </a:r>
        </a:p>
        <a:p>
          <a:r>
            <a:rPr lang="en-US" dirty="0"/>
            <a:t>3</a:t>
          </a:r>
        </a:p>
        <a:p>
          <a:r>
            <a:rPr lang="en-US" dirty="0"/>
            <a:t>4</a:t>
          </a:r>
        </a:p>
      </dgm:t>
    </dgm:pt>
    <dgm:pt modelId="{79428EC4-582F-4361-A9BB-3254F6F8C8E5}" type="parTrans" cxnId="{92BBAD28-64BF-470A-B8E4-2F93F69EAE7B}">
      <dgm:prSet/>
      <dgm:spPr/>
      <dgm:t>
        <a:bodyPr/>
        <a:lstStyle/>
        <a:p>
          <a:endParaRPr lang="en-US"/>
        </a:p>
      </dgm:t>
    </dgm:pt>
    <dgm:pt modelId="{62C0610A-7CF1-49D5-A3E8-C459BED3C0B3}" type="sibTrans" cxnId="{92BBAD28-64BF-470A-B8E4-2F93F69EAE7B}">
      <dgm:prSet/>
      <dgm:spPr/>
      <dgm:t>
        <a:bodyPr/>
        <a:lstStyle/>
        <a:p>
          <a:endParaRPr lang="en-US"/>
        </a:p>
      </dgm:t>
    </dgm:pt>
    <dgm:pt modelId="{44AA6E58-7EBF-4984-B48F-26C6915892B1}">
      <dgm:prSet phldrT="[Text]"/>
      <dgm:spPr/>
      <dgm:t>
        <a:bodyPr/>
        <a:lstStyle/>
        <a:p>
          <a:r>
            <a:rPr lang="en-US" dirty="0"/>
            <a:t>Prioritized list</a:t>
          </a:r>
        </a:p>
      </dgm:t>
    </dgm:pt>
    <dgm:pt modelId="{2E07182D-18BD-490B-A2BC-9427E4C63510}" type="parTrans" cxnId="{FCFE1895-91C3-4F2A-AA98-E0CF905DFEBF}">
      <dgm:prSet/>
      <dgm:spPr/>
      <dgm:t>
        <a:bodyPr/>
        <a:lstStyle/>
        <a:p>
          <a:endParaRPr lang="en-US"/>
        </a:p>
      </dgm:t>
    </dgm:pt>
    <dgm:pt modelId="{0744E39A-ED2E-47D5-880F-064297497688}" type="sibTrans" cxnId="{FCFE1895-91C3-4F2A-AA98-E0CF905DFEBF}">
      <dgm:prSet/>
      <dgm:spPr/>
      <dgm:t>
        <a:bodyPr/>
        <a:lstStyle/>
        <a:p>
          <a:endParaRPr lang="en-US"/>
        </a:p>
      </dgm:t>
    </dgm:pt>
    <dgm:pt modelId="{9EFF2DB7-F883-4E79-9C8E-F94EB7C9B140}">
      <dgm:prSet phldrT="[Text]"/>
      <dgm:spPr/>
      <dgm:t>
        <a:bodyPr/>
        <a:lstStyle/>
        <a:p>
          <a:r>
            <a:rPr lang="en-US" dirty="0"/>
            <a:t>of what is required:</a:t>
          </a:r>
        </a:p>
      </dgm:t>
    </dgm:pt>
    <dgm:pt modelId="{4FD4CD0B-F25E-432E-8E43-91C5A3B89F4E}" type="parTrans" cxnId="{E2F6B685-F689-432F-9345-4AC451F8CE83}">
      <dgm:prSet/>
      <dgm:spPr/>
      <dgm:t>
        <a:bodyPr/>
        <a:lstStyle/>
        <a:p>
          <a:endParaRPr lang="en-US"/>
        </a:p>
      </dgm:t>
    </dgm:pt>
    <dgm:pt modelId="{0223AA70-F984-4EFA-9CD1-CC3F03FBDE3B}" type="sibTrans" cxnId="{E2F6B685-F689-432F-9345-4AC451F8CE83}">
      <dgm:prSet/>
      <dgm:spPr/>
      <dgm:t>
        <a:bodyPr/>
        <a:lstStyle/>
        <a:p>
          <a:endParaRPr lang="en-US"/>
        </a:p>
      </dgm:t>
    </dgm:pt>
    <dgm:pt modelId="{6D93CEBD-8092-4FB9-A5D1-862BC18FC9E1}">
      <dgm:prSet phldrT="[Text]"/>
      <dgm:spPr/>
      <dgm:t>
        <a:bodyPr/>
        <a:lstStyle/>
        <a:p>
          <a:r>
            <a:rPr lang="en-US" dirty="0"/>
            <a:t>Features, bugs, etc. </a:t>
          </a:r>
        </a:p>
      </dgm:t>
    </dgm:pt>
    <dgm:pt modelId="{6EF8D030-B571-4A47-9D87-36C9EDB490CF}" type="parTrans" cxnId="{1F52C4AA-AB96-47CE-AE89-7B558690E8CB}">
      <dgm:prSet/>
      <dgm:spPr/>
      <dgm:t>
        <a:bodyPr/>
        <a:lstStyle/>
        <a:p>
          <a:endParaRPr lang="en-US"/>
        </a:p>
      </dgm:t>
    </dgm:pt>
    <dgm:pt modelId="{604DD814-ED62-4990-A069-07C2226C2EC7}" type="sibTrans" cxnId="{1F52C4AA-AB96-47CE-AE89-7B558690E8CB}">
      <dgm:prSet/>
      <dgm:spPr/>
      <dgm:t>
        <a:bodyPr/>
        <a:lstStyle/>
        <a:p>
          <a:endParaRPr lang="en-US"/>
        </a:p>
      </dgm:t>
    </dgm:pt>
    <dgm:pt modelId="{57664C60-4212-45D4-BF57-3688273B7844}" type="pres">
      <dgm:prSet presAssocID="{833B3F82-7993-4DA2-B10B-A6CF6D7EF703}" presName="vert0" presStyleCnt="0">
        <dgm:presLayoutVars>
          <dgm:dir/>
          <dgm:animOne val="branch"/>
          <dgm:animLvl val="lvl"/>
        </dgm:presLayoutVars>
      </dgm:prSet>
      <dgm:spPr/>
    </dgm:pt>
    <dgm:pt modelId="{07E40A57-638C-4CEF-9ECD-A1EE6309CE00}" type="pres">
      <dgm:prSet presAssocID="{88B9F82E-0D79-48B7-B18A-86F0FA55A879}" presName="thickLine" presStyleLbl="alignNode1" presStyleIdx="0" presStyleCnt="1"/>
      <dgm:spPr/>
    </dgm:pt>
    <dgm:pt modelId="{27D0CF7B-0D35-42D1-A1D9-512D765320DD}" type="pres">
      <dgm:prSet presAssocID="{88B9F82E-0D79-48B7-B18A-86F0FA55A879}" presName="horz1" presStyleCnt="0"/>
      <dgm:spPr/>
    </dgm:pt>
    <dgm:pt modelId="{AAB1301A-CF25-498A-9AD9-6A9CD190560A}" type="pres">
      <dgm:prSet presAssocID="{88B9F82E-0D79-48B7-B18A-86F0FA55A879}" presName="tx1" presStyleLbl="revTx" presStyleIdx="0" presStyleCnt="4"/>
      <dgm:spPr/>
    </dgm:pt>
    <dgm:pt modelId="{AE0D4DFE-0591-4ADC-9A5A-988AC22B5271}" type="pres">
      <dgm:prSet presAssocID="{88B9F82E-0D79-48B7-B18A-86F0FA55A879}" presName="vert1" presStyleCnt="0"/>
      <dgm:spPr/>
    </dgm:pt>
    <dgm:pt modelId="{B7CDCCD8-4606-46E3-8748-CA564114B965}" type="pres">
      <dgm:prSet presAssocID="{44AA6E58-7EBF-4984-B48F-26C6915892B1}" presName="vertSpace2a" presStyleCnt="0"/>
      <dgm:spPr/>
    </dgm:pt>
    <dgm:pt modelId="{3B01BE94-EE85-435E-BBE3-72F13C7D6741}" type="pres">
      <dgm:prSet presAssocID="{44AA6E58-7EBF-4984-B48F-26C6915892B1}" presName="horz2" presStyleCnt="0"/>
      <dgm:spPr/>
    </dgm:pt>
    <dgm:pt modelId="{BFE71D24-EFB8-4BFE-A8C2-B6348412C309}" type="pres">
      <dgm:prSet presAssocID="{44AA6E58-7EBF-4984-B48F-26C6915892B1}" presName="horzSpace2" presStyleCnt="0"/>
      <dgm:spPr/>
    </dgm:pt>
    <dgm:pt modelId="{FF6B3D8E-5302-4035-A7D0-6490ED94CD2A}" type="pres">
      <dgm:prSet presAssocID="{44AA6E58-7EBF-4984-B48F-26C6915892B1}" presName="tx2" presStyleLbl="revTx" presStyleIdx="1" presStyleCnt="4"/>
      <dgm:spPr/>
    </dgm:pt>
    <dgm:pt modelId="{9A7BC80F-9961-40B7-8165-26AB9FA4549C}" type="pres">
      <dgm:prSet presAssocID="{44AA6E58-7EBF-4984-B48F-26C6915892B1}" presName="vert2" presStyleCnt="0"/>
      <dgm:spPr/>
    </dgm:pt>
    <dgm:pt modelId="{FB3A8648-61C1-494E-9D12-26270981872E}" type="pres">
      <dgm:prSet presAssocID="{44AA6E58-7EBF-4984-B48F-26C6915892B1}" presName="thinLine2b" presStyleLbl="callout" presStyleIdx="0" presStyleCnt="3"/>
      <dgm:spPr/>
    </dgm:pt>
    <dgm:pt modelId="{18511DDE-A4CB-4C0C-B984-34FCE0FE30DC}" type="pres">
      <dgm:prSet presAssocID="{44AA6E58-7EBF-4984-B48F-26C6915892B1}" presName="vertSpace2b" presStyleCnt="0"/>
      <dgm:spPr/>
    </dgm:pt>
    <dgm:pt modelId="{582DC6E4-401D-4095-A167-F8C85235E764}" type="pres">
      <dgm:prSet presAssocID="{9EFF2DB7-F883-4E79-9C8E-F94EB7C9B140}" presName="horz2" presStyleCnt="0"/>
      <dgm:spPr/>
    </dgm:pt>
    <dgm:pt modelId="{55FF1C55-F336-4FE2-BE78-7937D10EA52E}" type="pres">
      <dgm:prSet presAssocID="{9EFF2DB7-F883-4E79-9C8E-F94EB7C9B140}" presName="horzSpace2" presStyleCnt="0"/>
      <dgm:spPr/>
    </dgm:pt>
    <dgm:pt modelId="{402324A5-E2BF-4901-8461-6A593F64E10D}" type="pres">
      <dgm:prSet presAssocID="{9EFF2DB7-F883-4E79-9C8E-F94EB7C9B140}" presName="tx2" presStyleLbl="revTx" presStyleIdx="2" presStyleCnt="4"/>
      <dgm:spPr/>
    </dgm:pt>
    <dgm:pt modelId="{C23ED57B-CFA8-4FF5-A9E5-1191390FF7A3}" type="pres">
      <dgm:prSet presAssocID="{9EFF2DB7-F883-4E79-9C8E-F94EB7C9B140}" presName="vert2" presStyleCnt="0"/>
      <dgm:spPr/>
    </dgm:pt>
    <dgm:pt modelId="{E6A3AEE1-5E8D-4890-B00B-DF73A3925E1B}" type="pres">
      <dgm:prSet presAssocID="{9EFF2DB7-F883-4E79-9C8E-F94EB7C9B140}" presName="thinLine2b" presStyleLbl="callout" presStyleIdx="1" presStyleCnt="3"/>
      <dgm:spPr/>
    </dgm:pt>
    <dgm:pt modelId="{71940DDF-77EB-4EC3-9545-232C0DE1AB53}" type="pres">
      <dgm:prSet presAssocID="{9EFF2DB7-F883-4E79-9C8E-F94EB7C9B140}" presName="vertSpace2b" presStyleCnt="0"/>
      <dgm:spPr/>
    </dgm:pt>
    <dgm:pt modelId="{96E8F67A-7A47-4EDE-ADC3-5382F278C013}" type="pres">
      <dgm:prSet presAssocID="{6D93CEBD-8092-4FB9-A5D1-862BC18FC9E1}" presName="horz2" presStyleCnt="0"/>
      <dgm:spPr/>
    </dgm:pt>
    <dgm:pt modelId="{C78D26EF-57D4-46FD-BDBF-31317EF3F8B3}" type="pres">
      <dgm:prSet presAssocID="{6D93CEBD-8092-4FB9-A5D1-862BC18FC9E1}" presName="horzSpace2" presStyleCnt="0"/>
      <dgm:spPr/>
    </dgm:pt>
    <dgm:pt modelId="{E50EA744-6AFD-464E-8EAE-DC4CEC7B6455}" type="pres">
      <dgm:prSet presAssocID="{6D93CEBD-8092-4FB9-A5D1-862BC18FC9E1}" presName="tx2" presStyleLbl="revTx" presStyleIdx="3" presStyleCnt="4"/>
      <dgm:spPr/>
    </dgm:pt>
    <dgm:pt modelId="{6E76C4B3-4ECC-44E5-8C13-BB7402091E46}" type="pres">
      <dgm:prSet presAssocID="{6D93CEBD-8092-4FB9-A5D1-862BC18FC9E1}" presName="vert2" presStyleCnt="0"/>
      <dgm:spPr/>
    </dgm:pt>
    <dgm:pt modelId="{6B663D94-D66B-489B-B50D-AE78CB21B8BF}" type="pres">
      <dgm:prSet presAssocID="{6D93CEBD-8092-4FB9-A5D1-862BC18FC9E1}" presName="thinLine2b" presStyleLbl="callout" presStyleIdx="2" presStyleCnt="3"/>
      <dgm:spPr/>
    </dgm:pt>
    <dgm:pt modelId="{FC1807CB-3EF6-46F3-BF7B-B262430DC88C}" type="pres">
      <dgm:prSet presAssocID="{6D93CEBD-8092-4FB9-A5D1-862BC18FC9E1}" presName="vertSpace2b" presStyleCnt="0"/>
      <dgm:spPr/>
    </dgm:pt>
  </dgm:ptLst>
  <dgm:cxnLst>
    <dgm:cxn modelId="{2BF11D13-E960-436E-BAF6-5494425519C3}" type="presOf" srcId="{833B3F82-7993-4DA2-B10B-A6CF6D7EF703}" destId="{57664C60-4212-45D4-BF57-3688273B7844}" srcOrd="0" destOrd="0" presId="urn:microsoft.com/office/officeart/2008/layout/LinedList"/>
    <dgm:cxn modelId="{05978321-33C2-4069-9FD7-EC5CC53D251F}" type="presOf" srcId="{88B9F82E-0D79-48B7-B18A-86F0FA55A879}" destId="{AAB1301A-CF25-498A-9AD9-6A9CD190560A}" srcOrd="0" destOrd="0" presId="urn:microsoft.com/office/officeart/2008/layout/LinedList"/>
    <dgm:cxn modelId="{92BBAD28-64BF-470A-B8E4-2F93F69EAE7B}" srcId="{833B3F82-7993-4DA2-B10B-A6CF6D7EF703}" destId="{88B9F82E-0D79-48B7-B18A-86F0FA55A879}" srcOrd="0" destOrd="0" parTransId="{79428EC4-582F-4361-A9BB-3254F6F8C8E5}" sibTransId="{62C0610A-7CF1-49D5-A3E8-C459BED3C0B3}"/>
    <dgm:cxn modelId="{2D67C163-42F5-40CA-BE66-EC4FE7F9207F}" type="presOf" srcId="{6D93CEBD-8092-4FB9-A5D1-862BC18FC9E1}" destId="{E50EA744-6AFD-464E-8EAE-DC4CEC7B6455}" srcOrd="0" destOrd="0" presId="urn:microsoft.com/office/officeart/2008/layout/LinedList"/>
    <dgm:cxn modelId="{E2F6B685-F689-432F-9345-4AC451F8CE83}" srcId="{88B9F82E-0D79-48B7-B18A-86F0FA55A879}" destId="{9EFF2DB7-F883-4E79-9C8E-F94EB7C9B140}" srcOrd="1" destOrd="0" parTransId="{4FD4CD0B-F25E-432E-8E43-91C5A3B89F4E}" sibTransId="{0223AA70-F984-4EFA-9CD1-CC3F03FBDE3B}"/>
    <dgm:cxn modelId="{FCFE1895-91C3-4F2A-AA98-E0CF905DFEBF}" srcId="{88B9F82E-0D79-48B7-B18A-86F0FA55A879}" destId="{44AA6E58-7EBF-4984-B48F-26C6915892B1}" srcOrd="0" destOrd="0" parTransId="{2E07182D-18BD-490B-A2BC-9427E4C63510}" sibTransId="{0744E39A-ED2E-47D5-880F-064297497688}"/>
    <dgm:cxn modelId="{1F52C4AA-AB96-47CE-AE89-7B558690E8CB}" srcId="{88B9F82E-0D79-48B7-B18A-86F0FA55A879}" destId="{6D93CEBD-8092-4FB9-A5D1-862BC18FC9E1}" srcOrd="2" destOrd="0" parTransId="{6EF8D030-B571-4A47-9D87-36C9EDB490CF}" sibTransId="{604DD814-ED62-4990-A069-07C2226C2EC7}"/>
    <dgm:cxn modelId="{D604F7DF-E4D7-4810-B809-2A54A5DBB95A}" type="presOf" srcId="{9EFF2DB7-F883-4E79-9C8E-F94EB7C9B140}" destId="{402324A5-E2BF-4901-8461-6A593F64E10D}" srcOrd="0" destOrd="0" presId="urn:microsoft.com/office/officeart/2008/layout/LinedList"/>
    <dgm:cxn modelId="{75AEBEF1-9354-42FD-9ED1-3FA395EDA34B}" type="presOf" srcId="{44AA6E58-7EBF-4984-B48F-26C6915892B1}" destId="{FF6B3D8E-5302-4035-A7D0-6490ED94CD2A}" srcOrd="0" destOrd="0" presId="urn:microsoft.com/office/officeart/2008/layout/LinedList"/>
    <dgm:cxn modelId="{BC56E6F6-FF29-4106-BFB1-A6AC74D45A3B}" type="presParOf" srcId="{57664C60-4212-45D4-BF57-3688273B7844}" destId="{07E40A57-638C-4CEF-9ECD-A1EE6309CE00}" srcOrd="0" destOrd="0" presId="urn:microsoft.com/office/officeart/2008/layout/LinedList"/>
    <dgm:cxn modelId="{EB9839DB-2B63-47CE-8000-8349E04DAC95}" type="presParOf" srcId="{57664C60-4212-45D4-BF57-3688273B7844}" destId="{27D0CF7B-0D35-42D1-A1D9-512D765320DD}" srcOrd="1" destOrd="0" presId="urn:microsoft.com/office/officeart/2008/layout/LinedList"/>
    <dgm:cxn modelId="{63982A0F-9343-4BB0-AE16-FD7F85AF4AE0}" type="presParOf" srcId="{27D0CF7B-0D35-42D1-A1D9-512D765320DD}" destId="{AAB1301A-CF25-498A-9AD9-6A9CD190560A}" srcOrd="0" destOrd="0" presId="urn:microsoft.com/office/officeart/2008/layout/LinedList"/>
    <dgm:cxn modelId="{7AA94D7D-29FB-4173-9DC7-1F6CA69AAEC3}" type="presParOf" srcId="{27D0CF7B-0D35-42D1-A1D9-512D765320DD}" destId="{AE0D4DFE-0591-4ADC-9A5A-988AC22B5271}" srcOrd="1" destOrd="0" presId="urn:microsoft.com/office/officeart/2008/layout/LinedList"/>
    <dgm:cxn modelId="{DE9A9252-49F7-4BD9-9FB6-9EDF017C97C7}" type="presParOf" srcId="{AE0D4DFE-0591-4ADC-9A5A-988AC22B5271}" destId="{B7CDCCD8-4606-46E3-8748-CA564114B965}" srcOrd="0" destOrd="0" presId="urn:microsoft.com/office/officeart/2008/layout/LinedList"/>
    <dgm:cxn modelId="{B4012EC7-9E58-42EF-A9FA-443A92EB0827}" type="presParOf" srcId="{AE0D4DFE-0591-4ADC-9A5A-988AC22B5271}" destId="{3B01BE94-EE85-435E-BBE3-72F13C7D6741}" srcOrd="1" destOrd="0" presId="urn:microsoft.com/office/officeart/2008/layout/LinedList"/>
    <dgm:cxn modelId="{BB7F21DB-455A-4EC5-B73C-8200EC8F3398}" type="presParOf" srcId="{3B01BE94-EE85-435E-BBE3-72F13C7D6741}" destId="{BFE71D24-EFB8-4BFE-A8C2-B6348412C309}" srcOrd="0" destOrd="0" presId="urn:microsoft.com/office/officeart/2008/layout/LinedList"/>
    <dgm:cxn modelId="{2F71D4AE-6A09-4CC1-824B-78DACB0B13CE}" type="presParOf" srcId="{3B01BE94-EE85-435E-BBE3-72F13C7D6741}" destId="{FF6B3D8E-5302-4035-A7D0-6490ED94CD2A}" srcOrd="1" destOrd="0" presId="urn:microsoft.com/office/officeart/2008/layout/LinedList"/>
    <dgm:cxn modelId="{E05510B9-5F80-4598-8559-48111F6E262F}" type="presParOf" srcId="{3B01BE94-EE85-435E-BBE3-72F13C7D6741}" destId="{9A7BC80F-9961-40B7-8165-26AB9FA4549C}" srcOrd="2" destOrd="0" presId="urn:microsoft.com/office/officeart/2008/layout/LinedList"/>
    <dgm:cxn modelId="{133BAF07-248B-4B67-96FF-E427747FDFB6}" type="presParOf" srcId="{AE0D4DFE-0591-4ADC-9A5A-988AC22B5271}" destId="{FB3A8648-61C1-494E-9D12-26270981872E}" srcOrd="2" destOrd="0" presId="urn:microsoft.com/office/officeart/2008/layout/LinedList"/>
    <dgm:cxn modelId="{EFDB3C4E-D167-4144-98E7-07FF24A9E7AD}" type="presParOf" srcId="{AE0D4DFE-0591-4ADC-9A5A-988AC22B5271}" destId="{18511DDE-A4CB-4C0C-B984-34FCE0FE30DC}" srcOrd="3" destOrd="0" presId="urn:microsoft.com/office/officeart/2008/layout/LinedList"/>
    <dgm:cxn modelId="{4FDA53A9-933C-410C-94C2-AF178A11BA18}" type="presParOf" srcId="{AE0D4DFE-0591-4ADC-9A5A-988AC22B5271}" destId="{582DC6E4-401D-4095-A167-F8C85235E764}" srcOrd="4" destOrd="0" presId="urn:microsoft.com/office/officeart/2008/layout/LinedList"/>
    <dgm:cxn modelId="{1C24928A-F9B1-48E9-B6F7-FE6B809314E3}" type="presParOf" srcId="{582DC6E4-401D-4095-A167-F8C85235E764}" destId="{55FF1C55-F336-4FE2-BE78-7937D10EA52E}" srcOrd="0" destOrd="0" presId="urn:microsoft.com/office/officeart/2008/layout/LinedList"/>
    <dgm:cxn modelId="{A37D8F2C-786E-4564-B186-630A7238C038}" type="presParOf" srcId="{582DC6E4-401D-4095-A167-F8C85235E764}" destId="{402324A5-E2BF-4901-8461-6A593F64E10D}" srcOrd="1" destOrd="0" presId="urn:microsoft.com/office/officeart/2008/layout/LinedList"/>
    <dgm:cxn modelId="{47FE6647-045F-4C00-8DBB-AB0952BBD1FB}" type="presParOf" srcId="{582DC6E4-401D-4095-A167-F8C85235E764}" destId="{C23ED57B-CFA8-4FF5-A9E5-1191390FF7A3}" srcOrd="2" destOrd="0" presId="urn:microsoft.com/office/officeart/2008/layout/LinedList"/>
    <dgm:cxn modelId="{9750D855-BCDA-4C00-B5AC-CAE6CF8D73BF}" type="presParOf" srcId="{AE0D4DFE-0591-4ADC-9A5A-988AC22B5271}" destId="{E6A3AEE1-5E8D-4890-B00B-DF73A3925E1B}" srcOrd="5" destOrd="0" presId="urn:microsoft.com/office/officeart/2008/layout/LinedList"/>
    <dgm:cxn modelId="{3A82842C-DCFD-4C0A-B7C4-C946FE4D523B}" type="presParOf" srcId="{AE0D4DFE-0591-4ADC-9A5A-988AC22B5271}" destId="{71940DDF-77EB-4EC3-9545-232C0DE1AB53}" srcOrd="6" destOrd="0" presId="urn:microsoft.com/office/officeart/2008/layout/LinedList"/>
    <dgm:cxn modelId="{5750C799-7C27-4D88-887B-B4D7D5E69225}" type="presParOf" srcId="{AE0D4DFE-0591-4ADC-9A5A-988AC22B5271}" destId="{96E8F67A-7A47-4EDE-ADC3-5382F278C013}" srcOrd="7" destOrd="0" presId="urn:microsoft.com/office/officeart/2008/layout/LinedList"/>
    <dgm:cxn modelId="{6349F686-6C48-416F-8C13-B331D6DAEC7D}" type="presParOf" srcId="{96E8F67A-7A47-4EDE-ADC3-5382F278C013}" destId="{C78D26EF-57D4-46FD-BDBF-31317EF3F8B3}" srcOrd="0" destOrd="0" presId="urn:microsoft.com/office/officeart/2008/layout/LinedList"/>
    <dgm:cxn modelId="{B15327AB-834B-4C2E-BA1E-7A2763B5C459}" type="presParOf" srcId="{96E8F67A-7A47-4EDE-ADC3-5382F278C013}" destId="{E50EA744-6AFD-464E-8EAE-DC4CEC7B6455}" srcOrd="1" destOrd="0" presId="urn:microsoft.com/office/officeart/2008/layout/LinedList"/>
    <dgm:cxn modelId="{A7136F30-A0D7-430D-90CF-67678ADAFD45}" type="presParOf" srcId="{96E8F67A-7A47-4EDE-ADC3-5382F278C013}" destId="{6E76C4B3-4ECC-44E5-8C13-BB7402091E46}" srcOrd="2" destOrd="0" presId="urn:microsoft.com/office/officeart/2008/layout/LinedList"/>
    <dgm:cxn modelId="{47BAACF4-0CA7-4D5F-81DD-0AF34FFC1559}" type="presParOf" srcId="{AE0D4DFE-0591-4ADC-9A5A-988AC22B5271}" destId="{6B663D94-D66B-489B-B50D-AE78CB21B8BF}" srcOrd="8" destOrd="0" presId="urn:microsoft.com/office/officeart/2008/layout/LinedList"/>
    <dgm:cxn modelId="{45B6D9E0-9587-46C8-8D9B-F8360B6E35AD}" type="presParOf" srcId="{AE0D4DFE-0591-4ADC-9A5A-988AC22B5271}" destId="{FC1807CB-3EF6-46F3-BF7B-B262430DC88C}"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40A57-638C-4CEF-9ECD-A1EE6309CE00}">
      <dsp:nvSpPr>
        <dsp:cNvPr id="0" name=""/>
        <dsp:cNvSpPr/>
      </dsp:nvSpPr>
      <dsp:spPr>
        <a:xfrm>
          <a:off x="0" y="0"/>
          <a:ext cx="18519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B1301A-CF25-498A-9AD9-6A9CD190560A}">
      <dsp:nvSpPr>
        <dsp:cNvPr id="0" name=""/>
        <dsp:cNvSpPr/>
      </dsp:nvSpPr>
      <dsp:spPr>
        <a:xfrm>
          <a:off x="0" y="0"/>
          <a:ext cx="370390" cy="1973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1</a:t>
          </a:r>
        </a:p>
        <a:p>
          <a:pPr marL="0" lvl="0" indent="0" algn="l" defTabSz="1066800">
            <a:lnSpc>
              <a:spcPct val="90000"/>
            </a:lnSpc>
            <a:spcBef>
              <a:spcPct val="0"/>
            </a:spcBef>
            <a:spcAft>
              <a:spcPct val="35000"/>
            </a:spcAft>
            <a:buNone/>
          </a:pPr>
          <a:r>
            <a:rPr lang="en-US" sz="2400" kern="1200" dirty="0"/>
            <a:t>2</a:t>
          </a:r>
        </a:p>
        <a:p>
          <a:pPr marL="0" lvl="0" indent="0" algn="l" defTabSz="1066800">
            <a:lnSpc>
              <a:spcPct val="90000"/>
            </a:lnSpc>
            <a:spcBef>
              <a:spcPct val="0"/>
            </a:spcBef>
            <a:spcAft>
              <a:spcPct val="35000"/>
            </a:spcAft>
            <a:buNone/>
          </a:pPr>
          <a:r>
            <a:rPr lang="en-US" sz="2400" kern="1200" dirty="0"/>
            <a:t>3</a:t>
          </a:r>
        </a:p>
        <a:p>
          <a:pPr marL="0" lvl="0" indent="0" algn="l" defTabSz="1066800">
            <a:lnSpc>
              <a:spcPct val="90000"/>
            </a:lnSpc>
            <a:spcBef>
              <a:spcPct val="0"/>
            </a:spcBef>
            <a:spcAft>
              <a:spcPct val="35000"/>
            </a:spcAft>
            <a:buNone/>
          </a:pPr>
          <a:r>
            <a:rPr lang="en-US" sz="2400" kern="1200" dirty="0"/>
            <a:t>4</a:t>
          </a:r>
        </a:p>
      </dsp:txBody>
      <dsp:txXfrm>
        <a:off x="0" y="0"/>
        <a:ext cx="370390" cy="1973485"/>
      </dsp:txXfrm>
    </dsp:sp>
    <dsp:sp modelId="{FF6B3D8E-5302-4035-A7D0-6490ED94CD2A}">
      <dsp:nvSpPr>
        <dsp:cNvPr id="0" name=""/>
        <dsp:cNvSpPr/>
      </dsp:nvSpPr>
      <dsp:spPr>
        <a:xfrm>
          <a:off x="398169" y="30835"/>
          <a:ext cx="1453780" cy="616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Prioritized list</a:t>
          </a:r>
        </a:p>
      </dsp:txBody>
      <dsp:txXfrm>
        <a:off x="398169" y="30835"/>
        <a:ext cx="1453780" cy="616714"/>
      </dsp:txXfrm>
    </dsp:sp>
    <dsp:sp modelId="{FB3A8648-61C1-494E-9D12-26270981872E}">
      <dsp:nvSpPr>
        <dsp:cNvPr id="0" name=""/>
        <dsp:cNvSpPr/>
      </dsp:nvSpPr>
      <dsp:spPr>
        <a:xfrm>
          <a:off x="370389" y="647549"/>
          <a:ext cx="14815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2324A5-E2BF-4901-8461-6A593F64E10D}">
      <dsp:nvSpPr>
        <dsp:cNvPr id="0" name=""/>
        <dsp:cNvSpPr/>
      </dsp:nvSpPr>
      <dsp:spPr>
        <a:xfrm>
          <a:off x="398169" y="678385"/>
          <a:ext cx="1453780" cy="616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of what is required:</a:t>
          </a:r>
        </a:p>
      </dsp:txBody>
      <dsp:txXfrm>
        <a:off x="398169" y="678385"/>
        <a:ext cx="1453780" cy="616714"/>
      </dsp:txXfrm>
    </dsp:sp>
    <dsp:sp modelId="{E6A3AEE1-5E8D-4890-B00B-DF73A3925E1B}">
      <dsp:nvSpPr>
        <dsp:cNvPr id="0" name=""/>
        <dsp:cNvSpPr/>
      </dsp:nvSpPr>
      <dsp:spPr>
        <a:xfrm>
          <a:off x="370389" y="1295099"/>
          <a:ext cx="14815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0EA744-6AFD-464E-8EAE-DC4CEC7B6455}">
      <dsp:nvSpPr>
        <dsp:cNvPr id="0" name=""/>
        <dsp:cNvSpPr/>
      </dsp:nvSpPr>
      <dsp:spPr>
        <a:xfrm>
          <a:off x="398169" y="1325935"/>
          <a:ext cx="1453780" cy="616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Features, bugs, etc. </a:t>
          </a:r>
        </a:p>
      </dsp:txBody>
      <dsp:txXfrm>
        <a:off x="398169" y="1325935"/>
        <a:ext cx="1453780" cy="616714"/>
      </dsp:txXfrm>
    </dsp:sp>
    <dsp:sp modelId="{6B663D94-D66B-489B-B50D-AE78CB21B8BF}">
      <dsp:nvSpPr>
        <dsp:cNvPr id="0" name=""/>
        <dsp:cNvSpPr/>
      </dsp:nvSpPr>
      <dsp:spPr>
        <a:xfrm>
          <a:off x="370389" y="1942649"/>
          <a:ext cx="14815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6A71702-4BBA-4F0E-A88B-95E693FAB670}"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151A5-92FB-47CE-89CD-6ECC6FFF99F5}" type="slidenum">
              <a:rPr lang="en-US" smtClean="0"/>
              <a:t>‹#›</a:t>
            </a:fld>
            <a:endParaRPr lang="en-US"/>
          </a:p>
        </p:txBody>
      </p:sp>
    </p:spTree>
    <p:extLst>
      <p:ext uri="{BB962C8B-B14F-4D97-AF65-F5344CB8AC3E}">
        <p14:creationId xmlns:p14="http://schemas.microsoft.com/office/powerpoint/2010/main" val="282250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A71702-4BBA-4F0E-A88B-95E693FAB670}"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151A5-92FB-47CE-89CD-6ECC6FFF99F5}" type="slidenum">
              <a:rPr lang="en-US" smtClean="0"/>
              <a:t>‹#›</a:t>
            </a:fld>
            <a:endParaRPr lang="en-US"/>
          </a:p>
        </p:txBody>
      </p:sp>
    </p:spTree>
    <p:extLst>
      <p:ext uri="{BB962C8B-B14F-4D97-AF65-F5344CB8AC3E}">
        <p14:creationId xmlns:p14="http://schemas.microsoft.com/office/powerpoint/2010/main" val="343847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A71702-4BBA-4F0E-A88B-95E693FAB670}"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151A5-92FB-47CE-89CD-6ECC6FFF99F5}" type="slidenum">
              <a:rPr lang="en-US" smtClean="0"/>
              <a:t>‹#›</a:t>
            </a:fld>
            <a:endParaRPr lang="en-US"/>
          </a:p>
        </p:txBody>
      </p:sp>
    </p:spTree>
    <p:extLst>
      <p:ext uri="{BB962C8B-B14F-4D97-AF65-F5344CB8AC3E}">
        <p14:creationId xmlns:p14="http://schemas.microsoft.com/office/powerpoint/2010/main" val="370316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A71702-4BBA-4F0E-A88B-95E693FAB670}"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151A5-92FB-47CE-89CD-6ECC6FFF99F5}" type="slidenum">
              <a:rPr lang="en-US" smtClean="0"/>
              <a:t>‹#›</a:t>
            </a:fld>
            <a:endParaRPr lang="en-US"/>
          </a:p>
        </p:txBody>
      </p:sp>
    </p:spTree>
    <p:extLst>
      <p:ext uri="{BB962C8B-B14F-4D97-AF65-F5344CB8AC3E}">
        <p14:creationId xmlns:p14="http://schemas.microsoft.com/office/powerpoint/2010/main" val="368330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71702-4BBA-4F0E-A88B-95E693FAB670}"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151A5-92FB-47CE-89CD-6ECC6FFF99F5}" type="slidenum">
              <a:rPr lang="en-US" smtClean="0"/>
              <a:t>‹#›</a:t>
            </a:fld>
            <a:endParaRPr lang="en-US"/>
          </a:p>
        </p:txBody>
      </p:sp>
    </p:spTree>
    <p:extLst>
      <p:ext uri="{BB962C8B-B14F-4D97-AF65-F5344CB8AC3E}">
        <p14:creationId xmlns:p14="http://schemas.microsoft.com/office/powerpoint/2010/main" val="394024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A71702-4BBA-4F0E-A88B-95E693FAB670}"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151A5-92FB-47CE-89CD-6ECC6FFF99F5}" type="slidenum">
              <a:rPr lang="en-US" smtClean="0"/>
              <a:t>‹#›</a:t>
            </a:fld>
            <a:endParaRPr lang="en-US"/>
          </a:p>
        </p:txBody>
      </p:sp>
    </p:spTree>
    <p:extLst>
      <p:ext uri="{BB962C8B-B14F-4D97-AF65-F5344CB8AC3E}">
        <p14:creationId xmlns:p14="http://schemas.microsoft.com/office/powerpoint/2010/main" val="2097354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A71702-4BBA-4F0E-A88B-95E693FAB670}" type="datetimeFigureOut">
              <a:rPr lang="en-US" smtClean="0"/>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9151A5-92FB-47CE-89CD-6ECC6FFF99F5}" type="slidenum">
              <a:rPr lang="en-US" smtClean="0"/>
              <a:t>‹#›</a:t>
            </a:fld>
            <a:endParaRPr lang="en-US"/>
          </a:p>
        </p:txBody>
      </p:sp>
    </p:spTree>
    <p:extLst>
      <p:ext uri="{BB962C8B-B14F-4D97-AF65-F5344CB8AC3E}">
        <p14:creationId xmlns:p14="http://schemas.microsoft.com/office/powerpoint/2010/main" val="1228731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A71702-4BBA-4F0E-A88B-95E693FAB670}" type="datetimeFigureOut">
              <a:rPr lang="en-US" smtClean="0"/>
              <a:t>6/20/2021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9151A5-92FB-47CE-89CD-6ECC6FFF99F5}" type="slidenum">
              <a:rPr lang="en-US" smtClean="0"/>
              <a:t>‹#›</a:t>
            </a:fld>
            <a:endParaRPr lang="en-US"/>
          </a:p>
        </p:txBody>
      </p:sp>
    </p:spTree>
    <p:extLst>
      <p:ext uri="{BB962C8B-B14F-4D97-AF65-F5344CB8AC3E}">
        <p14:creationId xmlns:p14="http://schemas.microsoft.com/office/powerpoint/2010/main" val="2698018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71702-4BBA-4F0E-A88B-95E693FAB670}" type="datetimeFigureOut">
              <a:rPr lang="en-US" smtClean="0"/>
              <a:t>6/20/2021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9151A5-92FB-47CE-89CD-6ECC6FFF99F5}" type="slidenum">
              <a:rPr lang="en-US" smtClean="0"/>
              <a:t>‹#›</a:t>
            </a:fld>
            <a:endParaRPr lang="en-US"/>
          </a:p>
        </p:txBody>
      </p:sp>
    </p:spTree>
    <p:extLst>
      <p:ext uri="{BB962C8B-B14F-4D97-AF65-F5344CB8AC3E}">
        <p14:creationId xmlns:p14="http://schemas.microsoft.com/office/powerpoint/2010/main" val="294489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A71702-4BBA-4F0E-A88B-95E693FAB670}"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151A5-92FB-47CE-89CD-6ECC6FFF99F5}" type="slidenum">
              <a:rPr lang="en-US" smtClean="0"/>
              <a:t>‹#›</a:t>
            </a:fld>
            <a:endParaRPr lang="en-US"/>
          </a:p>
        </p:txBody>
      </p:sp>
    </p:spTree>
    <p:extLst>
      <p:ext uri="{BB962C8B-B14F-4D97-AF65-F5344CB8AC3E}">
        <p14:creationId xmlns:p14="http://schemas.microsoft.com/office/powerpoint/2010/main" val="98382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A71702-4BBA-4F0E-A88B-95E693FAB670}"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151A5-92FB-47CE-89CD-6ECC6FFF99F5}" type="slidenum">
              <a:rPr lang="en-US" smtClean="0"/>
              <a:t>‹#›</a:t>
            </a:fld>
            <a:endParaRPr lang="en-US"/>
          </a:p>
        </p:txBody>
      </p:sp>
    </p:spTree>
    <p:extLst>
      <p:ext uri="{BB962C8B-B14F-4D97-AF65-F5344CB8AC3E}">
        <p14:creationId xmlns:p14="http://schemas.microsoft.com/office/powerpoint/2010/main" val="122339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71702-4BBA-4F0E-A88B-95E693FAB670}" type="datetimeFigureOut">
              <a:rPr lang="en-US" smtClean="0"/>
              <a:t>6/20/2021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151A5-92FB-47CE-89CD-6ECC6FFF99F5}" type="slidenum">
              <a:rPr lang="en-US" smtClean="0"/>
              <a:t>‹#›</a:t>
            </a:fld>
            <a:endParaRPr lang="en-US"/>
          </a:p>
        </p:txBody>
      </p:sp>
    </p:spTree>
    <p:extLst>
      <p:ext uri="{BB962C8B-B14F-4D97-AF65-F5344CB8AC3E}">
        <p14:creationId xmlns:p14="http://schemas.microsoft.com/office/powerpoint/2010/main" val="3060293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6876" y="671332"/>
            <a:ext cx="9635924" cy="400110"/>
          </a:xfrm>
          <a:prstGeom prst="rect">
            <a:avLst/>
          </a:prstGeom>
          <a:noFill/>
        </p:spPr>
        <p:txBody>
          <a:bodyPr wrap="square" rtlCol="0">
            <a:spAutoFit/>
          </a:bodyPr>
          <a:lstStyle/>
          <a:p>
            <a:pPr algn="ctr"/>
            <a:r>
              <a:rPr lang="en-US" sz="2000" b="1" dirty="0"/>
              <a:t>Meet the Scrum Team</a:t>
            </a:r>
          </a:p>
        </p:txBody>
      </p:sp>
      <p:sp>
        <p:nvSpPr>
          <p:cNvPr id="5" name="TextBox 4"/>
          <p:cNvSpPr txBox="1"/>
          <p:nvPr/>
        </p:nvSpPr>
        <p:spPr>
          <a:xfrm>
            <a:off x="1134320" y="1331089"/>
            <a:ext cx="3073078" cy="2308324"/>
          </a:xfrm>
          <a:prstGeom prst="rect">
            <a:avLst/>
          </a:prstGeom>
          <a:noFill/>
        </p:spPr>
        <p:txBody>
          <a:bodyPr wrap="square" rtlCol="0">
            <a:spAutoFit/>
          </a:bodyPr>
          <a:lstStyle/>
          <a:p>
            <a:pPr algn="ctr"/>
            <a:r>
              <a:rPr lang="en-US" b="1" dirty="0"/>
              <a:t>Product Owner </a:t>
            </a:r>
          </a:p>
          <a:p>
            <a:r>
              <a:rPr lang="en-US" dirty="0"/>
              <a:t>Responsibilities:</a:t>
            </a:r>
          </a:p>
          <a:p>
            <a:pPr marL="285750" indent="-285750">
              <a:buFont typeface="Arial" panose="020B0604020202020204" pitchFamily="34" charset="0"/>
              <a:buChar char="•"/>
            </a:pPr>
            <a:r>
              <a:rPr lang="en-US" dirty="0"/>
              <a:t>Product Backlog creation, ordering, and transparency</a:t>
            </a:r>
          </a:p>
          <a:p>
            <a:pPr marL="285750" indent="-285750">
              <a:buFont typeface="Arial" panose="020B0604020202020204" pitchFamily="34" charset="0"/>
              <a:buChar char="•"/>
            </a:pPr>
            <a:r>
              <a:rPr lang="en-US" dirty="0"/>
              <a:t>Maximizing the value of the product and the work of the development team (Cobb, G., 2015)</a:t>
            </a:r>
          </a:p>
        </p:txBody>
      </p:sp>
      <p:sp>
        <p:nvSpPr>
          <p:cNvPr id="6" name="TextBox 5"/>
          <p:cNvSpPr txBox="1"/>
          <p:nvPr/>
        </p:nvSpPr>
        <p:spPr>
          <a:xfrm>
            <a:off x="8229599" y="1238491"/>
            <a:ext cx="3107803" cy="4524315"/>
          </a:xfrm>
          <a:prstGeom prst="rect">
            <a:avLst/>
          </a:prstGeom>
          <a:noFill/>
        </p:spPr>
        <p:txBody>
          <a:bodyPr wrap="square" rtlCol="0">
            <a:spAutoFit/>
          </a:bodyPr>
          <a:lstStyle/>
          <a:p>
            <a:pPr algn="ctr"/>
            <a:r>
              <a:rPr lang="en-US" b="1" dirty="0"/>
              <a:t>Scrum Master</a:t>
            </a:r>
          </a:p>
          <a:p>
            <a:r>
              <a:rPr lang="en-US" dirty="0"/>
              <a:t>Responsibilities:</a:t>
            </a:r>
          </a:p>
          <a:p>
            <a:pPr marL="285750" indent="-285750">
              <a:buFont typeface="Arial" panose="020B0604020202020204" pitchFamily="34" charset="0"/>
              <a:buChar char="•"/>
            </a:pPr>
            <a:r>
              <a:rPr lang="en-US" dirty="0"/>
              <a:t>Ensures Scrum is understood and practiced</a:t>
            </a:r>
          </a:p>
          <a:p>
            <a:pPr marL="285750" indent="-285750">
              <a:buFont typeface="Arial" panose="020B0604020202020204" pitchFamily="34" charset="0"/>
              <a:buChar char="•"/>
            </a:pPr>
            <a:r>
              <a:rPr lang="en-US" dirty="0"/>
              <a:t>Ensures the team adheres to Scrum theory, practices, and rules</a:t>
            </a:r>
          </a:p>
          <a:p>
            <a:pPr marL="285750" indent="-285750">
              <a:buFont typeface="Arial" panose="020B0604020202020204" pitchFamily="34" charset="0"/>
              <a:buChar char="•"/>
            </a:pPr>
            <a:r>
              <a:rPr lang="en-US" dirty="0"/>
              <a:t>Facilitates Scrum events</a:t>
            </a:r>
          </a:p>
          <a:p>
            <a:pPr marL="285750" indent="-285750">
              <a:buFont typeface="Arial" panose="020B0604020202020204" pitchFamily="34" charset="0"/>
              <a:buChar char="•"/>
            </a:pPr>
            <a:r>
              <a:rPr lang="en-US" dirty="0"/>
              <a:t>Helps the team with a clear, effective, and arranged Product Backlog</a:t>
            </a:r>
          </a:p>
          <a:p>
            <a:pPr marL="285750" indent="-285750">
              <a:buFont typeface="Arial" panose="020B0604020202020204" pitchFamily="34" charset="0"/>
              <a:buChar char="•"/>
            </a:pPr>
            <a:r>
              <a:rPr lang="en-US" dirty="0"/>
              <a:t>Removes impediments</a:t>
            </a:r>
          </a:p>
          <a:p>
            <a:pPr marL="285750" indent="-285750">
              <a:buFont typeface="Arial" panose="020B0604020202020204" pitchFamily="34" charset="0"/>
              <a:buChar char="•"/>
            </a:pPr>
            <a:r>
              <a:rPr lang="en-US" dirty="0"/>
              <a:t>Coaches the development team and organization on Scrum</a:t>
            </a:r>
          </a:p>
          <a:p>
            <a:r>
              <a:rPr lang="en-US" dirty="0"/>
              <a:t>(Cobb, G., 2015)</a:t>
            </a:r>
          </a:p>
        </p:txBody>
      </p:sp>
      <p:sp>
        <p:nvSpPr>
          <p:cNvPr id="7" name="TextBox 6"/>
          <p:cNvSpPr txBox="1"/>
          <p:nvPr/>
        </p:nvSpPr>
        <p:spPr>
          <a:xfrm>
            <a:off x="810228" y="3981692"/>
            <a:ext cx="4027990" cy="2862322"/>
          </a:xfrm>
          <a:prstGeom prst="rect">
            <a:avLst/>
          </a:prstGeom>
          <a:noFill/>
        </p:spPr>
        <p:txBody>
          <a:bodyPr wrap="square" rtlCol="0">
            <a:spAutoFit/>
          </a:bodyPr>
          <a:lstStyle/>
          <a:p>
            <a:pPr algn="ctr"/>
            <a:r>
              <a:rPr lang="en-US" b="1" dirty="0"/>
              <a:t>Development Team</a:t>
            </a:r>
          </a:p>
          <a:p>
            <a:r>
              <a:rPr lang="en-US" dirty="0"/>
              <a:t>Responsibilities:</a:t>
            </a:r>
          </a:p>
          <a:p>
            <a:pPr marL="285750" indent="-285750">
              <a:buFont typeface="Arial" panose="020B0604020202020204" pitchFamily="34" charset="0"/>
              <a:buChar char="•"/>
            </a:pPr>
            <a:r>
              <a:rPr lang="en-US" dirty="0"/>
              <a:t>Developing potentially releasable increments of “Done” products at the end of each Sprint</a:t>
            </a:r>
          </a:p>
          <a:p>
            <a:pPr marL="285750" indent="-285750">
              <a:buFont typeface="Arial" panose="020B0604020202020204" pitchFamily="34" charset="0"/>
              <a:buChar char="•"/>
            </a:pPr>
            <a:r>
              <a:rPr lang="en-US" dirty="0"/>
              <a:t>Self-organizing</a:t>
            </a:r>
          </a:p>
          <a:p>
            <a:pPr marL="285750" indent="-285750">
              <a:buFont typeface="Arial" panose="020B0604020202020204" pitchFamily="34" charset="0"/>
              <a:buChar char="•"/>
            </a:pPr>
            <a:r>
              <a:rPr lang="en-US" dirty="0"/>
              <a:t>Cross-functional</a:t>
            </a:r>
          </a:p>
          <a:p>
            <a:pPr marL="285750" indent="-285750">
              <a:buFont typeface="Arial" panose="020B0604020202020204" pitchFamily="34" charset="0"/>
              <a:buChar char="•"/>
            </a:pPr>
            <a:r>
              <a:rPr lang="en-US" dirty="0"/>
              <a:t>Testing</a:t>
            </a:r>
          </a:p>
          <a:p>
            <a:r>
              <a:rPr lang="en-US" dirty="0"/>
              <a:t>(Cobb, G. 2015)</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7231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4749" y="416689"/>
            <a:ext cx="9497028" cy="400110"/>
          </a:xfrm>
          <a:prstGeom prst="rect">
            <a:avLst/>
          </a:prstGeom>
          <a:noFill/>
        </p:spPr>
        <p:txBody>
          <a:bodyPr wrap="square" rtlCol="0">
            <a:spAutoFit/>
          </a:bodyPr>
          <a:lstStyle/>
          <a:p>
            <a:pPr algn="ctr"/>
            <a:r>
              <a:rPr lang="en-US" sz="2000" b="1" dirty="0"/>
              <a:t>Agile Software Development Phases</a:t>
            </a:r>
          </a:p>
        </p:txBody>
      </p:sp>
      <p:sp>
        <p:nvSpPr>
          <p:cNvPr id="3" name="TextBox 2"/>
          <p:cNvSpPr txBox="1"/>
          <p:nvPr/>
        </p:nvSpPr>
        <p:spPr>
          <a:xfrm>
            <a:off x="0" y="1481560"/>
            <a:ext cx="2627453" cy="646331"/>
          </a:xfrm>
          <a:prstGeom prst="rect">
            <a:avLst/>
          </a:prstGeom>
          <a:noFill/>
        </p:spPr>
        <p:txBody>
          <a:bodyPr wrap="square" rtlCol="0">
            <a:spAutoFit/>
          </a:bodyPr>
          <a:lstStyle/>
          <a:p>
            <a:pPr algn="ctr"/>
            <a:r>
              <a:rPr lang="en-US" b="1" dirty="0"/>
              <a:t>Inputs from Customers, Team, Managers, Execs</a:t>
            </a:r>
          </a:p>
        </p:txBody>
      </p:sp>
      <p:cxnSp>
        <p:nvCxnSpPr>
          <p:cNvPr id="5" name="Straight Arrow Connector 4"/>
          <p:cNvCxnSpPr/>
          <p:nvPr/>
        </p:nvCxnSpPr>
        <p:spPr>
          <a:xfrm>
            <a:off x="1313726" y="2314937"/>
            <a:ext cx="0" cy="9780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217027" y="3455045"/>
            <a:ext cx="2193402" cy="369332"/>
          </a:xfrm>
          <a:prstGeom prst="rect">
            <a:avLst/>
          </a:prstGeom>
          <a:noFill/>
        </p:spPr>
        <p:txBody>
          <a:bodyPr wrap="square" rtlCol="0">
            <a:spAutoFit/>
          </a:bodyPr>
          <a:lstStyle/>
          <a:p>
            <a:pPr algn="ctr"/>
            <a:r>
              <a:rPr lang="en-US" dirty="0"/>
              <a:t>Product Owner</a:t>
            </a:r>
          </a:p>
        </p:txBody>
      </p:sp>
      <p:graphicFrame>
        <p:nvGraphicFramePr>
          <p:cNvPr id="7" name="Diagram 6"/>
          <p:cNvGraphicFramePr/>
          <p:nvPr>
            <p:extLst>
              <p:ext uri="{D42A27DB-BD31-4B8C-83A1-F6EECF244321}">
                <p14:modId xmlns:p14="http://schemas.microsoft.com/office/powerpoint/2010/main" val="2629946412"/>
              </p:ext>
            </p:extLst>
          </p:nvPr>
        </p:nvGraphicFramePr>
        <p:xfrm>
          <a:off x="422477" y="3865944"/>
          <a:ext cx="1851950" cy="19734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483235" y="6013048"/>
            <a:ext cx="1854843" cy="369332"/>
          </a:xfrm>
          <a:prstGeom prst="rect">
            <a:avLst/>
          </a:prstGeom>
          <a:noFill/>
        </p:spPr>
        <p:txBody>
          <a:bodyPr wrap="square" rtlCol="0">
            <a:spAutoFit/>
          </a:bodyPr>
          <a:lstStyle/>
          <a:p>
            <a:r>
              <a:rPr lang="en-US" b="1" dirty="0"/>
              <a:t>Product Backlog</a:t>
            </a:r>
          </a:p>
        </p:txBody>
      </p:sp>
      <p:sp>
        <p:nvSpPr>
          <p:cNvPr id="9" name="TextBox 8"/>
          <p:cNvSpPr txBox="1"/>
          <p:nvPr/>
        </p:nvSpPr>
        <p:spPr>
          <a:xfrm>
            <a:off x="3647470" y="3270379"/>
            <a:ext cx="2870522" cy="369332"/>
          </a:xfrm>
          <a:prstGeom prst="rect">
            <a:avLst/>
          </a:prstGeom>
          <a:noFill/>
        </p:spPr>
        <p:txBody>
          <a:bodyPr wrap="square" rtlCol="0">
            <a:spAutoFit/>
          </a:bodyPr>
          <a:lstStyle/>
          <a:p>
            <a:r>
              <a:rPr lang="en-US" dirty="0"/>
              <a:t>Development Team</a:t>
            </a:r>
          </a:p>
        </p:txBody>
      </p:sp>
      <p:sp>
        <p:nvSpPr>
          <p:cNvPr id="10" name="Right Brace 9"/>
          <p:cNvSpPr/>
          <p:nvPr/>
        </p:nvSpPr>
        <p:spPr>
          <a:xfrm>
            <a:off x="4354976" y="3998012"/>
            <a:ext cx="465880" cy="885461"/>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1" name="TextBox 10"/>
          <p:cNvSpPr txBox="1"/>
          <p:nvPr/>
        </p:nvSpPr>
        <p:spPr>
          <a:xfrm>
            <a:off x="2992056" y="4340506"/>
            <a:ext cx="1331088" cy="1477328"/>
          </a:xfrm>
          <a:prstGeom prst="rect">
            <a:avLst/>
          </a:prstGeom>
          <a:noFill/>
          <a:ln>
            <a:solidFill>
              <a:schemeClr val="tx1"/>
            </a:solidFill>
          </a:ln>
        </p:spPr>
        <p:txBody>
          <a:bodyPr wrap="square" rtlCol="0">
            <a:spAutoFit/>
          </a:bodyPr>
          <a:lstStyle/>
          <a:p>
            <a:pPr algn="ctr"/>
            <a:r>
              <a:rPr lang="en-US" dirty="0"/>
              <a:t>Sprint Planning Meeting and Estimations</a:t>
            </a:r>
          </a:p>
        </p:txBody>
      </p:sp>
      <p:sp>
        <p:nvSpPr>
          <p:cNvPr id="13" name="Rectangle 12"/>
          <p:cNvSpPr/>
          <p:nvPr/>
        </p:nvSpPr>
        <p:spPr>
          <a:xfrm>
            <a:off x="4647235" y="4919240"/>
            <a:ext cx="156258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774558" y="4681960"/>
            <a:ext cx="1568369" cy="56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820856" y="4852686"/>
            <a:ext cx="1446835" cy="646331"/>
          </a:xfrm>
          <a:prstGeom prst="rect">
            <a:avLst/>
          </a:prstGeom>
          <a:noFill/>
        </p:spPr>
        <p:txBody>
          <a:bodyPr wrap="square" rtlCol="0">
            <a:spAutoFit/>
          </a:bodyPr>
          <a:lstStyle/>
          <a:p>
            <a:pPr algn="ctr"/>
            <a:r>
              <a:rPr lang="en-US" dirty="0"/>
              <a:t>Task Breakout</a:t>
            </a:r>
          </a:p>
        </p:txBody>
      </p:sp>
      <p:sp>
        <p:nvSpPr>
          <p:cNvPr id="16" name="TextBox 15"/>
          <p:cNvSpPr txBox="1"/>
          <p:nvPr/>
        </p:nvSpPr>
        <p:spPr>
          <a:xfrm>
            <a:off x="2627453" y="6123008"/>
            <a:ext cx="2089231" cy="646331"/>
          </a:xfrm>
          <a:prstGeom prst="rect">
            <a:avLst/>
          </a:prstGeom>
          <a:noFill/>
        </p:spPr>
        <p:txBody>
          <a:bodyPr wrap="square" rtlCol="0">
            <a:spAutoFit/>
          </a:bodyPr>
          <a:lstStyle/>
          <a:p>
            <a:pPr algn="ctr"/>
            <a:r>
              <a:rPr lang="en-US" b="1" dirty="0"/>
              <a:t>Sprint Planning Meeting</a:t>
            </a:r>
          </a:p>
        </p:txBody>
      </p:sp>
      <p:sp>
        <p:nvSpPr>
          <p:cNvPr id="17" name="TextBox 16"/>
          <p:cNvSpPr txBox="1"/>
          <p:nvPr/>
        </p:nvSpPr>
        <p:spPr>
          <a:xfrm>
            <a:off x="4647235" y="5723681"/>
            <a:ext cx="1496028" cy="646331"/>
          </a:xfrm>
          <a:prstGeom prst="rect">
            <a:avLst/>
          </a:prstGeom>
          <a:noFill/>
        </p:spPr>
        <p:txBody>
          <a:bodyPr wrap="square" rtlCol="0">
            <a:spAutoFit/>
          </a:bodyPr>
          <a:lstStyle/>
          <a:p>
            <a:pPr algn="ctr"/>
            <a:r>
              <a:rPr lang="en-US" b="1" dirty="0"/>
              <a:t>Sprint Backlog</a:t>
            </a:r>
          </a:p>
        </p:txBody>
      </p:sp>
      <p:sp>
        <p:nvSpPr>
          <p:cNvPr id="18" name="Right Brace 17"/>
          <p:cNvSpPr/>
          <p:nvPr/>
        </p:nvSpPr>
        <p:spPr>
          <a:xfrm>
            <a:off x="2562829" y="3607445"/>
            <a:ext cx="465880" cy="885461"/>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9754913">
            <a:off x="6224016" y="2250235"/>
            <a:ext cx="3495554" cy="3495554"/>
          </a:xfrm>
          <a:prstGeom prst="rect">
            <a:avLst/>
          </a:prstGeom>
        </p:spPr>
      </p:pic>
      <p:sp>
        <p:nvSpPr>
          <p:cNvPr id="23" name="TextBox 22"/>
          <p:cNvSpPr txBox="1"/>
          <p:nvPr/>
        </p:nvSpPr>
        <p:spPr>
          <a:xfrm>
            <a:off x="7540906" y="3698111"/>
            <a:ext cx="1070659" cy="646331"/>
          </a:xfrm>
          <a:prstGeom prst="rect">
            <a:avLst/>
          </a:prstGeom>
          <a:noFill/>
        </p:spPr>
        <p:txBody>
          <a:bodyPr wrap="square" rtlCol="0">
            <a:spAutoFit/>
          </a:bodyPr>
          <a:lstStyle/>
          <a:p>
            <a:pPr algn="ctr"/>
            <a:r>
              <a:rPr lang="en-US" dirty="0"/>
              <a:t>1-4 Week Sprint</a:t>
            </a:r>
          </a:p>
        </p:txBody>
      </p:sp>
      <p:sp>
        <p:nvSpPr>
          <p:cNvPr id="24" name="Circular Arrow 23"/>
          <p:cNvSpPr/>
          <p:nvPr/>
        </p:nvSpPr>
        <p:spPr>
          <a:xfrm rot="850831">
            <a:off x="8123861" y="2039506"/>
            <a:ext cx="995640" cy="1343922"/>
          </a:xfrm>
          <a:prstGeom prst="circularArrow">
            <a:avLst>
              <a:gd name="adj1" fmla="val 12500"/>
              <a:gd name="adj2" fmla="val 3305020"/>
              <a:gd name="adj3" fmla="val 20457681"/>
              <a:gd name="adj4" fmla="val 10744140"/>
              <a:gd name="adj5" fmla="val 22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9225023" y="1655180"/>
            <a:ext cx="1817225" cy="646331"/>
          </a:xfrm>
          <a:prstGeom prst="rect">
            <a:avLst/>
          </a:prstGeom>
          <a:noFill/>
        </p:spPr>
        <p:txBody>
          <a:bodyPr wrap="square" rtlCol="0">
            <a:spAutoFit/>
          </a:bodyPr>
          <a:lstStyle/>
          <a:p>
            <a:pPr algn="ctr"/>
            <a:r>
              <a:rPr lang="en-US" dirty="0"/>
              <a:t>Daily Stand-Up Meeting</a:t>
            </a:r>
          </a:p>
        </p:txBody>
      </p:sp>
      <p:sp>
        <p:nvSpPr>
          <p:cNvPr id="26" name="Right Arrow 25"/>
          <p:cNvSpPr/>
          <p:nvPr/>
        </p:nvSpPr>
        <p:spPr>
          <a:xfrm>
            <a:off x="9109276" y="4757195"/>
            <a:ext cx="925975" cy="584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0150996" y="4310646"/>
            <a:ext cx="1655180" cy="1754326"/>
          </a:xfrm>
          <a:prstGeom prst="rect">
            <a:avLst/>
          </a:prstGeom>
          <a:noFill/>
        </p:spPr>
        <p:txBody>
          <a:bodyPr wrap="square" rtlCol="0">
            <a:spAutoFit/>
          </a:bodyPr>
          <a:lstStyle/>
          <a:p>
            <a:r>
              <a:rPr lang="en-US" dirty="0"/>
              <a:t>Sprint Review</a:t>
            </a:r>
          </a:p>
          <a:p>
            <a:endParaRPr lang="en-US" dirty="0"/>
          </a:p>
          <a:p>
            <a:r>
              <a:rPr lang="en-US" dirty="0"/>
              <a:t>Finished Work</a:t>
            </a:r>
          </a:p>
          <a:p>
            <a:endParaRPr lang="en-US" dirty="0"/>
          </a:p>
          <a:p>
            <a:r>
              <a:rPr lang="en-US" dirty="0"/>
              <a:t>Sprint Retrospective</a:t>
            </a:r>
          </a:p>
        </p:txBody>
      </p:sp>
    </p:spTree>
    <p:extLst>
      <p:ext uri="{BB962C8B-B14F-4D97-AF65-F5344CB8AC3E}">
        <p14:creationId xmlns:p14="http://schemas.microsoft.com/office/powerpoint/2010/main" val="317759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4481" y="526648"/>
            <a:ext cx="4739833" cy="5355312"/>
          </a:xfrm>
          <a:prstGeom prst="rect">
            <a:avLst/>
          </a:prstGeom>
          <a:noFill/>
        </p:spPr>
        <p:txBody>
          <a:bodyPr wrap="square" rtlCol="0">
            <a:spAutoFit/>
          </a:bodyPr>
          <a:lstStyle/>
          <a:p>
            <a:r>
              <a:rPr lang="en-US" b="1" dirty="0"/>
              <a:t>Product Backlog:</a:t>
            </a:r>
          </a:p>
          <a:p>
            <a:r>
              <a:rPr lang="en-US" dirty="0"/>
              <a:t>The Product Owner takes input from all involved to develop user stories and/or epics and items for the Product Backlog.  </a:t>
            </a:r>
          </a:p>
          <a:p>
            <a:endParaRPr lang="en-US" dirty="0"/>
          </a:p>
          <a:p>
            <a:r>
              <a:rPr lang="en-US" b="1" dirty="0"/>
              <a:t>Sprint Planning:</a:t>
            </a:r>
          </a:p>
          <a:p>
            <a:r>
              <a:rPr lang="en-US" dirty="0"/>
              <a:t>The team holds a Sprint Planning meeting to plan their upcoming sprint with priority backlog items as well as their estimations of what items they can complete in the Sprint.  These items are self distributed among the development team. </a:t>
            </a:r>
          </a:p>
          <a:p>
            <a:endParaRPr lang="en-US" dirty="0"/>
          </a:p>
          <a:p>
            <a:r>
              <a:rPr lang="en-US" b="1" dirty="0"/>
              <a:t>Sprint:</a:t>
            </a:r>
          </a:p>
          <a:p>
            <a:r>
              <a:rPr lang="en-US" dirty="0"/>
              <a:t>The Development Team is developing/working on the items chosen with daily standup meetings to share progress or impediments.  </a:t>
            </a:r>
          </a:p>
          <a:p>
            <a:endParaRPr lang="en-US" dirty="0"/>
          </a:p>
          <a:p>
            <a:endParaRPr lang="en-US" dirty="0"/>
          </a:p>
          <a:p>
            <a:endParaRPr lang="en-US" dirty="0"/>
          </a:p>
        </p:txBody>
      </p:sp>
      <p:sp>
        <p:nvSpPr>
          <p:cNvPr id="3" name="TextBox 2"/>
          <p:cNvSpPr txBox="1"/>
          <p:nvPr/>
        </p:nvSpPr>
        <p:spPr>
          <a:xfrm>
            <a:off x="6730678" y="1956122"/>
            <a:ext cx="4595149" cy="3970318"/>
          </a:xfrm>
          <a:prstGeom prst="rect">
            <a:avLst/>
          </a:prstGeom>
          <a:noFill/>
        </p:spPr>
        <p:txBody>
          <a:bodyPr wrap="square" rtlCol="0">
            <a:spAutoFit/>
          </a:bodyPr>
          <a:lstStyle/>
          <a:p>
            <a:r>
              <a:rPr lang="en-US" b="1" dirty="0"/>
              <a:t>Sprint Review:</a:t>
            </a:r>
          </a:p>
          <a:p>
            <a:r>
              <a:rPr lang="en-US" dirty="0"/>
              <a:t>Finished work is presented to the Product Owner for review/approval after each Sprint (Cobb, G., 2015)</a:t>
            </a:r>
          </a:p>
          <a:p>
            <a:endParaRPr lang="en-US" dirty="0"/>
          </a:p>
          <a:p>
            <a:r>
              <a:rPr lang="en-US" b="1" dirty="0"/>
              <a:t>Sprint Retrospective:</a:t>
            </a:r>
          </a:p>
          <a:p>
            <a:r>
              <a:rPr lang="en-US" dirty="0"/>
              <a:t>The Team will go over what went well, what did not go well, and what they can do to improve.  (Cobb, G., 2015)</a:t>
            </a:r>
          </a:p>
          <a:p>
            <a:endParaRPr lang="en-US" dirty="0"/>
          </a:p>
          <a:p>
            <a:r>
              <a:rPr lang="en-US" dirty="0"/>
              <a:t>All Sprints are Completed:</a:t>
            </a:r>
          </a:p>
          <a:p>
            <a:r>
              <a:rPr lang="en-US" b="1" dirty="0"/>
              <a:t>Finished Product</a:t>
            </a:r>
          </a:p>
          <a:p>
            <a:endParaRPr lang="en-US" dirty="0"/>
          </a:p>
          <a:p>
            <a:endParaRPr lang="en-US" dirty="0"/>
          </a:p>
        </p:txBody>
      </p:sp>
    </p:spTree>
    <p:extLst>
      <p:ext uri="{BB962C8B-B14F-4D97-AF65-F5344CB8AC3E}">
        <p14:creationId xmlns:p14="http://schemas.microsoft.com/office/powerpoint/2010/main" val="294493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6243" y="584522"/>
            <a:ext cx="8599990" cy="400110"/>
          </a:xfrm>
          <a:prstGeom prst="rect">
            <a:avLst/>
          </a:prstGeom>
          <a:noFill/>
        </p:spPr>
        <p:txBody>
          <a:bodyPr wrap="square" rtlCol="0">
            <a:spAutoFit/>
          </a:bodyPr>
          <a:lstStyle/>
          <a:p>
            <a:pPr algn="ctr"/>
            <a:r>
              <a:rPr lang="en-US" sz="2000" b="1" dirty="0"/>
              <a:t>Project Differences with Waterfall vs Agile</a:t>
            </a:r>
          </a:p>
        </p:txBody>
      </p:sp>
      <p:sp>
        <p:nvSpPr>
          <p:cNvPr id="3" name="TextBox 2"/>
          <p:cNvSpPr txBox="1"/>
          <p:nvPr/>
        </p:nvSpPr>
        <p:spPr>
          <a:xfrm>
            <a:off x="1047509" y="1672542"/>
            <a:ext cx="4346294" cy="3139321"/>
          </a:xfrm>
          <a:prstGeom prst="rect">
            <a:avLst/>
          </a:prstGeom>
          <a:noFill/>
        </p:spPr>
        <p:txBody>
          <a:bodyPr wrap="square" rtlCol="0">
            <a:spAutoFit/>
          </a:bodyPr>
          <a:lstStyle/>
          <a:p>
            <a:pPr algn="ctr"/>
            <a:r>
              <a:rPr lang="en-US" b="1" dirty="0"/>
              <a:t>Waterfall</a:t>
            </a:r>
          </a:p>
          <a:p>
            <a:r>
              <a:rPr lang="en-US" dirty="0"/>
              <a:t>With a waterfall approach, any changes the customer wanted would have been voiced after the developers finished their project.  Thus, the project would be unfinished and time, money, and effort would have been wasted.  Also, for this project, using waterfall would have made us do a lot of guessing on the product with little feedback from our client, which would have cause the same issues.  </a:t>
            </a:r>
          </a:p>
        </p:txBody>
      </p:sp>
      <p:sp>
        <p:nvSpPr>
          <p:cNvPr id="4" name="TextBox 3"/>
          <p:cNvSpPr txBox="1"/>
          <p:nvPr/>
        </p:nvSpPr>
        <p:spPr>
          <a:xfrm>
            <a:off x="6510760" y="1666761"/>
            <a:ext cx="4201610" cy="2862322"/>
          </a:xfrm>
          <a:prstGeom prst="rect">
            <a:avLst/>
          </a:prstGeom>
          <a:noFill/>
        </p:spPr>
        <p:txBody>
          <a:bodyPr wrap="square" rtlCol="0">
            <a:spAutoFit/>
          </a:bodyPr>
          <a:lstStyle/>
          <a:p>
            <a:pPr algn="ctr"/>
            <a:r>
              <a:rPr lang="en-US" b="1" dirty="0"/>
              <a:t>Agile</a:t>
            </a:r>
          </a:p>
          <a:p>
            <a:r>
              <a:rPr lang="en-US" dirty="0"/>
              <a:t>Our agile approach to our software development enabled us to take the customer’s changes and incorporate them immediately.  The customer decided they wanted to include detox and wellness vacation packages and we added it to the backlog and were able to implement the change in our current Sprint, saving time with development and testing.  </a:t>
            </a:r>
          </a:p>
        </p:txBody>
      </p:sp>
    </p:spTree>
    <p:extLst>
      <p:ext uri="{BB962C8B-B14F-4D97-AF65-F5344CB8AC3E}">
        <p14:creationId xmlns:p14="http://schemas.microsoft.com/office/powerpoint/2010/main" val="345089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5058" y="480349"/>
            <a:ext cx="8218026" cy="369332"/>
          </a:xfrm>
          <a:prstGeom prst="rect">
            <a:avLst/>
          </a:prstGeom>
          <a:noFill/>
        </p:spPr>
        <p:txBody>
          <a:bodyPr wrap="square" rtlCol="0">
            <a:spAutoFit/>
          </a:bodyPr>
          <a:lstStyle/>
          <a:p>
            <a:pPr algn="ctr"/>
            <a:r>
              <a:rPr lang="en-US" b="1" dirty="0"/>
              <a:t>Project Planning</a:t>
            </a:r>
          </a:p>
        </p:txBody>
      </p:sp>
      <p:sp>
        <p:nvSpPr>
          <p:cNvPr id="3" name="TextBox 2"/>
          <p:cNvSpPr txBox="1"/>
          <p:nvPr/>
        </p:nvSpPr>
        <p:spPr>
          <a:xfrm>
            <a:off x="1226916" y="1655180"/>
            <a:ext cx="4386806" cy="2031325"/>
          </a:xfrm>
          <a:prstGeom prst="rect">
            <a:avLst/>
          </a:prstGeom>
          <a:noFill/>
        </p:spPr>
        <p:txBody>
          <a:bodyPr wrap="square" rtlCol="0">
            <a:spAutoFit/>
          </a:bodyPr>
          <a:lstStyle/>
          <a:p>
            <a:r>
              <a:rPr lang="en-US" dirty="0"/>
              <a:t>Considerations for Waterfall:</a:t>
            </a:r>
          </a:p>
          <a:p>
            <a:pPr marL="285750" indent="-285750">
              <a:buFont typeface="Arial" panose="020B0604020202020204" pitchFamily="34" charset="0"/>
              <a:buChar char="•"/>
            </a:pPr>
            <a:r>
              <a:rPr lang="en-US" dirty="0"/>
              <a:t>All product specifications need to be known from the beginning</a:t>
            </a:r>
          </a:p>
          <a:p>
            <a:pPr marL="285750" indent="-285750">
              <a:buFont typeface="Arial" panose="020B0604020202020204" pitchFamily="34" charset="0"/>
              <a:buChar char="•"/>
            </a:pPr>
            <a:r>
              <a:rPr lang="en-US" dirty="0"/>
              <a:t>Time is allowed for testing and changes after the product is developed</a:t>
            </a:r>
          </a:p>
          <a:p>
            <a:endParaRPr lang="en-US" dirty="0"/>
          </a:p>
          <a:p>
            <a:endParaRPr lang="en-US" dirty="0"/>
          </a:p>
        </p:txBody>
      </p:sp>
      <p:sp>
        <p:nvSpPr>
          <p:cNvPr id="4" name="TextBox 3"/>
          <p:cNvSpPr txBox="1"/>
          <p:nvPr/>
        </p:nvSpPr>
        <p:spPr>
          <a:xfrm>
            <a:off x="6759615" y="1666757"/>
            <a:ext cx="4305782" cy="2585323"/>
          </a:xfrm>
          <a:prstGeom prst="rect">
            <a:avLst/>
          </a:prstGeom>
          <a:noFill/>
        </p:spPr>
        <p:txBody>
          <a:bodyPr wrap="square" rtlCol="0">
            <a:spAutoFit/>
          </a:bodyPr>
          <a:lstStyle/>
          <a:p>
            <a:r>
              <a:rPr lang="en-US" dirty="0"/>
              <a:t>Considerations for Agile:</a:t>
            </a:r>
          </a:p>
          <a:p>
            <a:pPr marL="285750" indent="-285750">
              <a:buFont typeface="Arial" panose="020B0604020202020204" pitchFamily="34" charset="0"/>
              <a:buChar char="•"/>
            </a:pPr>
            <a:r>
              <a:rPr lang="en-US" dirty="0"/>
              <a:t>Customer and stakeholder collaboration are expected</a:t>
            </a:r>
          </a:p>
          <a:p>
            <a:pPr marL="285750" indent="-285750">
              <a:buFont typeface="Arial" panose="020B0604020202020204" pitchFamily="34" charset="0"/>
              <a:buChar char="•"/>
            </a:pPr>
            <a:r>
              <a:rPr lang="en-US" dirty="0"/>
              <a:t>Changes are welcome at any time</a:t>
            </a:r>
          </a:p>
          <a:p>
            <a:pPr marL="285750" indent="-285750">
              <a:buFont typeface="Arial" panose="020B0604020202020204" pitchFamily="34" charset="0"/>
              <a:buChar char="•"/>
            </a:pPr>
            <a:r>
              <a:rPr lang="en-US" dirty="0"/>
              <a:t>Functional and secure code is developed with collaboration and testing</a:t>
            </a:r>
          </a:p>
          <a:p>
            <a:pPr marL="285750" indent="-285750">
              <a:buFont typeface="Arial" panose="020B0604020202020204" pitchFamily="34" charset="0"/>
              <a:buChar char="•"/>
            </a:pPr>
            <a:r>
              <a:rPr lang="en-US" dirty="0"/>
              <a:t>Transparency of planning, implementation, progress, and backlog management exists at all times</a:t>
            </a:r>
          </a:p>
        </p:txBody>
      </p:sp>
      <p:sp>
        <p:nvSpPr>
          <p:cNvPr id="5" name="TextBox 4"/>
          <p:cNvSpPr txBox="1"/>
          <p:nvPr/>
        </p:nvSpPr>
        <p:spPr>
          <a:xfrm>
            <a:off x="1076446" y="4878729"/>
            <a:ext cx="10226232" cy="1200329"/>
          </a:xfrm>
          <a:prstGeom prst="rect">
            <a:avLst/>
          </a:prstGeom>
          <a:noFill/>
        </p:spPr>
        <p:txBody>
          <a:bodyPr wrap="square" rtlCol="0">
            <a:spAutoFit/>
          </a:bodyPr>
          <a:lstStyle/>
          <a:p>
            <a:r>
              <a:rPr lang="en-US" dirty="0"/>
              <a:t>With these considerations in mind, for our product for SNHU Travel, the agile method was the right way to go.  The customer added specifications during development, as did the Project Manager.  </a:t>
            </a:r>
            <a:r>
              <a:rPr lang="en-US" dirty="0" err="1"/>
              <a:t>Agile’s</a:t>
            </a:r>
            <a:r>
              <a:rPr lang="en-US" dirty="0"/>
              <a:t> methodologies of change, communication, and transparency gave us the ability to finish the product on time with all of the client’s needs and testing done.  </a:t>
            </a:r>
          </a:p>
        </p:txBody>
      </p:sp>
    </p:spTree>
    <p:extLst>
      <p:ext uri="{BB962C8B-B14F-4D97-AF65-F5344CB8AC3E}">
        <p14:creationId xmlns:p14="http://schemas.microsoft.com/office/powerpoint/2010/main" val="22516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788B-8E70-49F8-AD3A-6436D59C4385}"/>
              </a:ext>
            </a:extLst>
          </p:cNvPr>
          <p:cNvSpPr>
            <a:spLocks noGrp="1"/>
          </p:cNvSpPr>
          <p:nvPr>
            <p:ph type="title"/>
          </p:nvPr>
        </p:nvSpPr>
        <p:spPr/>
        <p:txBody>
          <a:bodyPr/>
          <a:lstStyle/>
          <a:p>
            <a:pPr algn="ctr"/>
            <a:r>
              <a:rPr lang="en-US" dirty="0"/>
              <a:t>References</a:t>
            </a:r>
          </a:p>
        </p:txBody>
      </p:sp>
      <p:sp>
        <p:nvSpPr>
          <p:cNvPr id="3" name="TextBox 2">
            <a:extLst>
              <a:ext uri="{FF2B5EF4-FFF2-40B4-BE49-F238E27FC236}">
                <a16:creationId xmlns:a16="http://schemas.microsoft.com/office/drawing/2014/main" id="{AA8F3FBE-9B0D-432E-8D9D-7123B7104812}"/>
              </a:ext>
            </a:extLst>
          </p:cNvPr>
          <p:cNvSpPr txBox="1"/>
          <p:nvPr/>
        </p:nvSpPr>
        <p:spPr>
          <a:xfrm>
            <a:off x="976184" y="2205681"/>
            <a:ext cx="10377616" cy="646331"/>
          </a:xfrm>
          <a:prstGeom prst="rect">
            <a:avLst/>
          </a:prstGeom>
          <a:noFill/>
        </p:spPr>
        <p:txBody>
          <a:bodyPr wrap="square" rtlCol="0">
            <a:spAutoFit/>
          </a:bodyPr>
          <a:lstStyle/>
          <a:p>
            <a:r>
              <a:rPr lang="en-US" b="0" i="0" dirty="0">
                <a:solidFill>
                  <a:srgbClr val="595959"/>
                </a:solidFill>
                <a:effectLst/>
                <a:latin typeface="Helvetica" panose="020B0604020202020204" pitchFamily="34" charset="0"/>
              </a:rPr>
              <a:t>Charles G. Cobb. (2015). </a:t>
            </a:r>
            <a:r>
              <a:rPr lang="en-US" b="0" i="1" dirty="0">
                <a:solidFill>
                  <a:srgbClr val="595959"/>
                </a:solidFill>
                <a:effectLst/>
                <a:latin typeface="Helvetica" panose="020B0604020202020204" pitchFamily="34" charset="0"/>
              </a:rPr>
              <a:t>The Project Manager’s Guide to Mastering Agile : Principles and Practices 	for an Adaptive Approach</a:t>
            </a:r>
            <a:r>
              <a:rPr lang="en-US" b="0" i="0" dirty="0">
                <a:solidFill>
                  <a:srgbClr val="595959"/>
                </a:solidFill>
                <a:effectLst/>
                <a:latin typeface="Helvetica" panose="020B0604020202020204" pitchFamily="34" charset="0"/>
              </a:rPr>
              <a:t>. Wiley.</a:t>
            </a:r>
            <a:endParaRPr lang="en-US" dirty="0"/>
          </a:p>
        </p:txBody>
      </p:sp>
    </p:spTree>
    <p:extLst>
      <p:ext uri="{BB962C8B-B14F-4D97-AF65-F5344CB8AC3E}">
        <p14:creationId xmlns:p14="http://schemas.microsoft.com/office/powerpoint/2010/main" val="30288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640</Words>
  <Application>Microsoft Office PowerPoint</Application>
  <PresentationFormat>Widescreen</PresentationFormat>
  <Paragraphs>78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gayle johnson</dc:creator>
  <cp:lastModifiedBy>Sakiewicz, Gayle</cp:lastModifiedBy>
  <cp:revision>22</cp:revision>
  <dcterms:created xsi:type="dcterms:W3CDTF">2021-06-17T20:55:37Z</dcterms:created>
  <dcterms:modified xsi:type="dcterms:W3CDTF">2021-06-20T14:56:10Z</dcterms:modified>
</cp:coreProperties>
</file>