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7" r:id="rId2"/>
    <p:sldId id="260" r:id="rId3"/>
    <p:sldId id="262" r:id="rId4"/>
    <p:sldId id="263" r:id="rId5"/>
    <p:sldId id="286" r:id="rId6"/>
    <p:sldId id="292" r:id="rId7"/>
    <p:sldId id="288" r:id="rId8"/>
    <p:sldId id="266" r:id="rId9"/>
    <p:sldId id="293" r:id="rId10"/>
    <p:sldId id="269" r:id="rId11"/>
    <p:sldId id="270" r:id="rId12"/>
    <p:sldId id="271" r:id="rId13"/>
    <p:sldId id="272" r:id="rId14"/>
    <p:sldId id="274" r:id="rId15"/>
    <p:sldId id="275" r:id="rId16"/>
    <p:sldId id="276" r:id="rId17"/>
    <p:sldId id="278" r:id="rId18"/>
    <p:sldId id="279" r:id="rId19"/>
    <p:sldId id="283" r:id="rId20"/>
    <p:sldId id="282" r:id="rId21"/>
    <p:sldId id="277" r:id="rId22"/>
    <p:sldId id="280" r:id="rId23"/>
    <p:sldId id="281" r:id="rId24"/>
    <p:sldId id="285" r:id="rId25"/>
    <p:sldId id="284" r:id="rId26"/>
    <p:sldId id="290" r:id="rId27"/>
    <p:sldId id="291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4734"/>
    <a:srgbClr val="FA653C"/>
    <a:srgbClr val="B5FDF1"/>
    <a:srgbClr val="2AD8E3"/>
    <a:srgbClr val="031A2E"/>
    <a:srgbClr val="011421"/>
    <a:srgbClr val="052438"/>
    <a:srgbClr val="1F607D"/>
    <a:srgbClr val="011D25"/>
    <a:srgbClr val="2155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10" autoAdjust="0"/>
  </p:normalViewPr>
  <p:slideViewPr>
    <p:cSldViewPr snapToGrid="0">
      <p:cViewPr varScale="1">
        <p:scale>
          <a:sx n="73" d="100"/>
          <a:sy n="73" d="100"/>
        </p:scale>
        <p:origin x="12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aur" panose="02030504050205020304" pitchFamily="18" charset="0"/>
                <a:ea typeface="+mn-ea"/>
                <a:cs typeface="+mn-cs"/>
              </a:defRPr>
            </a:pPr>
            <a:r>
              <a:rPr lang="en-US"/>
              <a:t>Accuracy in Training Process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entaur" panose="02030504050205020304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306335547963694"/>
          <c:y val="0.13184454166242751"/>
          <c:w val="0.77980460775736371"/>
          <c:h val="0.68405226787099993"/>
        </c:manualLayout>
      </c:layout>
      <c:scatterChart>
        <c:scatterStyle val="smooth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Validation accuracy</c:v>
                </c:pt>
              </c:strCache>
            </c:strRef>
          </c:tx>
          <c:spPr>
            <a:ln w="34925" cap="rnd">
              <a:solidFill>
                <a:srgbClr val="FA653C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Sheet1!$A$2:$A$52</c:f>
              <c:numCache>
                <c:formatCode>General</c:formatCode>
                <c:ptCount val="5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</c:numCache>
            </c:numRef>
          </c:xVal>
          <c:yVal>
            <c:numRef>
              <c:f>Sheet1!$C$2:$C$52</c:f>
              <c:numCache>
                <c:formatCode>General</c:formatCode>
                <c:ptCount val="51"/>
                <c:pt idx="0">
                  <c:v>51</c:v>
                </c:pt>
                <c:pt idx="1">
                  <c:v>48</c:v>
                </c:pt>
                <c:pt idx="2">
                  <c:v>80</c:v>
                </c:pt>
                <c:pt idx="3">
                  <c:v>91</c:v>
                </c:pt>
                <c:pt idx="4">
                  <c:v>81</c:v>
                </c:pt>
                <c:pt idx="5">
                  <c:v>81</c:v>
                </c:pt>
                <c:pt idx="6">
                  <c:v>88</c:v>
                </c:pt>
                <c:pt idx="7">
                  <c:v>54</c:v>
                </c:pt>
                <c:pt idx="8">
                  <c:v>87</c:v>
                </c:pt>
                <c:pt idx="9">
                  <c:v>99</c:v>
                </c:pt>
                <c:pt idx="10">
                  <c:v>97</c:v>
                </c:pt>
                <c:pt idx="11">
                  <c:v>95</c:v>
                </c:pt>
                <c:pt idx="12">
                  <c:v>93</c:v>
                </c:pt>
                <c:pt idx="13">
                  <c:v>97</c:v>
                </c:pt>
                <c:pt idx="14">
                  <c:v>99</c:v>
                </c:pt>
                <c:pt idx="15">
                  <c:v>98</c:v>
                </c:pt>
                <c:pt idx="16">
                  <c:v>90</c:v>
                </c:pt>
                <c:pt idx="17">
                  <c:v>96</c:v>
                </c:pt>
                <c:pt idx="18">
                  <c:v>98</c:v>
                </c:pt>
                <c:pt idx="19">
                  <c:v>96</c:v>
                </c:pt>
                <c:pt idx="20">
                  <c:v>99</c:v>
                </c:pt>
                <c:pt idx="21">
                  <c:v>99</c:v>
                </c:pt>
                <c:pt idx="22">
                  <c:v>82</c:v>
                </c:pt>
                <c:pt idx="23">
                  <c:v>96</c:v>
                </c:pt>
                <c:pt idx="24">
                  <c:v>94</c:v>
                </c:pt>
                <c:pt idx="25">
                  <c:v>95</c:v>
                </c:pt>
                <c:pt idx="26">
                  <c:v>97</c:v>
                </c:pt>
                <c:pt idx="27">
                  <c:v>94</c:v>
                </c:pt>
                <c:pt idx="28">
                  <c:v>95</c:v>
                </c:pt>
                <c:pt idx="29">
                  <c:v>96</c:v>
                </c:pt>
                <c:pt idx="30">
                  <c:v>99</c:v>
                </c:pt>
                <c:pt idx="31">
                  <c:v>92</c:v>
                </c:pt>
                <c:pt idx="32">
                  <c:v>93</c:v>
                </c:pt>
                <c:pt idx="33">
                  <c:v>94</c:v>
                </c:pt>
                <c:pt idx="34">
                  <c:v>98</c:v>
                </c:pt>
                <c:pt idx="35">
                  <c:v>99</c:v>
                </c:pt>
                <c:pt idx="36">
                  <c:v>98</c:v>
                </c:pt>
                <c:pt idx="37">
                  <c:v>98</c:v>
                </c:pt>
                <c:pt idx="38">
                  <c:v>96</c:v>
                </c:pt>
                <c:pt idx="39">
                  <c:v>97</c:v>
                </c:pt>
                <c:pt idx="40">
                  <c:v>97</c:v>
                </c:pt>
                <c:pt idx="41">
                  <c:v>97</c:v>
                </c:pt>
                <c:pt idx="42">
                  <c:v>96</c:v>
                </c:pt>
                <c:pt idx="43">
                  <c:v>96</c:v>
                </c:pt>
                <c:pt idx="44">
                  <c:v>95</c:v>
                </c:pt>
                <c:pt idx="45">
                  <c:v>97</c:v>
                </c:pt>
                <c:pt idx="46">
                  <c:v>98</c:v>
                </c:pt>
                <c:pt idx="47">
                  <c:v>97</c:v>
                </c:pt>
                <c:pt idx="48">
                  <c:v>97</c:v>
                </c:pt>
                <c:pt idx="49">
                  <c:v>97</c:v>
                </c:pt>
                <c:pt idx="50">
                  <c:v>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791-4572-A126-71C428F58E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6366232"/>
        <c:axId val="296362704"/>
      </c:scatterChar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 accuracy</c:v>
                </c:pt>
              </c:strCache>
            </c:strRef>
          </c:tx>
          <c:spPr>
            <a:ln w="34925" cap="rnd">
              <a:solidFill>
                <a:srgbClr val="2AD8E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Sheet1!$A$2:$A$52</c:f>
              <c:numCache>
                <c:formatCode>General</c:formatCode>
                <c:ptCount val="5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</c:numCache>
            </c:numRef>
          </c:xVal>
          <c:yVal>
            <c:numRef>
              <c:f>Sheet1!$B$2:$B$52</c:f>
              <c:numCache>
                <c:formatCode>General</c:formatCode>
                <c:ptCount val="51"/>
                <c:pt idx="0">
                  <c:v>55</c:v>
                </c:pt>
                <c:pt idx="1">
                  <c:v>54</c:v>
                </c:pt>
                <c:pt idx="2">
                  <c:v>88</c:v>
                </c:pt>
                <c:pt idx="3">
                  <c:v>83</c:v>
                </c:pt>
                <c:pt idx="4">
                  <c:v>91</c:v>
                </c:pt>
                <c:pt idx="5">
                  <c:v>87</c:v>
                </c:pt>
                <c:pt idx="6">
                  <c:v>96</c:v>
                </c:pt>
                <c:pt idx="7">
                  <c:v>66</c:v>
                </c:pt>
                <c:pt idx="8">
                  <c:v>94</c:v>
                </c:pt>
                <c:pt idx="9">
                  <c:v>92</c:v>
                </c:pt>
                <c:pt idx="10">
                  <c:v>95</c:v>
                </c:pt>
                <c:pt idx="11">
                  <c:v>94</c:v>
                </c:pt>
                <c:pt idx="12">
                  <c:v>96</c:v>
                </c:pt>
                <c:pt idx="13">
                  <c:v>92</c:v>
                </c:pt>
                <c:pt idx="14">
                  <c:v>95</c:v>
                </c:pt>
                <c:pt idx="15">
                  <c:v>97</c:v>
                </c:pt>
                <c:pt idx="16">
                  <c:v>91</c:v>
                </c:pt>
                <c:pt idx="17">
                  <c:v>96</c:v>
                </c:pt>
                <c:pt idx="18">
                  <c:v>95</c:v>
                </c:pt>
                <c:pt idx="19">
                  <c:v>97</c:v>
                </c:pt>
                <c:pt idx="20">
                  <c:v>99</c:v>
                </c:pt>
                <c:pt idx="21">
                  <c:v>96</c:v>
                </c:pt>
                <c:pt idx="22">
                  <c:v>92</c:v>
                </c:pt>
                <c:pt idx="23">
                  <c:v>98</c:v>
                </c:pt>
                <c:pt idx="24">
                  <c:v>93</c:v>
                </c:pt>
                <c:pt idx="25">
                  <c:v>94</c:v>
                </c:pt>
                <c:pt idx="26">
                  <c:v>97</c:v>
                </c:pt>
                <c:pt idx="27">
                  <c:v>96</c:v>
                </c:pt>
                <c:pt idx="28">
                  <c:v>100</c:v>
                </c:pt>
                <c:pt idx="29">
                  <c:v>99</c:v>
                </c:pt>
                <c:pt idx="30">
                  <c:v>99</c:v>
                </c:pt>
                <c:pt idx="31">
                  <c:v>94</c:v>
                </c:pt>
                <c:pt idx="32">
                  <c:v>99</c:v>
                </c:pt>
                <c:pt idx="33">
                  <c:v>99</c:v>
                </c:pt>
                <c:pt idx="34">
                  <c:v>98</c:v>
                </c:pt>
                <c:pt idx="35">
                  <c:v>99</c:v>
                </c:pt>
                <c:pt idx="36">
                  <c:v>99</c:v>
                </c:pt>
                <c:pt idx="37">
                  <c:v>98</c:v>
                </c:pt>
                <c:pt idx="38">
                  <c:v>99</c:v>
                </c:pt>
                <c:pt idx="39">
                  <c:v>100</c:v>
                </c:pt>
                <c:pt idx="40">
                  <c:v>100</c:v>
                </c:pt>
                <c:pt idx="41">
                  <c:v>96</c:v>
                </c:pt>
                <c:pt idx="42">
                  <c:v>100</c:v>
                </c:pt>
                <c:pt idx="43">
                  <c:v>99</c:v>
                </c:pt>
                <c:pt idx="44">
                  <c:v>98</c:v>
                </c:pt>
                <c:pt idx="45">
                  <c:v>100</c:v>
                </c:pt>
                <c:pt idx="46">
                  <c:v>100</c:v>
                </c:pt>
                <c:pt idx="47">
                  <c:v>99</c:v>
                </c:pt>
                <c:pt idx="48">
                  <c:v>99</c:v>
                </c:pt>
                <c:pt idx="49">
                  <c:v>99</c:v>
                </c:pt>
                <c:pt idx="50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791-4572-A126-71C428F58E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6359176"/>
        <c:axId val="296364664"/>
      </c:scatterChart>
      <c:valAx>
        <c:axId val="296366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Centaur" panose="02030504050205020304" pitchFamily="18" charset="0"/>
                    <a:ea typeface="+mn-ea"/>
                    <a:cs typeface="+mn-cs"/>
                  </a:defRPr>
                </a:pPr>
                <a:r>
                  <a:rPr lang="en-US"/>
                  <a:t>Steps</a:t>
                </a:r>
              </a:p>
            </c:rich>
          </c:tx>
          <c:layout>
            <c:manualLayout>
              <c:xMode val="edge"/>
              <c:yMode val="edge"/>
              <c:x val="0.48027542853439614"/>
              <c:y val="0.909661071518003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Centaur" panose="020305040502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Centaur" panose="02030504050205020304" pitchFamily="18" charset="0"/>
                <a:ea typeface="+mn-ea"/>
                <a:cs typeface="+mn-cs"/>
              </a:defRPr>
            </a:pPr>
            <a:endParaRPr lang="en-US"/>
          </a:p>
        </c:txPr>
        <c:crossAx val="296362704"/>
        <c:crosses val="autoZero"/>
        <c:crossBetween val="midCat"/>
      </c:valAx>
      <c:valAx>
        <c:axId val="296362704"/>
        <c:scaling>
          <c:orientation val="minMax"/>
          <c:max val="100"/>
          <c:min val="4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Centaur" panose="02030504050205020304" pitchFamily="18" charset="0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layout>
            <c:manualLayout>
              <c:xMode val="edge"/>
              <c:yMode val="edge"/>
              <c:x val="0"/>
              <c:y val="0.391519434628975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Centaur" panose="020305040502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Centaur" panose="02030504050205020304" pitchFamily="18" charset="0"/>
                <a:ea typeface="+mn-ea"/>
                <a:cs typeface="+mn-cs"/>
              </a:defRPr>
            </a:pPr>
            <a:endParaRPr lang="en-US"/>
          </a:p>
        </c:txPr>
        <c:crossAx val="296366232"/>
        <c:crosses val="autoZero"/>
        <c:crossBetween val="midCat"/>
      </c:valAx>
      <c:valAx>
        <c:axId val="296364664"/>
        <c:scaling>
          <c:orientation val="minMax"/>
        </c:scaling>
        <c:delete val="1"/>
        <c:axPos val="r"/>
        <c:numFmt formatCode="General" sourceLinked="1"/>
        <c:majorTickMark val="none"/>
        <c:minorTickMark val="none"/>
        <c:tickLblPos val="nextTo"/>
        <c:crossAx val="296359176"/>
        <c:crosses val="max"/>
        <c:crossBetween val="midCat"/>
      </c:valAx>
      <c:valAx>
        <c:axId val="2963591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963646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Centaur" panose="02030504050205020304" pitchFamily="18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Centaur" panose="02030504050205020304" pitchFamily="18" charset="0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7.8258866133612659E-2"/>
          <c:y val="0.92047926520240297"/>
          <c:w val="0.83059234765027912"/>
          <c:h val="6.14915047308983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Centaur" panose="0203050405020502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aseline="0">
          <a:latin typeface="Centaur" panose="020305040502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164917451742396"/>
          <c:y val="3.721150830610466E-2"/>
          <c:w val="0.87523877841818587"/>
          <c:h val="0.7976772450171966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With Spliting</c:v>
                </c:pt>
              </c:strCache>
            </c:strRef>
          </c:tx>
          <c:spPr>
            <a:solidFill>
              <a:srgbClr val="5BF7F7"/>
            </a:solidFill>
            <a:ln>
              <a:solidFill>
                <a:schemeClr val="tx1"/>
              </a:solidFill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>
              <a:contourClr>
                <a:schemeClr val="tx1"/>
              </a:contourClr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MobileNet</c:v>
                </c:pt>
                <c:pt idx="1">
                  <c:v>Inception-v3</c:v>
                </c:pt>
                <c:pt idx="2">
                  <c:v>VGG-8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97</c:v>
                </c:pt>
                <c:pt idx="1">
                  <c:v>94.5</c:v>
                </c:pt>
                <c:pt idx="2">
                  <c:v>94.5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B3-45C6-83D4-A48B9BDE8D1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Without Spliting</c:v>
                </c:pt>
              </c:strCache>
            </c:strRef>
          </c:tx>
          <c:spPr>
            <a:solidFill>
              <a:srgbClr val="FA4734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MobileNet</c:v>
                </c:pt>
                <c:pt idx="1">
                  <c:v>Inception-v3</c:v>
                </c:pt>
                <c:pt idx="2">
                  <c:v>VGG-8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88.9</c:v>
                </c:pt>
                <c:pt idx="1">
                  <c:v>79.599999999999994</c:v>
                </c:pt>
                <c:pt idx="2">
                  <c:v>75.3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B3-45C6-83D4-A48B9BDE8D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66604696"/>
        <c:axId val="366600384"/>
        <c:axId val="0"/>
      </c:bar3DChart>
      <c:catAx>
        <c:axId val="366604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5BF7F7"/>
                </a:solidFill>
                <a:latin typeface="Centaur" panose="02030504050205020304" pitchFamily="18" charset="0"/>
                <a:ea typeface="+mn-ea"/>
                <a:cs typeface="+mn-cs"/>
              </a:defRPr>
            </a:pPr>
            <a:endParaRPr lang="en-US"/>
          </a:p>
        </c:txPr>
        <c:crossAx val="366600384"/>
        <c:crosses val="autoZero"/>
        <c:auto val="1"/>
        <c:lblAlgn val="ctr"/>
        <c:lblOffset val="100"/>
        <c:noMultiLvlLbl val="0"/>
      </c:catAx>
      <c:valAx>
        <c:axId val="366600384"/>
        <c:scaling>
          <c:orientation val="minMax"/>
          <c:min val="7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5BF7F7"/>
                </a:solidFill>
                <a:latin typeface="Centaur" panose="02030504050205020304" pitchFamily="18" charset="0"/>
                <a:ea typeface="+mn-ea"/>
                <a:cs typeface="+mn-cs"/>
              </a:defRPr>
            </a:pPr>
            <a:endParaRPr lang="en-US"/>
          </a:p>
        </c:txPr>
        <c:crossAx val="366604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5BF7F7"/>
                </a:solidFill>
                <a:latin typeface="Centaur" panose="02030504050205020304" pitchFamily="18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5BF7F7"/>
                </a:solidFill>
                <a:latin typeface="Centaur" panose="02030504050205020304" pitchFamily="18" charset="0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5BF7F7"/>
              </a:solidFill>
              <a:latin typeface="Centaur" panose="0203050405020502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aseline="0">
          <a:solidFill>
            <a:schemeClr val="tx1"/>
          </a:solidFill>
          <a:latin typeface="Centaur" panose="02030504050205020304" pitchFamily="18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9899752512864818"/>
          <c:y val="4.7919604489399456E-2"/>
          <c:w val="0.75706028004541281"/>
          <c:h val="0.6942664863874971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Specificity</c:v>
                </c:pt>
              </c:strCache>
            </c:strRef>
          </c:tx>
          <c:spPr>
            <a:solidFill>
              <a:srgbClr val="5BF7F7"/>
            </a:solidFill>
            <a:ln>
              <a:solidFill>
                <a:schemeClr val="tx1"/>
              </a:solidFill>
            </a:ln>
            <a:effectLst/>
            <a:sp3d>
              <a:contourClr>
                <a:schemeClr val="tx1"/>
              </a:contourClr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MobileNet</c:v>
                </c:pt>
                <c:pt idx="1">
                  <c:v>Inception-v3</c:v>
                </c:pt>
                <c:pt idx="2">
                  <c:v>VGG-8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0.97850000000000004</c:v>
                </c:pt>
                <c:pt idx="1">
                  <c:v>0.9677</c:v>
                </c:pt>
                <c:pt idx="2">
                  <c:v>0.97850000000000004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02-407C-BD38-222C76B62F3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Sensitivity</c:v>
                </c:pt>
              </c:strCache>
            </c:strRef>
          </c:tx>
          <c:spPr>
            <a:solidFill>
              <a:srgbClr val="FA4734"/>
            </a:solidFill>
            <a:ln>
              <a:solidFill>
                <a:srgbClr val="011421"/>
              </a:solidFill>
            </a:ln>
            <a:effectLst/>
            <a:sp3d>
              <a:contourClr>
                <a:srgbClr val="011421"/>
              </a:contourClr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MobileNet</c:v>
                </c:pt>
                <c:pt idx="1">
                  <c:v>Inception-v3</c:v>
                </c:pt>
                <c:pt idx="2">
                  <c:v>VGG-8</c:v>
                </c:pt>
              </c:strCache>
            </c:strRef>
          </c:cat>
          <c:val>
            <c:numRef>
              <c:f>Sheet1!$C$2:$C$4</c:f>
              <c:numCache>
                <c:formatCode>0.00%</c:formatCode>
                <c:ptCount val="3"/>
                <c:pt idx="0">
                  <c:v>0.96260000000000001</c:v>
                </c:pt>
                <c:pt idx="1">
                  <c:v>0.92520000000000002</c:v>
                </c:pt>
                <c:pt idx="2">
                  <c:v>0.91590000000000005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02-407C-BD38-222C76B62F3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rgbClr val="764DE9"/>
            </a:solidFill>
            <a:ln>
              <a:solidFill>
                <a:srgbClr val="031A2E"/>
              </a:solidFill>
            </a:ln>
            <a:effectLst/>
            <a:sp3d>
              <a:contourClr>
                <a:srgbClr val="031A2E"/>
              </a:contourClr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MobileNet</c:v>
                </c:pt>
                <c:pt idx="1">
                  <c:v>Inception-v3</c:v>
                </c:pt>
                <c:pt idx="2">
                  <c:v>VGG-8</c:v>
                </c:pt>
              </c:strCache>
            </c:strRef>
          </c:cat>
          <c:val>
            <c:numRef>
              <c:f>Sheet1!$D$2:$D$4</c:f>
              <c:numCache>
                <c:formatCode>0.00%</c:formatCode>
                <c:ptCount val="3"/>
                <c:pt idx="0" formatCode="0%">
                  <c:v>0.97009999999999996</c:v>
                </c:pt>
                <c:pt idx="1">
                  <c:v>0.94499999999999995</c:v>
                </c:pt>
                <c:pt idx="2">
                  <c:v>0.94499999999999995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A02-407C-BD38-222C76B62F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66597248"/>
        <c:axId val="366599992"/>
        <c:axId val="0"/>
      </c:bar3DChart>
      <c:catAx>
        <c:axId val="366597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5BF7F7"/>
                </a:solidFill>
                <a:latin typeface="Centaur" panose="02030504050205020304" pitchFamily="18" charset="0"/>
                <a:ea typeface="+mn-ea"/>
                <a:cs typeface="+mn-cs"/>
              </a:defRPr>
            </a:pPr>
            <a:endParaRPr lang="en-US"/>
          </a:p>
        </c:txPr>
        <c:crossAx val="366599992"/>
        <c:crosses val="autoZero"/>
        <c:auto val="1"/>
        <c:lblAlgn val="ctr"/>
        <c:lblOffset val="100"/>
        <c:noMultiLvlLbl val="0"/>
      </c:catAx>
      <c:valAx>
        <c:axId val="366599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5BF7F7"/>
                </a:solidFill>
                <a:latin typeface="Centaur" panose="02030504050205020304" pitchFamily="18" charset="0"/>
                <a:ea typeface="+mn-ea"/>
                <a:cs typeface="+mn-cs"/>
              </a:defRPr>
            </a:pPr>
            <a:endParaRPr lang="en-US"/>
          </a:p>
        </c:txPr>
        <c:crossAx val="36659724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rgbClr val="B5FDF1"/>
                </a:solidFill>
                <a:latin typeface="Centaur" panose="02030504050205020304" pitchFamily="18" charset="0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4426777610657696"/>
          <c:y val="0.93588203694802918"/>
          <c:w val="0.67249433584639562"/>
          <c:h val="6.41180365533997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5BF7F7"/>
              </a:solidFill>
              <a:latin typeface="Centaur" panose="0203050405020502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aseline="0">
          <a:solidFill>
            <a:schemeClr val="tx1"/>
          </a:solidFill>
          <a:latin typeface="Centaur" panose="020305040502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1E813-8A24-4E49-A1D8-EC8ED8D9204C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E1C6F-E73D-42DB-88E3-1149CB496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7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4FBB-5F1C-4A82-9705-26E76D5CFF7D}" type="datetime1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8468-06CE-4783-B01C-3E1A5C00C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65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2E76-388E-41A8-A3F4-2017DB7D7175}" type="datetime1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8468-06CE-4783-B01C-3E1A5C00C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65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50E0-038C-4C65-8464-2EDE81A5187F}" type="datetime1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8468-06CE-4783-B01C-3E1A5C00C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4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8AA6C-3046-488C-A4AF-62F02009D41B}" type="datetime1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8468-06CE-4783-B01C-3E1A5C00C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52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F196-9055-4A62-94AB-644EF1067E76}" type="datetime1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8468-06CE-4783-B01C-3E1A5C00C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54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7F4F-90C0-4D2D-89DA-D5B3EE54C0D7}" type="datetime1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8468-06CE-4783-B01C-3E1A5C00C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4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E19E-7DBB-40BA-B2F3-4EBD06E63648}" type="datetime1">
              <a:rPr lang="en-US" smtClean="0"/>
              <a:t>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8468-06CE-4783-B01C-3E1A5C00C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3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7F7A-49E4-49D5-A466-EA46709D6F7F}" type="datetime1">
              <a:rPr lang="en-US" smtClean="0"/>
              <a:t>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8468-06CE-4783-B01C-3E1A5C00C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9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A659-F273-4695-9E2B-B2A8F1EB78DB}" type="datetime1">
              <a:rPr lang="en-US" smtClean="0"/>
              <a:t>2/24/2019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8468-06CE-4783-B01C-3E1A5C00C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72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07B6-A891-482E-832A-D1A8B6FBB392}" type="datetime1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8468-06CE-4783-B01C-3E1A5C00C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0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698D-874D-4942-815C-4696513D6EEA}" type="datetime1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8468-06CE-4783-B01C-3E1A5C00C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D8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476E1-431F-4A31-8015-8E8E268287B0}" type="datetime1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E8468-06CE-4783-B01C-3E1A5C00C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5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4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image" Target="../media/image23.jpg"/><Relationship Id="rId4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692"/>
            <a:ext cx="9144000" cy="686669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943"/>
            <a:ext cx="9144000" cy="256902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2AD8E3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A </a:t>
            </a:r>
            <a:r>
              <a:rPr lang="en-US" sz="3200" b="1" dirty="0">
                <a:solidFill>
                  <a:srgbClr val="2AD8E3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New Method for Lung Nodule Detection </a:t>
            </a:r>
            <a:r>
              <a:rPr lang="en-US" sz="3200" b="1" dirty="0" smtClean="0">
                <a:solidFill>
                  <a:srgbClr val="2AD8E3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Using Deep Neural </a:t>
            </a:r>
            <a:r>
              <a:rPr lang="en-US" sz="3200" b="1" dirty="0">
                <a:solidFill>
                  <a:srgbClr val="2AD8E3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Networks for CT Images</a:t>
            </a:r>
            <a:r>
              <a:rPr lang="en-US" sz="54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/>
            </a:r>
            <a:br>
              <a:rPr lang="en-US" sz="54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</a:br>
            <a:endParaRPr lang="en-US" sz="5400" b="1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271766"/>
            <a:ext cx="91440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Supervisor</a:t>
            </a:r>
          </a:p>
          <a:p>
            <a:pPr algn="ctr"/>
            <a:r>
              <a:rPr lang="en-US" sz="2400" b="1" dirty="0">
                <a:solidFill>
                  <a:srgbClr val="FF4B4B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Dr. </a:t>
            </a:r>
            <a:r>
              <a:rPr lang="en-US" sz="2400" b="1" dirty="0" err="1">
                <a:solidFill>
                  <a:srgbClr val="FF4B4B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Pintu</a:t>
            </a:r>
            <a:r>
              <a:rPr lang="en-US" sz="2400" b="1" dirty="0">
                <a:solidFill>
                  <a:srgbClr val="FF4B4B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 Chandra Shill</a:t>
            </a:r>
          </a:p>
          <a:p>
            <a:pPr algn="ctr"/>
            <a:r>
              <a:rPr lang="en-US" sz="1600" dirty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Professor,</a:t>
            </a:r>
          </a:p>
          <a:p>
            <a:pPr algn="ctr"/>
            <a:r>
              <a:rPr lang="en-US" sz="1600" dirty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Dept. of CSE</a:t>
            </a:r>
          </a:p>
          <a:p>
            <a:pPr algn="ctr"/>
            <a:r>
              <a:rPr lang="en-US" sz="1600" dirty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Khulna University of Engineering &amp; Technology,</a:t>
            </a:r>
          </a:p>
          <a:p>
            <a:pPr algn="ctr"/>
            <a:r>
              <a:rPr lang="en-US" sz="1600" dirty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Khulna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511159"/>
            <a:ext cx="31181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B5FDF1"/>
                </a:solidFill>
                <a:latin typeface="Century" panose="02040604050505020304" pitchFamily="18" charset="0"/>
              </a:rPr>
              <a:t>Presented </a:t>
            </a:r>
            <a:r>
              <a:rPr lang="en-US" sz="1600" b="1" dirty="0" smtClean="0">
                <a:solidFill>
                  <a:srgbClr val="B5FDF1"/>
                </a:solidFill>
                <a:latin typeface="Century" panose="02040604050505020304" pitchFamily="18" charset="0"/>
              </a:rPr>
              <a:t>By:</a:t>
            </a:r>
          </a:p>
          <a:p>
            <a:r>
              <a:rPr lang="en-US" sz="1600" b="1" dirty="0">
                <a:solidFill>
                  <a:srgbClr val="B5FDF1"/>
                </a:solidFill>
                <a:latin typeface="Century" panose="02040604050505020304" pitchFamily="18" charset="0"/>
              </a:rPr>
              <a:t>	</a:t>
            </a:r>
            <a:r>
              <a:rPr lang="en-US" sz="1600" dirty="0" smtClean="0">
                <a:solidFill>
                  <a:srgbClr val="B5FDF1"/>
                </a:solidFill>
                <a:latin typeface="Century" panose="02040604050505020304" pitchFamily="18" charset="0"/>
              </a:rPr>
              <a:t>Zarin </a:t>
            </a:r>
            <a:r>
              <a:rPr lang="en-US" sz="1600" dirty="0">
                <a:solidFill>
                  <a:srgbClr val="B5FDF1"/>
                </a:solidFill>
                <a:latin typeface="Century" panose="02040604050505020304" pitchFamily="18" charset="0"/>
              </a:rPr>
              <a:t>Homayra (</a:t>
            </a:r>
            <a:r>
              <a:rPr lang="en-US" sz="1600" b="1" dirty="0" smtClean="0">
                <a:solidFill>
                  <a:srgbClr val="FA653C"/>
                </a:solidFill>
                <a:latin typeface="Century" panose="02040604050505020304" pitchFamily="18" charset="0"/>
              </a:rPr>
              <a:t>1407006</a:t>
            </a:r>
            <a:r>
              <a:rPr lang="en-US" sz="1600" dirty="0" smtClean="0">
                <a:solidFill>
                  <a:srgbClr val="B5FDF1"/>
                </a:solidFill>
                <a:latin typeface="Century" panose="02040604050505020304" pitchFamily="18" charset="0"/>
              </a:rPr>
              <a:t>)</a:t>
            </a:r>
          </a:p>
          <a:p>
            <a:r>
              <a:rPr lang="en-US" sz="1600" dirty="0">
                <a:solidFill>
                  <a:srgbClr val="B5FDF1"/>
                </a:solidFill>
                <a:latin typeface="Century" panose="02040604050505020304" pitchFamily="18" charset="0"/>
              </a:rPr>
              <a:t>	</a:t>
            </a:r>
            <a:r>
              <a:rPr lang="en-US" sz="1600" dirty="0" smtClean="0">
                <a:solidFill>
                  <a:srgbClr val="B5FDF1"/>
                </a:solidFill>
                <a:latin typeface="Century" panose="02040604050505020304" pitchFamily="18" charset="0"/>
              </a:rPr>
              <a:t>Sakif </a:t>
            </a:r>
            <a:r>
              <a:rPr lang="en-US" sz="1600" dirty="0">
                <a:solidFill>
                  <a:srgbClr val="B5FDF1"/>
                </a:solidFill>
                <a:latin typeface="Century" panose="02040604050505020304" pitchFamily="18" charset="0"/>
              </a:rPr>
              <a:t>Rahman </a:t>
            </a:r>
            <a:r>
              <a:rPr lang="en-US" sz="1600" dirty="0" smtClean="0">
                <a:solidFill>
                  <a:srgbClr val="B5FDF1"/>
                </a:solidFill>
                <a:latin typeface="Century" panose="02040604050505020304" pitchFamily="18" charset="0"/>
              </a:rPr>
              <a:t>  </a:t>
            </a:r>
            <a:r>
              <a:rPr lang="en-US" sz="1600" dirty="0">
                <a:solidFill>
                  <a:srgbClr val="B5FDF1"/>
                </a:solidFill>
                <a:latin typeface="Century" panose="02040604050505020304" pitchFamily="18" charset="0"/>
              </a:rPr>
              <a:t>(</a:t>
            </a:r>
            <a:r>
              <a:rPr lang="en-US" sz="1600" b="1" dirty="0">
                <a:solidFill>
                  <a:srgbClr val="FA653C"/>
                </a:solidFill>
                <a:latin typeface="Century" panose="02040604050505020304" pitchFamily="18" charset="0"/>
              </a:rPr>
              <a:t>1407023</a:t>
            </a:r>
            <a:r>
              <a:rPr lang="en-US" sz="1600" dirty="0">
                <a:solidFill>
                  <a:srgbClr val="B5FDF1"/>
                </a:solidFill>
                <a:latin typeface="Century" panose="02040604050505020304" pitchFamily="18" charset="0"/>
              </a:rPr>
              <a:t>)</a:t>
            </a:r>
          </a:p>
          <a:p>
            <a:endParaRPr lang="en-US" sz="1600" dirty="0">
              <a:solidFill>
                <a:schemeClr val="accent1">
                  <a:lumMod val="20000"/>
                  <a:lumOff val="80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E714-8354-47ED-A6FF-9B3BDED3EFDD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8468-06CE-4783-B01C-3E1A5C00C59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275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692"/>
            <a:ext cx="9144000" cy="6866692"/>
          </a:xfrm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F3CA-0621-49A5-9720-83FE866CE275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8468-06CE-4783-B01C-3E1A5C00C592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835" y="2370527"/>
                <a:ext cx="9387464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sz="2200" dirty="0" smtClean="0">
                    <a:solidFill>
                      <a:srgbClr val="B5FDF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At first we negative this CT image </a:t>
                </a:r>
                <a:r>
                  <a:rPr lang="en-US" sz="2200" dirty="0">
                    <a:solidFill>
                      <a:srgbClr val="B5FDF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dirty="0" smtClean="0">
                    <a:solidFill>
                      <a:srgbClr val="B5FDF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y this formula</a:t>
                </a:r>
              </a:p>
              <a:p>
                <a:pPr lvl="1" algn="ctr"/>
                <a:r>
                  <a:rPr lang="en-US" sz="2400" dirty="0">
                    <a:solidFill>
                      <a:srgbClr val="B5FDF1"/>
                    </a:solidFill>
                    <a:latin typeface="Centaur" panose="020305040502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A653C"/>
                        </a:solidFill>
                        <a:latin typeface="Cambria Math" panose="02040503050406030204" pitchFamily="18" charset="0"/>
                      </a:rPr>
                      <m:t>𝑃𝑖𝑥𝑒𝑙𝑉𝑎𝑙𝑢𝑒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FA653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A653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>
                            <a:solidFill>
                              <a:srgbClr val="FA653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FA653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>
                        <a:solidFill>
                          <a:srgbClr val="FA653C"/>
                        </a:solidFill>
                        <a:latin typeface="Cambria Math" panose="02040503050406030204" pitchFamily="18" charset="0"/>
                      </a:rPr>
                      <m:t>=255</m:t>
                    </m:r>
                    <m:r>
                      <a:rPr lang="en-US" sz="2400" i="1">
                        <a:solidFill>
                          <a:srgbClr val="FA653C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solidFill>
                          <a:srgbClr val="FA653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FA653C"/>
                        </a:solidFill>
                        <a:latin typeface="Cambria Math" panose="02040503050406030204" pitchFamily="18" charset="0"/>
                      </a:rPr>
                      <m:t>𝑃𝑖𝑥𝑒𝑙𝑉𝑎𝑙𝑢𝑒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FA653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A653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>
                            <a:solidFill>
                              <a:srgbClr val="FA653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FA653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2400" dirty="0" smtClean="0">
                  <a:solidFill>
                    <a:srgbClr val="B5FDF1"/>
                  </a:solidFill>
                  <a:latin typeface="Centaur" panose="020305040502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5" y="2370527"/>
                <a:ext cx="9387464" cy="800219"/>
              </a:xfrm>
              <a:prstGeom prst="rect">
                <a:avLst/>
              </a:prstGeom>
              <a:blipFill>
                <a:blip r:embed="rId3"/>
                <a:stretch>
                  <a:fillRect t="-5344" b="-4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itle 1"/>
          <p:cNvSpPr txBox="1">
            <a:spLocks/>
          </p:cNvSpPr>
          <p:nvPr/>
        </p:nvSpPr>
        <p:spPr>
          <a:xfrm>
            <a:off x="34835" y="1496221"/>
            <a:ext cx="9144000" cy="665660"/>
          </a:xfrm>
          <a:prstGeom prst="rect">
            <a:avLst/>
          </a:prstGeom>
          <a:solidFill>
            <a:srgbClr val="01060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2AD8E3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Negative CT Image</a:t>
            </a:r>
            <a:endParaRPr lang="en-US" sz="2400" b="1" dirty="0">
              <a:solidFill>
                <a:srgbClr val="2AD8E3"/>
              </a:solidFill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 descr="C:\Users\SAKIF\Desktop\Final Test\final2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11" y="3520118"/>
            <a:ext cx="2753450" cy="2753450"/>
          </a:xfrm>
          <a:prstGeom prst="rect">
            <a:avLst/>
          </a:prstGeom>
          <a:noFill/>
          <a:ln w="28575">
            <a:solidFill>
              <a:srgbClr val="B5FDF1"/>
            </a:solidFill>
          </a:ln>
        </p:spPr>
      </p:pic>
      <p:sp>
        <p:nvSpPr>
          <p:cNvPr id="21" name="Right Arrow 20"/>
          <p:cNvSpPr/>
          <p:nvPr/>
        </p:nvSpPr>
        <p:spPr>
          <a:xfrm>
            <a:off x="4068892" y="4696674"/>
            <a:ext cx="1319349" cy="550751"/>
          </a:xfrm>
          <a:prstGeom prst="rightArrow">
            <a:avLst/>
          </a:prstGeom>
          <a:solidFill>
            <a:srgbClr val="052438"/>
          </a:solidFill>
          <a:ln w="38100">
            <a:solidFill>
              <a:srgbClr val="FA6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400300" y="4972050"/>
            <a:ext cx="423863" cy="333375"/>
          </a:xfrm>
          <a:prstGeom prst="rect">
            <a:avLst/>
          </a:prstGeom>
          <a:noFill/>
          <a:ln w="38100">
            <a:solidFill>
              <a:srgbClr val="FA6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C:\Users\SAKIF\AppData\Local\Microsoft\Windows\INetCache\Content.Word\negative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922" y="3520118"/>
            <a:ext cx="2794618" cy="2794618"/>
          </a:xfrm>
          <a:prstGeom prst="rect">
            <a:avLst/>
          </a:prstGeom>
          <a:noFill/>
          <a:ln w="38100">
            <a:solidFill>
              <a:srgbClr val="B5FDF1"/>
            </a:solidFill>
          </a:ln>
        </p:spPr>
      </p:pic>
      <p:sp>
        <p:nvSpPr>
          <p:cNvPr id="22" name="Rectangle 21"/>
          <p:cNvSpPr/>
          <p:nvPr/>
        </p:nvSpPr>
        <p:spPr>
          <a:xfrm>
            <a:off x="7166881" y="5032003"/>
            <a:ext cx="423863" cy="333375"/>
          </a:xfrm>
          <a:prstGeom prst="rect">
            <a:avLst/>
          </a:prstGeom>
          <a:noFill/>
          <a:ln w="38100">
            <a:solidFill>
              <a:srgbClr val="FA6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36127" y="69251"/>
            <a:ext cx="9006681" cy="728030"/>
            <a:chOff x="36127" y="69251"/>
            <a:chExt cx="9006681" cy="728030"/>
          </a:xfrm>
        </p:grpSpPr>
        <p:sp>
          <p:nvSpPr>
            <p:cNvPr id="24" name="Chevron 23"/>
            <p:cNvSpPr/>
            <p:nvPr/>
          </p:nvSpPr>
          <p:spPr>
            <a:xfrm>
              <a:off x="36127" y="72362"/>
              <a:ext cx="2246811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Introduction</a:t>
              </a:r>
            </a:p>
          </p:txBody>
        </p:sp>
        <p:sp>
          <p:nvSpPr>
            <p:cNvPr id="25" name="Chevron 24"/>
            <p:cNvSpPr/>
            <p:nvPr/>
          </p:nvSpPr>
          <p:spPr>
            <a:xfrm>
              <a:off x="2037715" y="72876"/>
              <a:ext cx="2176463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Related Work</a:t>
              </a:r>
              <a:endParaRPr lang="en-US" dirty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26" name="Chevron 25"/>
            <p:cNvSpPr/>
            <p:nvPr/>
          </p:nvSpPr>
          <p:spPr>
            <a:xfrm>
              <a:off x="3993391" y="70790"/>
              <a:ext cx="1720078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n w="28575"/>
                  <a:solidFill>
                    <a:srgbClr val="FA653C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Method</a:t>
              </a:r>
              <a:endParaRPr lang="en-US" sz="2000" dirty="0">
                <a:ln w="28575"/>
                <a:solidFill>
                  <a:srgbClr val="FA65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27" name="Chevron 26"/>
            <p:cNvSpPr/>
            <p:nvPr/>
          </p:nvSpPr>
          <p:spPr>
            <a:xfrm>
              <a:off x="5515361" y="69251"/>
              <a:ext cx="1720078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Result</a:t>
              </a:r>
              <a:endParaRPr lang="en-US" sz="2000" dirty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28" name="Chevron 27"/>
            <p:cNvSpPr/>
            <p:nvPr/>
          </p:nvSpPr>
          <p:spPr>
            <a:xfrm>
              <a:off x="7037546" y="69251"/>
              <a:ext cx="2005262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Conclusion</a:t>
              </a:r>
            </a:p>
          </p:txBody>
        </p:sp>
      </p:grpSp>
      <p:sp>
        <p:nvSpPr>
          <p:cNvPr id="29" name="Pentagon 28"/>
          <p:cNvSpPr/>
          <p:nvPr/>
        </p:nvSpPr>
        <p:spPr>
          <a:xfrm>
            <a:off x="1271145" y="998497"/>
            <a:ext cx="1643472" cy="292883"/>
          </a:xfrm>
          <a:prstGeom prst="homePlate">
            <a:avLst/>
          </a:prstGeom>
          <a:solidFill>
            <a:srgbClr val="031A2E"/>
          </a:solidFill>
          <a:ln w="57150">
            <a:solidFill>
              <a:srgbClr val="01142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Get Data</a:t>
            </a:r>
            <a:endParaRPr lang="en-US" dirty="0">
              <a:ln w="28575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30" name="Pentagon 29"/>
          <p:cNvSpPr/>
          <p:nvPr/>
        </p:nvSpPr>
        <p:spPr>
          <a:xfrm>
            <a:off x="3195174" y="998223"/>
            <a:ext cx="1643472" cy="292883"/>
          </a:xfrm>
          <a:prstGeom prst="homePlate">
            <a:avLst/>
          </a:prstGeom>
          <a:solidFill>
            <a:srgbClr val="031A2E"/>
          </a:solidFill>
          <a:ln w="57150">
            <a:solidFill>
              <a:srgbClr val="01142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/>
                <a:solidFill>
                  <a:srgbClr val="FA65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Cleaning</a:t>
            </a:r>
            <a:endParaRPr lang="en-US" dirty="0">
              <a:ln w="28575"/>
              <a:solidFill>
                <a:srgbClr val="FA653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31" name="Pentagon 30"/>
          <p:cNvSpPr/>
          <p:nvPr/>
        </p:nvSpPr>
        <p:spPr>
          <a:xfrm>
            <a:off x="5119203" y="994692"/>
            <a:ext cx="1643472" cy="292883"/>
          </a:xfrm>
          <a:prstGeom prst="homePlate">
            <a:avLst/>
          </a:prstGeom>
          <a:solidFill>
            <a:srgbClr val="031A2E"/>
          </a:solidFill>
          <a:ln w="57150">
            <a:solidFill>
              <a:srgbClr val="01142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Train</a:t>
            </a:r>
            <a:endParaRPr lang="en-US" dirty="0">
              <a:ln w="28575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32" name="Pentagon 31"/>
          <p:cNvSpPr/>
          <p:nvPr/>
        </p:nvSpPr>
        <p:spPr>
          <a:xfrm>
            <a:off x="7037546" y="1002302"/>
            <a:ext cx="1643472" cy="292883"/>
          </a:xfrm>
          <a:prstGeom prst="homePlate">
            <a:avLst/>
          </a:prstGeom>
          <a:solidFill>
            <a:srgbClr val="031A2E"/>
          </a:solidFill>
          <a:ln w="57150">
            <a:solidFill>
              <a:srgbClr val="01142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Testing</a:t>
            </a:r>
            <a:endParaRPr lang="en-US" dirty="0">
              <a:ln w="28575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008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692"/>
            <a:ext cx="9144000" cy="6866692"/>
          </a:xfrm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F3CA-0621-49A5-9720-83FE866CE275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8468-06CE-4783-B01C-3E1A5C00C592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835" y="2275611"/>
            <a:ext cx="9387464" cy="1197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200" dirty="0" smtClean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Gaussian blur </a:t>
            </a:r>
            <a:r>
              <a:rPr lang="en-US" sz="2200" dirty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is performed in each CT image for cover the small </a:t>
            </a:r>
            <a:r>
              <a:rPr lang="en-US" sz="2200" dirty="0" smtClean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holes </a:t>
            </a:r>
            <a:r>
              <a:rPr lang="en-US" sz="2200" dirty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and reduce all the noise of the images</a:t>
            </a:r>
            <a:r>
              <a:rPr lang="en-US" sz="2400" dirty="0">
                <a:solidFill>
                  <a:srgbClr val="B5FDF1"/>
                </a:solidFill>
                <a:latin typeface="Centaur" panose="020305040502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B5FDF1"/>
                </a:solidFill>
                <a:latin typeface="Centaur" panose="020305040502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 smtClean="0">
              <a:solidFill>
                <a:srgbClr val="FA653C"/>
              </a:solidFill>
              <a:latin typeface="Cambria Math" panose="02040503050406030204" pitchFamily="18" charset="0"/>
            </a:endParaRPr>
          </a:p>
          <a:p>
            <a:pPr lvl="1"/>
            <a:endParaRPr lang="en-US" sz="2400" dirty="0" smtClean="0">
              <a:solidFill>
                <a:srgbClr val="B5FDF1"/>
              </a:solidFill>
              <a:latin typeface="Centaur" panose="020305040502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34835" y="1496221"/>
            <a:ext cx="9144000" cy="665660"/>
          </a:xfrm>
          <a:prstGeom prst="rect">
            <a:avLst/>
          </a:prstGeom>
          <a:solidFill>
            <a:srgbClr val="01060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2AD8E3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Gaussian </a:t>
            </a:r>
            <a:r>
              <a:rPr lang="en-US" sz="2400" b="1" dirty="0">
                <a:solidFill>
                  <a:srgbClr val="2AD8E3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Blur of CT </a:t>
            </a:r>
            <a:r>
              <a:rPr lang="en-US" sz="2400" b="1" dirty="0" smtClean="0">
                <a:solidFill>
                  <a:srgbClr val="2AD8E3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Image</a:t>
            </a:r>
            <a:endParaRPr lang="en-US" sz="2400" b="1" dirty="0">
              <a:solidFill>
                <a:srgbClr val="2AD8E3"/>
              </a:solidFill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3656722" y="4696674"/>
            <a:ext cx="2291347" cy="550751"/>
          </a:xfrm>
          <a:prstGeom prst="rightArrow">
            <a:avLst/>
          </a:prstGeom>
          <a:solidFill>
            <a:srgbClr val="052438"/>
          </a:solidFill>
          <a:ln w="38100">
            <a:solidFill>
              <a:srgbClr val="FA6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C:\Users\SAKIF\AppData\Local\Microsoft\Windows\INetCache\Content.Word\negative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04" y="3517458"/>
            <a:ext cx="2794618" cy="2794618"/>
          </a:xfrm>
          <a:prstGeom prst="rect">
            <a:avLst/>
          </a:prstGeom>
          <a:noFill/>
          <a:ln w="38100">
            <a:solidFill>
              <a:srgbClr val="B5FDF1"/>
            </a:solidFill>
          </a:ln>
        </p:spPr>
      </p:pic>
      <p:sp>
        <p:nvSpPr>
          <p:cNvPr id="12" name="Rectangle 11"/>
          <p:cNvSpPr/>
          <p:nvPr/>
        </p:nvSpPr>
        <p:spPr>
          <a:xfrm>
            <a:off x="1836360" y="5007067"/>
            <a:ext cx="423863" cy="333375"/>
          </a:xfrm>
          <a:prstGeom prst="rect">
            <a:avLst/>
          </a:prstGeom>
          <a:noFill/>
          <a:ln w="38100">
            <a:solidFill>
              <a:srgbClr val="FA6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C:\Users\SAKIF\Desktop\Final Test\gause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130" y="3581433"/>
            <a:ext cx="2809678" cy="2809678"/>
          </a:xfrm>
          <a:prstGeom prst="rect">
            <a:avLst/>
          </a:prstGeom>
          <a:noFill/>
          <a:ln w="38100">
            <a:solidFill>
              <a:srgbClr val="B5FDF1"/>
            </a:solidFill>
          </a:ln>
        </p:spPr>
      </p:pic>
      <p:sp>
        <p:nvSpPr>
          <p:cNvPr id="22" name="Rectangle 21"/>
          <p:cNvSpPr/>
          <p:nvPr/>
        </p:nvSpPr>
        <p:spPr>
          <a:xfrm>
            <a:off x="7750500" y="5080737"/>
            <a:ext cx="423863" cy="333375"/>
          </a:xfrm>
          <a:prstGeom prst="rect">
            <a:avLst/>
          </a:prstGeom>
          <a:noFill/>
          <a:ln w="38100">
            <a:solidFill>
              <a:srgbClr val="FA6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024506" y="3493482"/>
                <a:ext cx="3309816" cy="94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A653C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FA653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FA653C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b="1" i="0">
                          <a:solidFill>
                            <a:srgbClr val="FA653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FA653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0">
                              <a:solidFill>
                                <a:srgbClr val="FA653C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1" i="1">
                                  <a:solidFill>
                                    <a:srgbClr val="FA653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1" i="0">
                                  <a:solidFill>
                                    <a:srgbClr val="FA653C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400" b="1" i="1">
                                  <a:solidFill>
                                    <a:srgbClr val="FA653C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sSup>
                                <m:sSupPr>
                                  <m:ctrlPr>
                                    <a:rPr lang="en-US" sz="2400" b="1" i="1">
                                      <a:solidFill>
                                        <a:srgbClr val="FA653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solidFill>
                                        <a:srgbClr val="FA653C"/>
                                      </a:solidFill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p>
                                  <m:r>
                                    <a:rPr lang="en-US" sz="2400" b="1" i="0">
                                      <a:solidFill>
                                        <a:srgbClr val="FA653C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2400" b="1" i="1">
                              <a:solidFill>
                                <a:srgbClr val="FA653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FA653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FA653C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0">
                                  <a:solidFill>
                                    <a:srgbClr val="FA653C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  <m:sup>
                          <m:f>
                            <m:fPr>
                              <m:ctrlPr>
                                <a:rPr lang="en-US" sz="2400" b="1" i="1">
                                  <a:solidFill>
                                    <a:srgbClr val="FA653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1" i="1">
                                      <a:solidFill>
                                        <a:srgbClr val="FA653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solidFill>
                                        <a:srgbClr val="FA653C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400" b="1" i="0">
                                      <a:solidFill>
                                        <a:srgbClr val="FA653C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400" b="1" i="0">
                                  <a:solidFill>
                                    <a:srgbClr val="FA653C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b="1" i="1">
                                      <a:solidFill>
                                        <a:srgbClr val="FA653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solidFill>
                                        <a:srgbClr val="FA653C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sz="2400" b="1" i="0">
                                      <a:solidFill>
                                        <a:srgbClr val="FA653C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1" i="0">
                                  <a:solidFill>
                                    <a:srgbClr val="FA653C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en-US" sz="2400" b="1" i="1">
                                      <a:solidFill>
                                        <a:srgbClr val="FA653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solidFill>
                                        <a:srgbClr val="FA653C"/>
                                      </a:solidFill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p>
                                  <m:r>
                                    <a:rPr lang="en-US" sz="2400" b="1" i="0">
                                      <a:solidFill>
                                        <a:srgbClr val="FA653C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506" y="3493482"/>
                <a:ext cx="3309816" cy="9426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36127" y="69251"/>
            <a:ext cx="9006681" cy="728030"/>
            <a:chOff x="36127" y="69251"/>
            <a:chExt cx="9006681" cy="728030"/>
          </a:xfrm>
        </p:grpSpPr>
        <p:sp>
          <p:nvSpPr>
            <p:cNvPr id="28" name="Chevron 27"/>
            <p:cNvSpPr/>
            <p:nvPr/>
          </p:nvSpPr>
          <p:spPr>
            <a:xfrm>
              <a:off x="36127" y="72362"/>
              <a:ext cx="2246811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Introduction</a:t>
              </a:r>
            </a:p>
          </p:txBody>
        </p:sp>
        <p:sp>
          <p:nvSpPr>
            <p:cNvPr id="29" name="Chevron 28"/>
            <p:cNvSpPr/>
            <p:nvPr/>
          </p:nvSpPr>
          <p:spPr>
            <a:xfrm>
              <a:off x="2037715" y="72876"/>
              <a:ext cx="2176463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Related Work</a:t>
              </a:r>
              <a:endParaRPr lang="en-US" dirty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30" name="Chevron 29"/>
            <p:cNvSpPr/>
            <p:nvPr/>
          </p:nvSpPr>
          <p:spPr>
            <a:xfrm>
              <a:off x="3993391" y="70790"/>
              <a:ext cx="1720078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n w="28575"/>
                  <a:solidFill>
                    <a:srgbClr val="FA653C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Method</a:t>
              </a:r>
              <a:endParaRPr lang="en-US" sz="2000" dirty="0">
                <a:ln w="28575"/>
                <a:solidFill>
                  <a:srgbClr val="FA65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31" name="Chevron 30"/>
            <p:cNvSpPr/>
            <p:nvPr/>
          </p:nvSpPr>
          <p:spPr>
            <a:xfrm>
              <a:off x="5515361" y="69251"/>
              <a:ext cx="1720078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Result</a:t>
              </a:r>
              <a:endParaRPr lang="en-US" sz="2000" dirty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32" name="Chevron 31"/>
            <p:cNvSpPr/>
            <p:nvPr/>
          </p:nvSpPr>
          <p:spPr>
            <a:xfrm>
              <a:off x="7037546" y="69251"/>
              <a:ext cx="2005262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Conclusion</a:t>
              </a:r>
            </a:p>
          </p:txBody>
        </p:sp>
      </p:grpSp>
      <p:sp>
        <p:nvSpPr>
          <p:cNvPr id="24" name="Pentagon 23"/>
          <p:cNvSpPr/>
          <p:nvPr/>
        </p:nvSpPr>
        <p:spPr>
          <a:xfrm>
            <a:off x="1271145" y="1062608"/>
            <a:ext cx="1643472" cy="292883"/>
          </a:xfrm>
          <a:prstGeom prst="homePlate">
            <a:avLst/>
          </a:prstGeom>
          <a:solidFill>
            <a:srgbClr val="031A2E"/>
          </a:solidFill>
          <a:ln w="57150">
            <a:solidFill>
              <a:srgbClr val="01142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Get Data</a:t>
            </a:r>
            <a:endParaRPr lang="en-US" dirty="0">
              <a:ln w="28575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25" name="Pentagon 24"/>
          <p:cNvSpPr/>
          <p:nvPr/>
        </p:nvSpPr>
        <p:spPr>
          <a:xfrm>
            <a:off x="3157018" y="1062608"/>
            <a:ext cx="1643472" cy="292883"/>
          </a:xfrm>
          <a:prstGeom prst="homePlate">
            <a:avLst/>
          </a:prstGeom>
          <a:solidFill>
            <a:srgbClr val="031A2E"/>
          </a:solidFill>
          <a:ln w="57150">
            <a:solidFill>
              <a:srgbClr val="01142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/>
                <a:solidFill>
                  <a:srgbClr val="FA65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Cleaning</a:t>
            </a:r>
            <a:endParaRPr lang="en-US" dirty="0">
              <a:ln w="28575"/>
              <a:solidFill>
                <a:srgbClr val="FA653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26" name="Pentagon 25"/>
          <p:cNvSpPr/>
          <p:nvPr/>
        </p:nvSpPr>
        <p:spPr>
          <a:xfrm>
            <a:off x="5042891" y="1066562"/>
            <a:ext cx="1643472" cy="292883"/>
          </a:xfrm>
          <a:prstGeom prst="homePlate">
            <a:avLst/>
          </a:prstGeom>
          <a:solidFill>
            <a:srgbClr val="031A2E"/>
          </a:solidFill>
          <a:ln w="57150">
            <a:solidFill>
              <a:srgbClr val="01142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Train</a:t>
            </a:r>
            <a:endParaRPr lang="en-US" dirty="0">
              <a:ln w="28575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33" name="Pentagon 32"/>
          <p:cNvSpPr/>
          <p:nvPr/>
        </p:nvSpPr>
        <p:spPr>
          <a:xfrm>
            <a:off x="6928764" y="1062608"/>
            <a:ext cx="1643472" cy="292883"/>
          </a:xfrm>
          <a:prstGeom prst="homePlate">
            <a:avLst/>
          </a:prstGeom>
          <a:solidFill>
            <a:srgbClr val="031A2E"/>
          </a:solidFill>
          <a:ln w="57150">
            <a:solidFill>
              <a:srgbClr val="01142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Testing</a:t>
            </a:r>
            <a:endParaRPr lang="en-US" dirty="0">
              <a:ln w="28575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580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692"/>
            <a:ext cx="9144000" cy="6866692"/>
          </a:xfrm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F3CA-0621-49A5-9720-83FE866CE275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8468-06CE-4783-B01C-3E1A5C00C592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835" y="2370527"/>
            <a:ext cx="91091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200" dirty="0" smtClean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On the blurred CT image, we use Otsu Thresholding. Otsu’s </a:t>
            </a:r>
            <a:r>
              <a:rPr lang="en-US" sz="2200" dirty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algorithm find a threshold value (t) </a:t>
            </a:r>
            <a:r>
              <a:rPr lang="en-US" sz="2200" dirty="0" smtClean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which minimizes </a:t>
            </a:r>
            <a:r>
              <a:rPr lang="en-US" sz="2200" dirty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the weighted within-class </a:t>
            </a:r>
            <a:r>
              <a:rPr lang="en-US" sz="2200" dirty="0" smtClean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variance.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34835" y="1496221"/>
            <a:ext cx="9144000" cy="665660"/>
          </a:xfrm>
          <a:prstGeom prst="rect">
            <a:avLst/>
          </a:prstGeom>
          <a:solidFill>
            <a:srgbClr val="01060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2AD8E3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Otsu </a:t>
            </a:r>
            <a:r>
              <a:rPr lang="en-US" sz="2400" b="1" dirty="0">
                <a:solidFill>
                  <a:srgbClr val="2AD8E3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1" dirty="0" smtClean="0">
                <a:solidFill>
                  <a:srgbClr val="2AD8E3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hresholding</a:t>
            </a:r>
            <a:endParaRPr lang="en-US" sz="2400" b="1" dirty="0">
              <a:solidFill>
                <a:srgbClr val="2AD8E3"/>
              </a:solidFill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4068892" y="4696674"/>
            <a:ext cx="1319349" cy="550751"/>
          </a:xfrm>
          <a:prstGeom prst="rightArrow">
            <a:avLst/>
          </a:prstGeom>
          <a:solidFill>
            <a:srgbClr val="052438"/>
          </a:solidFill>
          <a:ln w="38100">
            <a:solidFill>
              <a:srgbClr val="FA6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C:\Users\SAKIF\Desktop\Final Test\gaus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13" y="3494788"/>
            <a:ext cx="2809678" cy="2809678"/>
          </a:xfrm>
          <a:prstGeom prst="rect">
            <a:avLst/>
          </a:prstGeom>
          <a:noFill/>
          <a:ln w="38100">
            <a:solidFill>
              <a:srgbClr val="B5FDF1"/>
            </a:solidFill>
          </a:ln>
        </p:spPr>
      </p:pic>
      <p:sp>
        <p:nvSpPr>
          <p:cNvPr id="12" name="Rectangle 11"/>
          <p:cNvSpPr/>
          <p:nvPr/>
        </p:nvSpPr>
        <p:spPr>
          <a:xfrm>
            <a:off x="2400300" y="4972050"/>
            <a:ext cx="423863" cy="333375"/>
          </a:xfrm>
          <a:prstGeom prst="rect">
            <a:avLst/>
          </a:prstGeom>
          <a:noFill/>
          <a:ln w="38100">
            <a:solidFill>
              <a:srgbClr val="FA6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C:\Users\SAKIF\Desktop\Final Test\sss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922" y="3504576"/>
            <a:ext cx="2799890" cy="2799890"/>
          </a:xfrm>
          <a:prstGeom prst="rect">
            <a:avLst/>
          </a:prstGeom>
          <a:noFill/>
          <a:ln w="38100">
            <a:solidFill>
              <a:srgbClr val="B5FDF1"/>
            </a:solidFill>
          </a:ln>
        </p:spPr>
      </p:pic>
      <p:sp>
        <p:nvSpPr>
          <p:cNvPr id="22" name="Rectangle 21"/>
          <p:cNvSpPr/>
          <p:nvPr/>
        </p:nvSpPr>
        <p:spPr>
          <a:xfrm>
            <a:off x="7166881" y="5032003"/>
            <a:ext cx="423863" cy="333375"/>
          </a:xfrm>
          <a:prstGeom prst="rect">
            <a:avLst/>
          </a:prstGeom>
          <a:noFill/>
          <a:ln w="38100">
            <a:solidFill>
              <a:srgbClr val="FA6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36127" y="69251"/>
            <a:ext cx="9006681" cy="728030"/>
            <a:chOff x="36127" y="69251"/>
            <a:chExt cx="9006681" cy="728030"/>
          </a:xfrm>
        </p:grpSpPr>
        <p:sp>
          <p:nvSpPr>
            <p:cNvPr id="25" name="Chevron 24"/>
            <p:cNvSpPr/>
            <p:nvPr/>
          </p:nvSpPr>
          <p:spPr>
            <a:xfrm>
              <a:off x="36127" y="72362"/>
              <a:ext cx="2246811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Introduction</a:t>
              </a:r>
            </a:p>
          </p:txBody>
        </p:sp>
        <p:sp>
          <p:nvSpPr>
            <p:cNvPr id="26" name="Chevron 25"/>
            <p:cNvSpPr/>
            <p:nvPr/>
          </p:nvSpPr>
          <p:spPr>
            <a:xfrm>
              <a:off x="2037715" y="72876"/>
              <a:ext cx="2176463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Related Work</a:t>
              </a:r>
              <a:endParaRPr lang="en-US" dirty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27" name="Chevron 26"/>
            <p:cNvSpPr/>
            <p:nvPr/>
          </p:nvSpPr>
          <p:spPr>
            <a:xfrm>
              <a:off x="3993391" y="70790"/>
              <a:ext cx="1720078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n w="28575"/>
                  <a:solidFill>
                    <a:srgbClr val="FA653C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Method</a:t>
              </a:r>
              <a:endParaRPr lang="en-US" sz="2000" dirty="0">
                <a:ln w="28575"/>
                <a:solidFill>
                  <a:srgbClr val="FA65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28" name="Chevron 27"/>
            <p:cNvSpPr/>
            <p:nvPr/>
          </p:nvSpPr>
          <p:spPr>
            <a:xfrm>
              <a:off x="5515361" y="69251"/>
              <a:ext cx="1720078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Result</a:t>
              </a:r>
              <a:endParaRPr lang="en-US" sz="2000" dirty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29" name="Chevron 28"/>
            <p:cNvSpPr/>
            <p:nvPr/>
          </p:nvSpPr>
          <p:spPr>
            <a:xfrm>
              <a:off x="7037546" y="69251"/>
              <a:ext cx="2005262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Conclusion</a:t>
              </a:r>
            </a:p>
          </p:txBody>
        </p:sp>
      </p:grpSp>
      <p:sp>
        <p:nvSpPr>
          <p:cNvPr id="30" name="Pentagon 29"/>
          <p:cNvSpPr/>
          <p:nvPr/>
        </p:nvSpPr>
        <p:spPr>
          <a:xfrm>
            <a:off x="1309782" y="1050304"/>
            <a:ext cx="1643472" cy="292883"/>
          </a:xfrm>
          <a:prstGeom prst="homePlate">
            <a:avLst/>
          </a:prstGeom>
          <a:solidFill>
            <a:srgbClr val="031A2E"/>
          </a:solidFill>
          <a:ln w="57150">
            <a:solidFill>
              <a:srgbClr val="01142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Get Data</a:t>
            </a:r>
            <a:endParaRPr lang="en-US" dirty="0">
              <a:ln w="28575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31" name="Pentagon 30"/>
          <p:cNvSpPr/>
          <p:nvPr/>
        </p:nvSpPr>
        <p:spPr>
          <a:xfrm>
            <a:off x="3171655" y="1050305"/>
            <a:ext cx="1643472" cy="292883"/>
          </a:xfrm>
          <a:prstGeom prst="homePlate">
            <a:avLst/>
          </a:prstGeom>
          <a:solidFill>
            <a:srgbClr val="031A2E"/>
          </a:solidFill>
          <a:ln w="57150">
            <a:solidFill>
              <a:srgbClr val="01142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/>
                <a:solidFill>
                  <a:srgbClr val="FA65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Cleaning</a:t>
            </a:r>
            <a:endParaRPr lang="en-US" dirty="0">
              <a:ln w="28575"/>
              <a:solidFill>
                <a:srgbClr val="FA653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32" name="Pentagon 31"/>
          <p:cNvSpPr/>
          <p:nvPr/>
        </p:nvSpPr>
        <p:spPr>
          <a:xfrm>
            <a:off x="5033528" y="1050306"/>
            <a:ext cx="1643472" cy="292883"/>
          </a:xfrm>
          <a:prstGeom prst="homePlate">
            <a:avLst/>
          </a:prstGeom>
          <a:solidFill>
            <a:srgbClr val="031A2E"/>
          </a:solidFill>
          <a:ln w="57150">
            <a:solidFill>
              <a:srgbClr val="01142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Train</a:t>
            </a:r>
            <a:endParaRPr lang="en-US" dirty="0">
              <a:ln w="28575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33" name="Pentagon 32"/>
          <p:cNvSpPr/>
          <p:nvPr/>
        </p:nvSpPr>
        <p:spPr>
          <a:xfrm>
            <a:off x="6895401" y="1050303"/>
            <a:ext cx="1643472" cy="292883"/>
          </a:xfrm>
          <a:prstGeom prst="homePlate">
            <a:avLst/>
          </a:prstGeom>
          <a:solidFill>
            <a:srgbClr val="031A2E"/>
          </a:solidFill>
          <a:ln w="57150">
            <a:solidFill>
              <a:srgbClr val="01142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Testing</a:t>
            </a:r>
            <a:endParaRPr lang="en-US" dirty="0">
              <a:ln w="28575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512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692"/>
            <a:ext cx="9144000" cy="6866692"/>
          </a:xfrm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F3CA-0621-49A5-9720-83FE866CE275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8468-06CE-4783-B01C-3E1A5C00C592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835" y="2370527"/>
            <a:ext cx="93874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200" dirty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Template Matching are applied for finding the center the images.</a:t>
            </a:r>
            <a:endParaRPr lang="en-US" sz="2200" dirty="0" smtClean="0">
              <a:solidFill>
                <a:srgbClr val="B5FDF1"/>
              </a:solidFill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0" y="1526397"/>
            <a:ext cx="9144000" cy="665660"/>
          </a:xfrm>
          <a:prstGeom prst="rect">
            <a:avLst/>
          </a:prstGeom>
          <a:solidFill>
            <a:srgbClr val="01060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2AD8E3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Best template matching</a:t>
            </a:r>
            <a:endParaRPr lang="en-US" sz="2400" b="1" dirty="0">
              <a:solidFill>
                <a:srgbClr val="2AD8E3"/>
              </a:solidFill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5033528" y="4695405"/>
            <a:ext cx="686625" cy="550751"/>
          </a:xfrm>
          <a:prstGeom prst="rightArrow">
            <a:avLst/>
          </a:prstGeom>
          <a:solidFill>
            <a:srgbClr val="052438"/>
          </a:solidFill>
          <a:ln w="38100">
            <a:solidFill>
              <a:srgbClr val="FA6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C:\Users\SAKIF\Desktop\Final Test\sss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651" y="3498179"/>
            <a:ext cx="2799890" cy="2799890"/>
          </a:xfrm>
          <a:prstGeom prst="rect">
            <a:avLst/>
          </a:prstGeom>
          <a:noFill/>
          <a:ln w="38100">
            <a:solidFill>
              <a:srgbClr val="B5FDF1"/>
            </a:solidFill>
          </a:ln>
        </p:spPr>
      </p:pic>
      <p:pic>
        <p:nvPicPr>
          <p:cNvPr id="23" name="Picture 22" descr="C:\Users\SAKIF\Desktop\Final Test\sss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175" y="3504576"/>
            <a:ext cx="2799890" cy="2799890"/>
          </a:xfrm>
          <a:prstGeom prst="rect">
            <a:avLst/>
          </a:prstGeom>
          <a:noFill/>
          <a:ln w="38100">
            <a:solidFill>
              <a:srgbClr val="B5FDF1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6509658" y="4415246"/>
            <a:ext cx="1576251" cy="1111071"/>
          </a:xfrm>
          <a:prstGeom prst="rect">
            <a:avLst/>
          </a:prstGeom>
          <a:noFill/>
          <a:ln w="38100">
            <a:solidFill>
              <a:srgbClr val="FA6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6127" y="69251"/>
            <a:ext cx="9006681" cy="728030"/>
            <a:chOff x="36127" y="69251"/>
            <a:chExt cx="9006681" cy="728030"/>
          </a:xfrm>
        </p:grpSpPr>
        <p:sp>
          <p:nvSpPr>
            <p:cNvPr id="20" name="Chevron 19"/>
            <p:cNvSpPr/>
            <p:nvPr/>
          </p:nvSpPr>
          <p:spPr>
            <a:xfrm>
              <a:off x="36127" y="72362"/>
              <a:ext cx="2246811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Introduction</a:t>
              </a:r>
            </a:p>
          </p:txBody>
        </p:sp>
        <p:sp>
          <p:nvSpPr>
            <p:cNvPr id="22" name="Chevron 21"/>
            <p:cNvSpPr/>
            <p:nvPr/>
          </p:nvSpPr>
          <p:spPr>
            <a:xfrm>
              <a:off x="2037715" y="72876"/>
              <a:ext cx="2176463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Related Work</a:t>
              </a:r>
              <a:endParaRPr lang="en-US" dirty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25" name="Chevron 24"/>
            <p:cNvSpPr/>
            <p:nvPr/>
          </p:nvSpPr>
          <p:spPr>
            <a:xfrm>
              <a:off x="3993391" y="70790"/>
              <a:ext cx="1720078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n w="28575"/>
                  <a:solidFill>
                    <a:srgbClr val="FA653C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Method</a:t>
              </a:r>
              <a:endParaRPr lang="en-US" sz="2000" dirty="0">
                <a:ln w="28575"/>
                <a:solidFill>
                  <a:srgbClr val="FA65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26" name="Chevron 25"/>
            <p:cNvSpPr/>
            <p:nvPr/>
          </p:nvSpPr>
          <p:spPr>
            <a:xfrm>
              <a:off x="5515361" y="69251"/>
              <a:ext cx="1720078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Result</a:t>
              </a:r>
              <a:endParaRPr lang="en-US" sz="2000" dirty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27" name="Chevron 26"/>
            <p:cNvSpPr/>
            <p:nvPr/>
          </p:nvSpPr>
          <p:spPr>
            <a:xfrm>
              <a:off x="7037546" y="69251"/>
              <a:ext cx="2005262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Conclusion</a:t>
              </a:r>
            </a:p>
          </p:txBody>
        </p:sp>
      </p:grpSp>
      <p:sp>
        <p:nvSpPr>
          <p:cNvPr id="28" name="Pentagon 27"/>
          <p:cNvSpPr/>
          <p:nvPr/>
        </p:nvSpPr>
        <p:spPr>
          <a:xfrm>
            <a:off x="1309782" y="1050304"/>
            <a:ext cx="1643472" cy="292883"/>
          </a:xfrm>
          <a:prstGeom prst="homePlate">
            <a:avLst/>
          </a:prstGeom>
          <a:solidFill>
            <a:srgbClr val="031A2E"/>
          </a:solidFill>
          <a:ln w="57150">
            <a:solidFill>
              <a:srgbClr val="01142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Get Data</a:t>
            </a:r>
            <a:endParaRPr lang="en-US" dirty="0">
              <a:ln w="28575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29" name="Pentagon 28"/>
          <p:cNvSpPr/>
          <p:nvPr/>
        </p:nvSpPr>
        <p:spPr>
          <a:xfrm>
            <a:off x="3171655" y="1050305"/>
            <a:ext cx="1643472" cy="292883"/>
          </a:xfrm>
          <a:prstGeom prst="homePlate">
            <a:avLst/>
          </a:prstGeom>
          <a:solidFill>
            <a:srgbClr val="031A2E"/>
          </a:solidFill>
          <a:ln w="57150">
            <a:solidFill>
              <a:srgbClr val="01142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/>
                <a:solidFill>
                  <a:srgbClr val="FA65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Cleaning</a:t>
            </a:r>
            <a:endParaRPr lang="en-US" dirty="0">
              <a:ln w="28575"/>
              <a:solidFill>
                <a:srgbClr val="FA653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30" name="Pentagon 29"/>
          <p:cNvSpPr/>
          <p:nvPr/>
        </p:nvSpPr>
        <p:spPr>
          <a:xfrm>
            <a:off x="5033528" y="1050306"/>
            <a:ext cx="1643472" cy="292883"/>
          </a:xfrm>
          <a:prstGeom prst="homePlate">
            <a:avLst/>
          </a:prstGeom>
          <a:solidFill>
            <a:srgbClr val="031A2E"/>
          </a:solidFill>
          <a:ln w="57150">
            <a:solidFill>
              <a:srgbClr val="01142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Train</a:t>
            </a:r>
            <a:endParaRPr lang="en-US" dirty="0">
              <a:ln w="28575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31" name="Pentagon 30"/>
          <p:cNvSpPr/>
          <p:nvPr/>
        </p:nvSpPr>
        <p:spPr>
          <a:xfrm>
            <a:off x="6895401" y="1050303"/>
            <a:ext cx="1643472" cy="292883"/>
          </a:xfrm>
          <a:prstGeom prst="homePlate">
            <a:avLst/>
          </a:prstGeom>
          <a:solidFill>
            <a:srgbClr val="031A2E"/>
          </a:solidFill>
          <a:ln w="57150">
            <a:solidFill>
              <a:srgbClr val="01142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Testing</a:t>
            </a:r>
            <a:endParaRPr lang="en-US" dirty="0">
              <a:ln w="28575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pic>
        <p:nvPicPr>
          <p:cNvPr id="32" name="Picture 31" descr="C:\Users\SAKIF\Desktop\Final Test\sss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03" t="28382" r="21044" b="31495"/>
          <a:stretch/>
        </p:blipFill>
        <p:spPr bwMode="auto">
          <a:xfrm>
            <a:off x="249568" y="4402911"/>
            <a:ext cx="1502228" cy="1123406"/>
          </a:xfrm>
          <a:prstGeom prst="rect">
            <a:avLst/>
          </a:prstGeom>
          <a:noFill/>
          <a:ln w="38100">
            <a:solidFill>
              <a:srgbClr val="B5FDF1"/>
            </a:solidFill>
          </a:ln>
        </p:spPr>
      </p:pic>
      <p:sp>
        <p:nvSpPr>
          <p:cNvPr id="33" name="Rectangle 32"/>
          <p:cNvSpPr/>
          <p:nvPr/>
        </p:nvSpPr>
        <p:spPr>
          <a:xfrm>
            <a:off x="212556" y="4396561"/>
            <a:ext cx="1576251" cy="1111071"/>
          </a:xfrm>
          <a:prstGeom prst="rect">
            <a:avLst/>
          </a:prstGeom>
          <a:noFill/>
          <a:ln w="38100">
            <a:solidFill>
              <a:srgbClr val="FA6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32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692"/>
            <a:ext cx="9144000" cy="6866692"/>
          </a:xfrm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F3CA-0621-49A5-9720-83FE866CE275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8468-06CE-4783-B01C-3E1A5C00C592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835" y="2370527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Other than the center part, all the pixel value of the image </a:t>
            </a:r>
            <a:r>
              <a:rPr lang="en-US" sz="2400" smtClean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are turned </a:t>
            </a:r>
            <a:r>
              <a:rPr lang="en-US" sz="2400" dirty="0" smtClean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into zero.</a:t>
            </a:r>
            <a:endParaRPr lang="en-US" sz="2400" dirty="0" smtClean="0">
              <a:solidFill>
                <a:srgbClr val="B5FDF1"/>
              </a:solidFill>
              <a:latin typeface="Centaur" panose="020305040502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34835" y="1496221"/>
            <a:ext cx="9144000" cy="665660"/>
          </a:xfrm>
          <a:prstGeom prst="rect">
            <a:avLst/>
          </a:prstGeom>
          <a:solidFill>
            <a:srgbClr val="01060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2AD8E3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Border Extraction</a:t>
            </a:r>
            <a:endParaRPr lang="en-US" sz="2400" b="1" dirty="0">
              <a:solidFill>
                <a:srgbClr val="2AD8E3"/>
              </a:solidFill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4068892" y="4696674"/>
            <a:ext cx="1319349" cy="550751"/>
          </a:xfrm>
          <a:prstGeom prst="rightArrow">
            <a:avLst/>
          </a:prstGeom>
          <a:solidFill>
            <a:srgbClr val="052438"/>
          </a:solidFill>
          <a:ln w="38100">
            <a:solidFill>
              <a:srgbClr val="FA6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C:\Users\SAKIF\Desktop\Final Test\sss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57" y="3504576"/>
            <a:ext cx="2799890" cy="2799890"/>
          </a:xfrm>
          <a:prstGeom prst="rect">
            <a:avLst/>
          </a:prstGeom>
          <a:noFill/>
          <a:ln w="38100">
            <a:solidFill>
              <a:srgbClr val="B5FDF1"/>
            </a:solidFill>
          </a:ln>
        </p:spPr>
      </p:pic>
      <p:pic>
        <p:nvPicPr>
          <p:cNvPr id="18" name="Picture 17" descr="C:\Users\SAKIF\Desktop\Final Test\sss2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786" y="3504576"/>
            <a:ext cx="2839738" cy="2839738"/>
          </a:xfrm>
          <a:prstGeom prst="rect">
            <a:avLst/>
          </a:prstGeom>
          <a:noFill/>
          <a:ln w="38100">
            <a:solidFill>
              <a:srgbClr val="B5FDF1"/>
            </a:solidFill>
          </a:ln>
        </p:spPr>
      </p:pic>
      <p:sp>
        <p:nvSpPr>
          <p:cNvPr id="20" name="Rectangle 19"/>
          <p:cNvSpPr/>
          <p:nvPr/>
        </p:nvSpPr>
        <p:spPr>
          <a:xfrm>
            <a:off x="1459709" y="4416513"/>
            <a:ext cx="1576251" cy="1111071"/>
          </a:xfrm>
          <a:prstGeom prst="rect">
            <a:avLst/>
          </a:prstGeom>
          <a:noFill/>
          <a:ln w="38100">
            <a:solidFill>
              <a:srgbClr val="FA6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6127" y="69251"/>
            <a:ext cx="9006681" cy="728030"/>
            <a:chOff x="36127" y="69251"/>
            <a:chExt cx="9006681" cy="728030"/>
          </a:xfrm>
        </p:grpSpPr>
        <p:sp>
          <p:nvSpPr>
            <p:cNvPr id="23" name="Chevron 22"/>
            <p:cNvSpPr/>
            <p:nvPr/>
          </p:nvSpPr>
          <p:spPr>
            <a:xfrm>
              <a:off x="36127" y="72362"/>
              <a:ext cx="2246811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Introduction</a:t>
              </a:r>
            </a:p>
          </p:txBody>
        </p:sp>
        <p:sp>
          <p:nvSpPr>
            <p:cNvPr id="25" name="Chevron 24"/>
            <p:cNvSpPr/>
            <p:nvPr/>
          </p:nvSpPr>
          <p:spPr>
            <a:xfrm>
              <a:off x="2037715" y="72876"/>
              <a:ext cx="2176463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Related Work</a:t>
              </a:r>
              <a:endParaRPr lang="en-US" dirty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26" name="Chevron 25"/>
            <p:cNvSpPr/>
            <p:nvPr/>
          </p:nvSpPr>
          <p:spPr>
            <a:xfrm>
              <a:off x="3993391" y="70790"/>
              <a:ext cx="1720078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n w="28575"/>
                  <a:solidFill>
                    <a:srgbClr val="FA653C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Method</a:t>
              </a:r>
              <a:endParaRPr lang="en-US" sz="2000" dirty="0">
                <a:ln w="28575"/>
                <a:solidFill>
                  <a:srgbClr val="FA65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27" name="Chevron 26"/>
            <p:cNvSpPr/>
            <p:nvPr/>
          </p:nvSpPr>
          <p:spPr>
            <a:xfrm>
              <a:off x="5515361" y="69251"/>
              <a:ext cx="1720078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Result</a:t>
              </a:r>
              <a:endParaRPr lang="en-US" sz="2000" dirty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28" name="Chevron 27"/>
            <p:cNvSpPr/>
            <p:nvPr/>
          </p:nvSpPr>
          <p:spPr>
            <a:xfrm>
              <a:off x="7037546" y="69251"/>
              <a:ext cx="2005262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Conclusion</a:t>
              </a:r>
            </a:p>
          </p:txBody>
        </p:sp>
      </p:grpSp>
      <p:sp>
        <p:nvSpPr>
          <p:cNvPr id="29" name="Pentagon 28"/>
          <p:cNvSpPr/>
          <p:nvPr/>
        </p:nvSpPr>
        <p:spPr>
          <a:xfrm>
            <a:off x="1309782" y="1050304"/>
            <a:ext cx="1643472" cy="292883"/>
          </a:xfrm>
          <a:prstGeom prst="homePlate">
            <a:avLst/>
          </a:prstGeom>
          <a:solidFill>
            <a:srgbClr val="031A2E"/>
          </a:solidFill>
          <a:ln w="57150">
            <a:solidFill>
              <a:srgbClr val="01142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Get Data</a:t>
            </a:r>
            <a:endParaRPr lang="en-US" dirty="0">
              <a:ln w="28575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30" name="Pentagon 29"/>
          <p:cNvSpPr/>
          <p:nvPr/>
        </p:nvSpPr>
        <p:spPr>
          <a:xfrm>
            <a:off x="3171655" y="1050305"/>
            <a:ext cx="1643472" cy="292883"/>
          </a:xfrm>
          <a:prstGeom prst="homePlate">
            <a:avLst/>
          </a:prstGeom>
          <a:solidFill>
            <a:srgbClr val="031A2E"/>
          </a:solidFill>
          <a:ln w="57150">
            <a:solidFill>
              <a:srgbClr val="01142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/>
                <a:solidFill>
                  <a:srgbClr val="FA65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Cleaning</a:t>
            </a:r>
            <a:endParaRPr lang="en-US" dirty="0">
              <a:ln w="28575"/>
              <a:solidFill>
                <a:srgbClr val="FA653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31" name="Pentagon 30"/>
          <p:cNvSpPr/>
          <p:nvPr/>
        </p:nvSpPr>
        <p:spPr>
          <a:xfrm>
            <a:off x="5033528" y="1050306"/>
            <a:ext cx="1643472" cy="292883"/>
          </a:xfrm>
          <a:prstGeom prst="homePlate">
            <a:avLst/>
          </a:prstGeom>
          <a:solidFill>
            <a:srgbClr val="031A2E"/>
          </a:solidFill>
          <a:ln w="57150">
            <a:solidFill>
              <a:srgbClr val="01142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Train</a:t>
            </a:r>
            <a:endParaRPr lang="en-US" dirty="0">
              <a:ln w="28575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32" name="Pentagon 31"/>
          <p:cNvSpPr/>
          <p:nvPr/>
        </p:nvSpPr>
        <p:spPr>
          <a:xfrm>
            <a:off x="6895401" y="1050303"/>
            <a:ext cx="1643472" cy="292883"/>
          </a:xfrm>
          <a:prstGeom prst="homePlate">
            <a:avLst/>
          </a:prstGeom>
          <a:solidFill>
            <a:srgbClr val="031A2E"/>
          </a:solidFill>
          <a:ln w="57150">
            <a:solidFill>
              <a:srgbClr val="01142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Testing</a:t>
            </a:r>
            <a:endParaRPr lang="en-US" dirty="0">
              <a:ln w="28575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554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692"/>
            <a:ext cx="9144000" cy="6866692"/>
          </a:xfrm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F3CA-0621-49A5-9720-83FE866CE275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8468-06CE-4783-B01C-3E1A5C00C592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835" y="2370527"/>
            <a:ext cx="91091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200" dirty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The center of </a:t>
            </a:r>
            <a:r>
              <a:rPr lang="en-US" sz="2200" dirty="0" smtClean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the origin </a:t>
            </a:r>
            <a:r>
              <a:rPr lang="en-US" sz="2200" dirty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point is selected and split the right and left lung </a:t>
            </a:r>
            <a:r>
              <a:rPr lang="en-US" sz="2200" dirty="0" smtClean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image by </a:t>
            </a:r>
            <a:r>
              <a:rPr lang="en-US" sz="2200" dirty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the help of </a:t>
            </a:r>
            <a:r>
              <a:rPr lang="en-US" sz="2200" dirty="0" smtClean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template matching point.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34835" y="1496221"/>
            <a:ext cx="9144000" cy="665660"/>
          </a:xfrm>
          <a:prstGeom prst="rect">
            <a:avLst/>
          </a:prstGeom>
          <a:solidFill>
            <a:srgbClr val="01060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2AD8E3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Split </a:t>
            </a:r>
            <a:r>
              <a:rPr lang="en-US" sz="2400" b="1" dirty="0">
                <a:solidFill>
                  <a:srgbClr val="2AD8E3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the Image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4068892" y="4696674"/>
            <a:ext cx="1319349" cy="550751"/>
          </a:xfrm>
          <a:prstGeom prst="rightArrow">
            <a:avLst/>
          </a:prstGeom>
          <a:solidFill>
            <a:srgbClr val="052438"/>
          </a:solidFill>
          <a:ln w="38100">
            <a:solidFill>
              <a:srgbClr val="FA6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C:\Users\SAKIF\Desktop\Final Test\sss2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65" y="3504576"/>
            <a:ext cx="2839738" cy="2839738"/>
          </a:xfrm>
          <a:prstGeom prst="rect">
            <a:avLst/>
          </a:prstGeom>
          <a:noFill/>
          <a:ln w="38100">
            <a:solidFill>
              <a:srgbClr val="B5FDF1"/>
            </a:solidFill>
          </a:ln>
        </p:spPr>
      </p:pic>
      <p:sp>
        <p:nvSpPr>
          <p:cNvPr id="20" name="Rectangle 19"/>
          <p:cNvSpPr/>
          <p:nvPr/>
        </p:nvSpPr>
        <p:spPr>
          <a:xfrm>
            <a:off x="1459709" y="4416513"/>
            <a:ext cx="1576251" cy="1111071"/>
          </a:xfrm>
          <a:prstGeom prst="rect">
            <a:avLst/>
          </a:prstGeom>
          <a:noFill/>
          <a:ln w="38100">
            <a:solidFill>
              <a:srgbClr val="FA6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430" y="3981080"/>
            <a:ext cx="1218470" cy="1655870"/>
          </a:xfrm>
          <a:prstGeom prst="rect">
            <a:avLst/>
          </a:prstGeom>
          <a:ln w="38100">
            <a:solidFill>
              <a:srgbClr val="B5FDF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921" y="3981080"/>
            <a:ext cx="1218470" cy="1655870"/>
          </a:xfrm>
          <a:prstGeom prst="rect">
            <a:avLst/>
          </a:prstGeom>
          <a:ln w="38100">
            <a:solidFill>
              <a:srgbClr val="B5FDF1"/>
            </a:solidFill>
          </a:ln>
        </p:spPr>
      </p:pic>
      <p:grpSp>
        <p:nvGrpSpPr>
          <p:cNvPr id="22" name="Group 21"/>
          <p:cNvGrpSpPr/>
          <p:nvPr/>
        </p:nvGrpSpPr>
        <p:grpSpPr>
          <a:xfrm>
            <a:off x="36127" y="69251"/>
            <a:ext cx="9006681" cy="728030"/>
            <a:chOff x="36127" y="69251"/>
            <a:chExt cx="9006681" cy="728030"/>
          </a:xfrm>
        </p:grpSpPr>
        <p:sp>
          <p:nvSpPr>
            <p:cNvPr id="23" name="Chevron 22"/>
            <p:cNvSpPr/>
            <p:nvPr/>
          </p:nvSpPr>
          <p:spPr>
            <a:xfrm>
              <a:off x="36127" y="72362"/>
              <a:ext cx="2246811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Introduction</a:t>
              </a:r>
            </a:p>
          </p:txBody>
        </p:sp>
        <p:sp>
          <p:nvSpPr>
            <p:cNvPr id="24" name="Chevron 23"/>
            <p:cNvSpPr/>
            <p:nvPr/>
          </p:nvSpPr>
          <p:spPr>
            <a:xfrm>
              <a:off x="2037715" y="72876"/>
              <a:ext cx="2176463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Related Work</a:t>
              </a:r>
              <a:endParaRPr lang="en-US" dirty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25" name="Chevron 24"/>
            <p:cNvSpPr/>
            <p:nvPr/>
          </p:nvSpPr>
          <p:spPr>
            <a:xfrm>
              <a:off x="3993391" y="70790"/>
              <a:ext cx="1720078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n w="28575"/>
                  <a:solidFill>
                    <a:srgbClr val="FA653C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Method</a:t>
              </a:r>
              <a:endParaRPr lang="en-US" sz="2000" dirty="0">
                <a:ln w="28575"/>
                <a:solidFill>
                  <a:srgbClr val="FA65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26" name="Chevron 25"/>
            <p:cNvSpPr/>
            <p:nvPr/>
          </p:nvSpPr>
          <p:spPr>
            <a:xfrm>
              <a:off x="5515361" y="69251"/>
              <a:ext cx="1720078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Result</a:t>
              </a:r>
              <a:endParaRPr lang="en-US" sz="2000" dirty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27" name="Chevron 26"/>
            <p:cNvSpPr/>
            <p:nvPr/>
          </p:nvSpPr>
          <p:spPr>
            <a:xfrm>
              <a:off x="7037546" y="69251"/>
              <a:ext cx="2005262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Conclusion</a:t>
              </a:r>
            </a:p>
          </p:txBody>
        </p:sp>
      </p:grpSp>
      <p:sp>
        <p:nvSpPr>
          <p:cNvPr id="28" name="Pentagon 27"/>
          <p:cNvSpPr/>
          <p:nvPr/>
        </p:nvSpPr>
        <p:spPr>
          <a:xfrm>
            <a:off x="1309782" y="1050304"/>
            <a:ext cx="1643472" cy="292883"/>
          </a:xfrm>
          <a:prstGeom prst="homePlate">
            <a:avLst/>
          </a:prstGeom>
          <a:solidFill>
            <a:srgbClr val="031A2E"/>
          </a:solidFill>
          <a:ln w="57150">
            <a:solidFill>
              <a:srgbClr val="01142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Get Data</a:t>
            </a:r>
            <a:endParaRPr lang="en-US" dirty="0">
              <a:ln w="28575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29" name="Pentagon 28"/>
          <p:cNvSpPr/>
          <p:nvPr/>
        </p:nvSpPr>
        <p:spPr>
          <a:xfrm>
            <a:off x="3171655" y="1050305"/>
            <a:ext cx="1643472" cy="292883"/>
          </a:xfrm>
          <a:prstGeom prst="homePlate">
            <a:avLst/>
          </a:prstGeom>
          <a:solidFill>
            <a:srgbClr val="031A2E"/>
          </a:solidFill>
          <a:ln w="57150">
            <a:solidFill>
              <a:srgbClr val="01142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/>
                <a:solidFill>
                  <a:srgbClr val="FA65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Cleaning</a:t>
            </a:r>
            <a:endParaRPr lang="en-US" dirty="0">
              <a:ln w="28575"/>
              <a:solidFill>
                <a:srgbClr val="FA653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30" name="Pentagon 29"/>
          <p:cNvSpPr/>
          <p:nvPr/>
        </p:nvSpPr>
        <p:spPr>
          <a:xfrm>
            <a:off x="5033528" y="1050306"/>
            <a:ext cx="1643472" cy="292883"/>
          </a:xfrm>
          <a:prstGeom prst="homePlate">
            <a:avLst/>
          </a:prstGeom>
          <a:solidFill>
            <a:srgbClr val="031A2E"/>
          </a:solidFill>
          <a:ln w="57150">
            <a:solidFill>
              <a:srgbClr val="01142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Train</a:t>
            </a:r>
            <a:endParaRPr lang="en-US" dirty="0">
              <a:ln w="28575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31" name="Pentagon 30"/>
          <p:cNvSpPr/>
          <p:nvPr/>
        </p:nvSpPr>
        <p:spPr>
          <a:xfrm>
            <a:off x="6895401" y="1050303"/>
            <a:ext cx="1643472" cy="292883"/>
          </a:xfrm>
          <a:prstGeom prst="homePlate">
            <a:avLst/>
          </a:prstGeom>
          <a:solidFill>
            <a:srgbClr val="031A2E"/>
          </a:solidFill>
          <a:ln w="57150">
            <a:solidFill>
              <a:srgbClr val="01142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Testing</a:t>
            </a:r>
            <a:endParaRPr lang="en-US" dirty="0">
              <a:ln w="28575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394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692"/>
            <a:ext cx="9144000" cy="6866692"/>
          </a:xfrm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F3CA-0621-49A5-9720-83FE866CE275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8468-06CE-4783-B01C-3E1A5C00C592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835" y="2370527"/>
                <a:ext cx="9144000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sz="2200" dirty="0">
                    <a:solidFill>
                      <a:srgbClr val="B5FDF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The Right Lung image is flipped. The equation </a:t>
                </a:r>
                <a:r>
                  <a:rPr lang="en-US" sz="2200" dirty="0" smtClean="0">
                    <a:solidFill>
                      <a:srgbClr val="B5FDF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US" sz="2200" dirty="0">
                    <a:solidFill>
                      <a:srgbClr val="B5FDF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perform this operation </a:t>
                </a:r>
                <a:r>
                  <a:rPr lang="en-US" sz="2200" dirty="0" smtClean="0">
                    <a:solidFill>
                      <a:srgbClr val="B5FDF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is</a:t>
                </a:r>
              </a:p>
              <a:p>
                <a:pPr lvl="1"/>
                <a:r>
                  <a:rPr lang="en-US" sz="2400" dirty="0">
                    <a:solidFill>
                      <a:srgbClr val="B5FDF1"/>
                    </a:solidFill>
                    <a:latin typeface="Centaur" panose="020305040502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A653C"/>
                        </a:solidFill>
                        <a:latin typeface="Cambria Math" panose="02040503050406030204" pitchFamily="18" charset="0"/>
                      </a:rPr>
                      <m:t>𝑃𝑖𝑥𝑒𝑙𝑉𝑎𝑙𝑢𝑒</m:t>
                    </m:r>
                    <m:r>
                      <a:rPr lang="en-US" sz="2400" i="1">
                        <a:solidFill>
                          <a:srgbClr val="FA653C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solidFill>
                          <a:srgbClr val="FA653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FA653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rgbClr val="FA653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rgbClr val="FA653C"/>
                        </a:solidFill>
                        <a:latin typeface="Cambria Math" panose="02040503050406030204" pitchFamily="18" charset="0"/>
                      </a:rPr>
                      <m:t>]= </m:t>
                    </m:r>
                    <m:r>
                      <a:rPr lang="en-US" sz="2400" i="1">
                        <a:solidFill>
                          <a:srgbClr val="FA653C"/>
                        </a:solidFill>
                        <a:latin typeface="Cambria Math" panose="02040503050406030204" pitchFamily="18" charset="0"/>
                      </a:rPr>
                      <m:t>𝑃𝑖𝑥𝑒𝑙𝑉𝑎𝑙𝑢𝑒</m:t>
                    </m:r>
                    <m:r>
                      <a:rPr lang="en-US" sz="2400" i="1">
                        <a:solidFill>
                          <a:srgbClr val="FA653C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solidFill>
                          <a:srgbClr val="FA653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FA653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rgbClr val="FA653C"/>
                        </a:solidFill>
                        <a:latin typeface="Cambria Math" panose="02040503050406030204" pitchFamily="18" charset="0"/>
                      </a:rPr>
                      <m:t>𝑐𝑜𝑙𝑢𝑚𝑛</m:t>
                    </m:r>
                    <m:r>
                      <a:rPr lang="en-US" sz="2400" i="1">
                        <a:solidFill>
                          <a:srgbClr val="FA653C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solidFill>
                          <a:srgbClr val="FA653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rgbClr val="FA653C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sz="2400" dirty="0" smtClean="0">
                  <a:solidFill>
                    <a:srgbClr val="B5FDF1"/>
                  </a:solidFill>
                  <a:latin typeface="Centaur" panose="020305040502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5" y="2370527"/>
                <a:ext cx="9144000" cy="1169551"/>
              </a:xfrm>
              <a:prstGeom prst="rect">
                <a:avLst/>
              </a:prstGeom>
              <a:blipFill>
                <a:blip r:embed="rId5"/>
                <a:stretch>
                  <a:fillRect t="-3646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itle 1"/>
          <p:cNvSpPr txBox="1">
            <a:spLocks/>
          </p:cNvSpPr>
          <p:nvPr/>
        </p:nvSpPr>
        <p:spPr>
          <a:xfrm>
            <a:off x="34835" y="1496221"/>
            <a:ext cx="9144000" cy="665660"/>
          </a:xfrm>
          <a:prstGeom prst="rect">
            <a:avLst/>
          </a:prstGeom>
          <a:solidFill>
            <a:srgbClr val="01060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2AD8E3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="1" dirty="0" smtClean="0">
                <a:solidFill>
                  <a:srgbClr val="2AD8E3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lip Right Lung</a:t>
            </a:r>
            <a:endParaRPr lang="en-US" sz="2400" b="1" dirty="0">
              <a:solidFill>
                <a:srgbClr val="2AD8E3"/>
              </a:solidFill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4068892" y="4696674"/>
            <a:ext cx="1319349" cy="550751"/>
          </a:xfrm>
          <a:prstGeom prst="rightArrow">
            <a:avLst/>
          </a:prstGeom>
          <a:solidFill>
            <a:srgbClr val="052438"/>
          </a:solidFill>
          <a:ln w="38100">
            <a:solidFill>
              <a:srgbClr val="FA6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067" y="4144114"/>
            <a:ext cx="1218470" cy="1655870"/>
          </a:xfrm>
          <a:prstGeom prst="rect">
            <a:avLst/>
          </a:prstGeom>
          <a:ln w="38100">
            <a:solidFill>
              <a:srgbClr val="B5FDF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459" y="4030650"/>
            <a:ext cx="1264661" cy="1718642"/>
          </a:xfrm>
          <a:prstGeom prst="rect">
            <a:avLst/>
          </a:prstGeom>
          <a:solidFill>
            <a:srgbClr val="B5FDF1"/>
          </a:solidFill>
          <a:ln w="38100">
            <a:solidFill>
              <a:srgbClr val="B5FDF1"/>
            </a:solidFill>
          </a:ln>
        </p:spPr>
      </p:pic>
      <p:grpSp>
        <p:nvGrpSpPr>
          <p:cNvPr id="17" name="Group 16"/>
          <p:cNvGrpSpPr/>
          <p:nvPr/>
        </p:nvGrpSpPr>
        <p:grpSpPr>
          <a:xfrm>
            <a:off x="36127" y="69251"/>
            <a:ext cx="9006681" cy="728030"/>
            <a:chOff x="36127" y="69251"/>
            <a:chExt cx="9006681" cy="728030"/>
          </a:xfrm>
        </p:grpSpPr>
        <p:sp>
          <p:nvSpPr>
            <p:cNvPr id="18" name="Chevron 17"/>
            <p:cNvSpPr/>
            <p:nvPr/>
          </p:nvSpPr>
          <p:spPr>
            <a:xfrm>
              <a:off x="36127" y="72362"/>
              <a:ext cx="2246811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Introduction</a:t>
              </a:r>
            </a:p>
          </p:txBody>
        </p:sp>
        <p:sp>
          <p:nvSpPr>
            <p:cNvPr id="20" name="Chevron 19"/>
            <p:cNvSpPr/>
            <p:nvPr/>
          </p:nvSpPr>
          <p:spPr>
            <a:xfrm>
              <a:off x="2037715" y="72876"/>
              <a:ext cx="2176463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Related Work</a:t>
              </a:r>
              <a:endParaRPr lang="en-US" dirty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23" name="Chevron 22"/>
            <p:cNvSpPr/>
            <p:nvPr/>
          </p:nvSpPr>
          <p:spPr>
            <a:xfrm>
              <a:off x="3993391" y="70790"/>
              <a:ext cx="1720078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n w="28575"/>
                  <a:solidFill>
                    <a:srgbClr val="FA653C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Method</a:t>
              </a:r>
              <a:endParaRPr lang="en-US" sz="2000" dirty="0">
                <a:ln w="28575"/>
                <a:solidFill>
                  <a:srgbClr val="FA65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24" name="Chevron 23"/>
            <p:cNvSpPr/>
            <p:nvPr/>
          </p:nvSpPr>
          <p:spPr>
            <a:xfrm>
              <a:off x="5515361" y="69251"/>
              <a:ext cx="1720078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Result</a:t>
              </a:r>
              <a:endParaRPr lang="en-US" sz="2000" dirty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25" name="Chevron 24"/>
            <p:cNvSpPr/>
            <p:nvPr/>
          </p:nvSpPr>
          <p:spPr>
            <a:xfrm>
              <a:off x="7037546" y="69251"/>
              <a:ext cx="2005262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Conclusion</a:t>
              </a:r>
            </a:p>
          </p:txBody>
        </p:sp>
      </p:grpSp>
      <p:sp>
        <p:nvSpPr>
          <p:cNvPr id="26" name="Pentagon 25"/>
          <p:cNvSpPr/>
          <p:nvPr/>
        </p:nvSpPr>
        <p:spPr>
          <a:xfrm>
            <a:off x="1309782" y="1050304"/>
            <a:ext cx="1643472" cy="292883"/>
          </a:xfrm>
          <a:prstGeom prst="homePlate">
            <a:avLst/>
          </a:prstGeom>
          <a:solidFill>
            <a:srgbClr val="031A2E"/>
          </a:solidFill>
          <a:ln w="57150">
            <a:solidFill>
              <a:srgbClr val="01142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Get Data</a:t>
            </a:r>
            <a:endParaRPr lang="en-US" dirty="0">
              <a:ln w="28575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27" name="Pentagon 26"/>
          <p:cNvSpPr/>
          <p:nvPr/>
        </p:nvSpPr>
        <p:spPr>
          <a:xfrm>
            <a:off x="3171655" y="1050305"/>
            <a:ext cx="1643472" cy="292883"/>
          </a:xfrm>
          <a:prstGeom prst="homePlate">
            <a:avLst/>
          </a:prstGeom>
          <a:solidFill>
            <a:srgbClr val="031A2E"/>
          </a:solidFill>
          <a:ln w="57150">
            <a:solidFill>
              <a:srgbClr val="01142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/>
                <a:solidFill>
                  <a:srgbClr val="FA65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Cleaning</a:t>
            </a:r>
            <a:endParaRPr lang="en-US" dirty="0">
              <a:ln w="28575"/>
              <a:solidFill>
                <a:srgbClr val="FA653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28" name="Pentagon 27"/>
          <p:cNvSpPr/>
          <p:nvPr/>
        </p:nvSpPr>
        <p:spPr>
          <a:xfrm>
            <a:off x="5033528" y="1050306"/>
            <a:ext cx="1643472" cy="292883"/>
          </a:xfrm>
          <a:prstGeom prst="homePlate">
            <a:avLst/>
          </a:prstGeom>
          <a:solidFill>
            <a:srgbClr val="031A2E"/>
          </a:solidFill>
          <a:ln w="57150">
            <a:solidFill>
              <a:srgbClr val="01142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Train</a:t>
            </a:r>
            <a:endParaRPr lang="en-US" dirty="0">
              <a:ln w="28575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29" name="Pentagon 28"/>
          <p:cNvSpPr/>
          <p:nvPr/>
        </p:nvSpPr>
        <p:spPr>
          <a:xfrm>
            <a:off x="6895401" y="1050303"/>
            <a:ext cx="1643472" cy="292883"/>
          </a:xfrm>
          <a:prstGeom prst="homePlate">
            <a:avLst/>
          </a:prstGeom>
          <a:solidFill>
            <a:srgbClr val="031A2E"/>
          </a:solidFill>
          <a:ln w="57150">
            <a:solidFill>
              <a:srgbClr val="01142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Testing</a:t>
            </a:r>
            <a:endParaRPr lang="en-US" dirty="0">
              <a:ln w="28575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104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96" y="-8692"/>
            <a:ext cx="9178835" cy="6866692"/>
          </a:xfrm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F3CA-0621-49A5-9720-83FE866CE275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8468-06CE-4783-B01C-3E1A5C00C592}" type="slidenum">
              <a:rPr lang="en-US" smtClean="0"/>
              <a:t>17</a:t>
            </a:fld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34835" y="1003963"/>
            <a:ext cx="9144000" cy="665660"/>
          </a:xfrm>
          <a:prstGeom prst="rect">
            <a:avLst/>
          </a:prstGeom>
          <a:solidFill>
            <a:srgbClr val="01060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2AD8E3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Block Diagram of Methodology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28650" y="1817915"/>
            <a:ext cx="7886700" cy="453843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95959" y="2397813"/>
            <a:ext cx="3214338" cy="383316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161839" y="2432272"/>
            <a:ext cx="3214338" cy="380899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161839" y="1920868"/>
            <a:ext cx="3214338" cy="51140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0"/>
                <a:solidFill>
                  <a:srgbClr val="FA653C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Train Model</a:t>
            </a:r>
            <a:endParaRPr lang="en-US" b="1" dirty="0">
              <a:ln w="0"/>
              <a:solidFill>
                <a:srgbClr val="FA653C"/>
              </a:solidFill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95959" y="1886409"/>
            <a:ext cx="3214338" cy="51140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0"/>
                <a:solidFill>
                  <a:srgbClr val="FA653C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Image Pre-Processing</a:t>
            </a:r>
            <a:endParaRPr lang="en-US" b="1" dirty="0">
              <a:ln w="0"/>
              <a:solidFill>
                <a:srgbClr val="FA653C"/>
              </a:solidFill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Down Arrow 62"/>
          <p:cNvSpPr/>
          <p:nvPr/>
        </p:nvSpPr>
        <p:spPr>
          <a:xfrm>
            <a:off x="2170468" y="3853105"/>
            <a:ext cx="261423" cy="207363"/>
          </a:xfrm>
          <a:prstGeom prst="downArrow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46139" y="2512573"/>
            <a:ext cx="2783264" cy="373565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Gaussian Blur</a:t>
            </a:r>
            <a:endParaRPr lang="en-US" dirty="0">
              <a:ln w="0"/>
              <a:solidFill>
                <a:srgbClr val="B5FDF1"/>
              </a:solidFill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Down Arrow 58"/>
          <p:cNvSpPr/>
          <p:nvPr/>
        </p:nvSpPr>
        <p:spPr>
          <a:xfrm>
            <a:off x="2170467" y="3001835"/>
            <a:ext cx="261423" cy="243634"/>
          </a:xfrm>
          <a:prstGeom prst="downArrow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946139" y="5723125"/>
            <a:ext cx="2783264" cy="373565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Flip the Image</a:t>
            </a:r>
            <a:endParaRPr lang="en-US" dirty="0">
              <a:ln w="0"/>
              <a:solidFill>
                <a:srgbClr val="B5FDF1"/>
              </a:solidFill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46139" y="3301358"/>
            <a:ext cx="2783264" cy="373565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Otsu Threshold</a:t>
            </a:r>
            <a:endParaRPr lang="en-US" dirty="0">
              <a:ln w="0"/>
              <a:solidFill>
                <a:srgbClr val="B5FDF1"/>
              </a:solidFill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46139" y="4138042"/>
            <a:ext cx="2783264" cy="373565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Template Matching</a:t>
            </a:r>
            <a:endParaRPr lang="en-US" dirty="0">
              <a:ln w="0"/>
              <a:solidFill>
                <a:srgbClr val="B5FDF1"/>
              </a:solidFill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Down Arrow 64"/>
          <p:cNvSpPr/>
          <p:nvPr/>
        </p:nvSpPr>
        <p:spPr>
          <a:xfrm>
            <a:off x="2171786" y="4613672"/>
            <a:ext cx="261423" cy="243634"/>
          </a:xfrm>
          <a:prstGeom prst="downArrow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946139" y="4919990"/>
            <a:ext cx="2783264" cy="373565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Split the Image</a:t>
            </a:r>
            <a:endParaRPr lang="en-US" dirty="0">
              <a:ln w="0"/>
              <a:solidFill>
                <a:srgbClr val="B5FDF1"/>
              </a:solidFill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Down Arrow 66"/>
          <p:cNvSpPr/>
          <p:nvPr/>
        </p:nvSpPr>
        <p:spPr>
          <a:xfrm>
            <a:off x="2207059" y="5386522"/>
            <a:ext cx="261423" cy="243634"/>
          </a:xfrm>
          <a:prstGeom prst="downArrow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Down Arrow 82"/>
          <p:cNvSpPr/>
          <p:nvPr/>
        </p:nvSpPr>
        <p:spPr>
          <a:xfrm rot="16200000">
            <a:off x="4446054" y="3836560"/>
            <a:ext cx="261423" cy="955675"/>
          </a:xfrm>
          <a:prstGeom prst="downArrow">
            <a:avLst/>
          </a:prstGeom>
          <a:noFill/>
          <a:ln w="38100">
            <a:solidFill>
              <a:srgbClr val="2AD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5384805" y="2587150"/>
            <a:ext cx="2783264" cy="3509539"/>
            <a:chOff x="946139" y="2511242"/>
            <a:chExt cx="2783264" cy="2366966"/>
          </a:xfrm>
        </p:grpSpPr>
        <p:sp>
          <p:nvSpPr>
            <p:cNvPr id="73" name="Rectangle 72"/>
            <p:cNvSpPr/>
            <p:nvPr/>
          </p:nvSpPr>
          <p:spPr>
            <a:xfrm>
              <a:off x="946139" y="2511242"/>
              <a:ext cx="2783264" cy="388273"/>
            </a:xfrm>
            <a:prstGeom prst="rect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rgbClr val="B5FDF1"/>
                  </a:solidFill>
                  <a:latin typeface="Century" panose="02040604050505020304" pitchFamily="18" charset="0"/>
                  <a:cs typeface="Times New Roman" panose="02020603050405020304" pitchFamily="18" charset="0"/>
                </a:rPr>
                <a:t>Calculate Last Layer Value of CT Image</a:t>
              </a:r>
              <a:endParaRPr lang="en-US" dirty="0">
                <a:ln w="0"/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Down Arrow 73"/>
            <p:cNvSpPr/>
            <p:nvPr/>
          </p:nvSpPr>
          <p:spPr>
            <a:xfrm>
              <a:off x="2170465" y="2936427"/>
              <a:ext cx="261423" cy="207363"/>
            </a:xfrm>
            <a:prstGeom prst="downArrow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946139" y="3182597"/>
              <a:ext cx="2783264" cy="388273"/>
            </a:xfrm>
            <a:prstGeom prst="rect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rgbClr val="B5FDF1"/>
                  </a:solidFill>
                  <a:latin typeface="Century" panose="02040604050505020304" pitchFamily="18" charset="0"/>
                  <a:cs typeface="Times New Roman" panose="02020603050405020304" pitchFamily="18" charset="0"/>
                </a:rPr>
                <a:t>Select Training, Testing, Validation Data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946139" y="3853952"/>
              <a:ext cx="2783264" cy="418524"/>
            </a:xfrm>
            <a:prstGeom prst="rect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rgbClr val="B5FDF1"/>
                  </a:solidFill>
                  <a:latin typeface="Century" panose="02040604050505020304" pitchFamily="18" charset="0"/>
                  <a:cs typeface="Times New Roman" panose="02020603050405020304" pitchFamily="18" charset="0"/>
                </a:rPr>
                <a:t>10,000 Steps for Final Layer of Graph</a:t>
              </a:r>
            </a:p>
          </p:txBody>
        </p:sp>
        <p:sp>
          <p:nvSpPr>
            <p:cNvPr id="78" name="Down Arrow 77"/>
            <p:cNvSpPr/>
            <p:nvPr/>
          </p:nvSpPr>
          <p:spPr>
            <a:xfrm>
              <a:off x="2170466" y="4312686"/>
              <a:ext cx="261423" cy="207363"/>
            </a:xfrm>
            <a:prstGeom prst="downArrow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46139" y="4560257"/>
              <a:ext cx="2783264" cy="317951"/>
            </a:xfrm>
            <a:prstGeom prst="rect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rgbClr val="B5FDF1"/>
                  </a:solidFill>
                  <a:latin typeface="Century" panose="02040604050505020304" pitchFamily="18" charset="0"/>
                  <a:cs typeface="Times New Roman" panose="02020603050405020304" pitchFamily="18" charset="0"/>
                </a:rPr>
                <a:t>Final Test Accuracy</a:t>
              </a:r>
            </a:p>
          </p:txBody>
        </p:sp>
        <p:sp>
          <p:nvSpPr>
            <p:cNvPr id="82" name="Down Arrow 81"/>
            <p:cNvSpPr/>
            <p:nvPr/>
          </p:nvSpPr>
          <p:spPr>
            <a:xfrm>
              <a:off x="2170466" y="3608730"/>
              <a:ext cx="261423" cy="207363"/>
            </a:xfrm>
            <a:prstGeom prst="downArrow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4216774" y="375549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n w="0"/>
                <a:solidFill>
                  <a:srgbClr val="FA653C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Data</a:t>
            </a:r>
            <a:endParaRPr lang="en-US" dirty="0">
              <a:ln w="0"/>
              <a:solidFill>
                <a:srgbClr val="FA653C"/>
              </a:solidFill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36127" y="69251"/>
            <a:ext cx="9006681" cy="728030"/>
            <a:chOff x="36127" y="69251"/>
            <a:chExt cx="9006681" cy="728030"/>
          </a:xfrm>
        </p:grpSpPr>
        <p:sp>
          <p:nvSpPr>
            <p:cNvPr id="40" name="Chevron 39"/>
            <p:cNvSpPr/>
            <p:nvPr/>
          </p:nvSpPr>
          <p:spPr>
            <a:xfrm>
              <a:off x="36127" y="72362"/>
              <a:ext cx="2246811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Introduction</a:t>
              </a:r>
            </a:p>
          </p:txBody>
        </p:sp>
        <p:sp>
          <p:nvSpPr>
            <p:cNvPr id="41" name="Chevron 40"/>
            <p:cNvSpPr/>
            <p:nvPr/>
          </p:nvSpPr>
          <p:spPr>
            <a:xfrm>
              <a:off x="2037715" y="72876"/>
              <a:ext cx="2176463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Related Work</a:t>
              </a:r>
              <a:endParaRPr lang="en-US" dirty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42" name="Chevron 41"/>
            <p:cNvSpPr/>
            <p:nvPr/>
          </p:nvSpPr>
          <p:spPr>
            <a:xfrm>
              <a:off x="3993391" y="70790"/>
              <a:ext cx="1720078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n w="28575"/>
                  <a:solidFill>
                    <a:srgbClr val="FA653C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Method</a:t>
              </a:r>
              <a:endParaRPr lang="en-US" sz="2000" dirty="0">
                <a:ln w="28575"/>
                <a:solidFill>
                  <a:srgbClr val="FA65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43" name="Chevron 42"/>
            <p:cNvSpPr/>
            <p:nvPr/>
          </p:nvSpPr>
          <p:spPr>
            <a:xfrm>
              <a:off x="5515361" y="69251"/>
              <a:ext cx="1720078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Result</a:t>
              </a:r>
              <a:endParaRPr lang="en-US" sz="2000" dirty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44" name="Chevron 43"/>
            <p:cNvSpPr/>
            <p:nvPr/>
          </p:nvSpPr>
          <p:spPr>
            <a:xfrm>
              <a:off x="7037546" y="69251"/>
              <a:ext cx="2005262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5210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692"/>
            <a:ext cx="9144000" cy="6866692"/>
          </a:xfrm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F3CA-0621-49A5-9720-83FE866CE275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8468-06CE-4783-B01C-3E1A5C00C592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835" y="2370527"/>
            <a:ext cx="938746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200" dirty="0" smtClean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Deep </a:t>
            </a:r>
            <a:r>
              <a:rPr lang="en-US" sz="2200" dirty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learning </a:t>
            </a:r>
            <a:r>
              <a:rPr lang="en-US" sz="2200" dirty="0" smtClean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has </a:t>
            </a:r>
            <a:r>
              <a:rPr lang="en-US" sz="2200" dirty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breakthrough achievement in image </a:t>
            </a:r>
            <a:r>
              <a:rPr lang="en-US" sz="2200" dirty="0" smtClean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classification which </a:t>
            </a:r>
            <a:r>
              <a:rPr lang="en-US" sz="2200" dirty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also </a:t>
            </a:r>
            <a:r>
              <a:rPr lang="en-US" sz="2200" dirty="0" smtClean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recognizes </a:t>
            </a:r>
            <a:r>
              <a:rPr lang="en-US" sz="2200" dirty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an object in an image. We use </a:t>
            </a:r>
            <a:r>
              <a:rPr lang="en-US" sz="2200" dirty="0" smtClean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TensorFlow, </a:t>
            </a:r>
            <a:r>
              <a:rPr lang="en-US" sz="2200" dirty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an open framework for deep learning and an </a:t>
            </a:r>
            <a:r>
              <a:rPr lang="en-US" sz="2200" dirty="0" smtClean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open-source </a:t>
            </a:r>
            <a:r>
              <a:rPr lang="en-US" sz="2200" dirty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project. </a:t>
            </a:r>
            <a:endParaRPr lang="en-US" sz="2200" dirty="0" smtClean="0">
              <a:solidFill>
                <a:srgbClr val="B5FDF1"/>
              </a:solidFill>
              <a:latin typeface="Century" panose="020406040505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200" dirty="0">
              <a:solidFill>
                <a:srgbClr val="B5FDF1"/>
              </a:solidFill>
              <a:latin typeface="Century" panose="02040604050505020304" pitchFamily="18" charset="0"/>
              <a:cs typeface="Times New Roman" panose="02020603050405020304" pitchFamily="18" charset="0"/>
            </a:endParaRPr>
          </a:p>
          <a:p>
            <a:pPr marL="1828800" lvl="3" indent="-4572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FA653C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MobileNet</a:t>
            </a:r>
          </a:p>
          <a:p>
            <a:pPr marL="1828800" lvl="3" indent="-4572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FA653C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Inception-v3</a:t>
            </a:r>
          </a:p>
          <a:p>
            <a:pPr marL="1828800" lvl="3" indent="-4572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FA653C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VGG-8</a:t>
            </a:r>
            <a:r>
              <a:rPr lang="en-US" sz="2400" dirty="0">
                <a:solidFill>
                  <a:srgbClr val="FA653C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:</a:t>
            </a:r>
            <a:endParaRPr lang="en-US" sz="2400" dirty="0" smtClean="0">
              <a:solidFill>
                <a:srgbClr val="FA653C"/>
              </a:solidFill>
              <a:latin typeface="Century" panose="020406040505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AutoNum type="arabicParenR"/>
            </a:pPr>
            <a:endParaRPr lang="en-US" sz="2200" dirty="0" smtClean="0">
              <a:solidFill>
                <a:srgbClr val="B5FDF1"/>
              </a:solidFill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34835" y="1496221"/>
            <a:ext cx="9144000" cy="665660"/>
          </a:xfrm>
          <a:prstGeom prst="rect">
            <a:avLst/>
          </a:prstGeom>
          <a:solidFill>
            <a:srgbClr val="01060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2AD8E3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Train Models</a:t>
            </a:r>
            <a:endParaRPr lang="en-US" sz="2400" b="1" dirty="0">
              <a:solidFill>
                <a:srgbClr val="2AD8E3"/>
              </a:solidFill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2" descr="C:\Users\sakif\Desktop\Final Presentation\2000px-TensorFlow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639" y="3640947"/>
            <a:ext cx="3094037" cy="257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36127" y="69251"/>
            <a:ext cx="9006681" cy="728030"/>
            <a:chOff x="36127" y="69251"/>
            <a:chExt cx="9006681" cy="728030"/>
          </a:xfrm>
        </p:grpSpPr>
        <p:sp>
          <p:nvSpPr>
            <p:cNvPr id="20" name="Chevron 19"/>
            <p:cNvSpPr/>
            <p:nvPr/>
          </p:nvSpPr>
          <p:spPr>
            <a:xfrm>
              <a:off x="36127" y="72362"/>
              <a:ext cx="2246811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Introduction</a:t>
              </a:r>
            </a:p>
          </p:txBody>
        </p:sp>
        <p:sp>
          <p:nvSpPr>
            <p:cNvPr id="21" name="Chevron 20"/>
            <p:cNvSpPr/>
            <p:nvPr/>
          </p:nvSpPr>
          <p:spPr>
            <a:xfrm>
              <a:off x="2037715" y="72876"/>
              <a:ext cx="2176463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Related Work</a:t>
              </a:r>
              <a:endParaRPr lang="en-US" dirty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22" name="Chevron 21"/>
            <p:cNvSpPr/>
            <p:nvPr/>
          </p:nvSpPr>
          <p:spPr>
            <a:xfrm>
              <a:off x="3993391" y="70790"/>
              <a:ext cx="1720078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n w="28575"/>
                  <a:solidFill>
                    <a:srgbClr val="FA653C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Method</a:t>
              </a:r>
              <a:endParaRPr lang="en-US" sz="2000" dirty="0">
                <a:ln w="28575"/>
                <a:solidFill>
                  <a:srgbClr val="FA65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23" name="Chevron 22"/>
            <p:cNvSpPr/>
            <p:nvPr/>
          </p:nvSpPr>
          <p:spPr>
            <a:xfrm>
              <a:off x="5515361" y="69251"/>
              <a:ext cx="1720078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Result</a:t>
              </a:r>
              <a:endParaRPr lang="en-US" sz="2000" dirty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24" name="Chevron 23"/>
            <p:cNvSpPr/>
            <p:nvPr/>
          </p:nvSpPr>
          <p:spPr>
            <a:xfrm>
              <a:off x="7037546" y="69251"/>
              <a:ext cx="2005262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Conclusion</a:t>
              </a:r>
            </a:p>
          </p:txBody>
        </p:sp>
      </p:grpSp>
      <p:sp>
        <p:nvSpPr>
          <p:cNvPr id="25" name="Pentagon 24"/>
          <p:cNvSpPr/>
          <p:nvPr/>
        </p:nvSpPr>
        <p:spPr>
          <a:xfrm>
            <a:off x="1309782" y="1050304"/>
            <a:ext cx="1643472" cy="292883"/>
          </a:xfrm>
          <a:prstGeom prst="homePlate">
            <a:avLst/>
          </a:prstGeom>
          <a:solidFill>
            <a:srgbClr val="031A2E"/>
          </a:solidFill>
          <a:ln w="57150">
            <a:solidFill>
              <a:srgbClr val="01142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Get Data</a:t>
            </a:r>
            <a:endParaRPr lang="en-US" dirty="0">
              <a:ln w="28575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26" name="Pentagon 25"/>
          <p:cNvSpPr/>
          <p:nvPr/>
        </p:nvSpPr>
        <p:spPr>
          <a:xfrm>
            <a:off x="3171655" y="1050305"/>
            <a:ext cx="1643472" cy="292883"/>
          </a:xfrm>
          <a:prstGeom prst="homePlate">
            <a:avLst/>
          </a:prstGeom>
          <a:solidFill>
            <a:srgbClr val="031A2E"/>
          </a:solidFill>
          <a:ln w="57150">
            <a:solidFill>
              <a:srgbClr val="01142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Cleaning</a:t>
            </a:r>
            <a:endParaRPr lang="en-US" dirty="0">
              <a:ln w="28575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27" name="Pentagon 26"/>
          <p:cNvSpPr/>
          <p:nvPr/>
        </p:nvSpPr>
        <p:spPr>
          <a:xfrm>
            <a:off x="5033528" y="1050306"/>
            <a:ext cx="1643472" cy="292883"/>
          </a:xfrm>
          <a:prstGeom prst="homePlate">
            <a:avLst/>
          </a:prstGeom>
          <a:solidFill>
            <a:srgbClr val="031A2E"/>
          </a:solidFill>
          <a:ln w="57150">
            <a:solidFill>
              <a:srgbClr val="01142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/>
                <a:solidFill>
                  <a:srgbClr val="FA65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Train</a:t>
            </a:r>
            <a:endParaRPr lang="en-US" dirty="0">
              <a:ln w="28575"/>
              <a:solidFill>
                <a:srgbClr val="FA653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28" name="Pentagon 27"/>
          <p:cNvSpPr/>
          <p:nvPr/>
        </p:nvSpPr>
        <p:spPr>
          <a:xfrm>
            <a:off x="6895401" y="1050303"/>
            <a:ext cx="1643472" cy="292883"/>
          </a:xfrm>
          <a:prstGeom prst="homePlate">
            <a:avLst/>
          </a:prstGeom>
          <a:solidFill>
            <a:srgbClr val="031A2E"/>
          </a:solidFill>
          <a:ln w="57150">
            <a:solidFill>
              <a:srgbClr val="01142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Testing</a:t>
            </a:r>
            <a:endParaRPr lang="en-US" dirty="0">
              <a:ln w="28575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993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692"/>
            <a:ext cx="9144000" cy="6866692"/>
          </a:xfrm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F3CA-0621-49A5-9720-83FE866CE275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8468-06CE-4783-B01C-3E1A5C00C592}" type="slidenum">
              <a:rPr lang="en-US" smtClean="0"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-223864" y="2041837"/>
                <a:ext cx="6295560" cy="4527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sz="2200" dirty="0" smtClean="0">
                    <a:solidFill>
                      <a:srgbClr val="B5FDF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MobileNet </a:t>
                </a:r>
                <a:r>
                  <a:rPr lang="en-US" sz="2200" dirty="0">
                    <a:solidFill>
                      <a:srgbClr val="B5FDF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is an </a:t>
                </a:r>
                <a:r>
                  <a:rPr lang="en-US" sz="2200" dirty="0">
                    <a:solidFill>
                      <a:srgbClr val="FA4734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efficient</a:t>
                </a:r>
                <a:r>
                  <a:rPr lang="en-US" sz="2200" dirty="0">
                    <a:solidFill>
                      <a:srgbClr val="B5FDF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 convolutional neural network. MobileNet is build which only depthwise separable convolution. This model is based on 1×1 convolution or point wise convolution. Where one filter in one input channel, the depthwise convolution can be </a:t>
                </a:r>
                <a:r>
                  <a:rPr lang="en-US" sz="2200" dirty="0" smtClean="0">
                    <a:solidFill>
                      <a:srgbClr val="B5FDF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derive.</a:t>
                </a:r>
                <a:endParaRPr lang="en-US" sz="2200" dirty="0">
                  <a:solidFill>
                    <a:srgbClr val="B5FDF1"/>
                  </a:solidFill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FA653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400" i="1">
                                  <a:solidFill>
                                    <a:srgbClr val="FA653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A653C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solidFill>
                                <a:srgbClr val="FA653C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solidFill>
                                <a:srgbClr val="FA653C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FA653C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00" i="1">
                              <a:solidFill>
                                <a:srgbClr val="FA653C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FA653C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i="1">
                          <a:solidFill>
                            <a:srgbClr val="FA653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ctrlPr>
                            <a:rPr lang="en-US" sz="2400" i="1">
                              <a:solidFill>
                                <a:srgbClr val="FA653C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FA653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FA653C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FA653C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FA653C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A653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2400" i="1">
                                      <a:solidFill>
                                        <a:srgbClr val="FA653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rgbClr val="FA653C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srgbClr val="FA653C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solidFill>
                                    <a:srgbClr val="FA653C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FA653C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i="1">
                                  <a:solidFill>
                                    <a:srgbClr val="FA653C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FA653C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solidFill>
                            <a:srgbClr val="FA653C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A653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A653C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A653C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solidFill>
                                <a:srgbClr val="FA653C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FA653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FA653C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sz="2400" i="1">
                              <a:solidFill>
                                <a:srgbClr val="FA653C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00" i="1">
                              <a:solidFill>
                                <a:srgbClr val="FA653C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FA653C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solidFill>
                                <a:srgbClr val="FA653C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sz="2400" i="1">
                              <a:solidFill>
                                <a:srgbClr val="FA653C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200" dirty="0">
                  <a:solidFill>
                    <a:srgbClr val="B5FDF1"/>
                  </a:solidFill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solidFill>
                      <a:srgbClr val="B5FDF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Where (K ) ̇is </a:t>
                </a:r>
                <a:r>
                  <a:rPr lang="en-US" sz="2200" dirty="0">
                    <a:solidFill>
                      <a:srgbClr val="FA4734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convolutional kernel </a:t>
                </a:r>
                <a:r>
                  <a:rPr lang="en-US" sz="2200" dirty="0">
                    <a:solidFill>
                      <a:srgbClr val="B5FDF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and in one of the channel in F to produce of the filtered output feature map  G </a:t>
                </a:r>
                <a:r>
                  <a:rPr lang="en-US" sz="2200" dirty="0" smtClean="0">
                    <a:solidFill>
                      <a:srgbClr val="B5FDF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200" dirty="0">
                  <a:solidFill>
                    <a:srgbClr val="B5FDF1"/>
                  </a:solidFill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3864" y="2041837"/>
                <a:ext cx="6295560" cy="4527906"/>
              </a:xfrm>
              <a:prstGeom prst="rect">
                <a:avLst/>
              </a:prstGeom>
              <a:blipFill>
                <a:blip r:embed="rId5"/>
                <a:stretch>
                  <a:fillRect t="-942" r="-968" b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itle 1"/>
          <p:cNvSpPr txBox="1">
            <a:spLocks/>
          </p:cNvSpPr>
          <p:nvPr/>
        </p:nvSpPr>
        <p:spPr>
          <a:xfrm>
            <a:off x="34835" y="1496221"/>
            <a:ext cx="9144000" cy="665660"/>
          </a:xfrm>
          <a:prstGeom prst="rect">
            <a:avLst/>
          </a:prstGeom>
          <a:solidFill>
            <a:srgbClr val="01060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2AD8E3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MobileNet</a:t>
            </a:r>
          </a:p>
        </p:txBody>
      </p:sp>
      <p:grpSp>
        <p:nvGrpSpPr>
          <p:cNvPr id="17" name="Group 16"/>
          <p:cNvGrpSpPr>
            <a:grpSpLocks/>
          </p:cNvGrpSpPr>
          <p:nvPr/>
        </p:nvGrpSpPr>
        <p:grpSpPr>
          <a:xfrm>
            <a:off x="5990862" y="2161881"/>
            <a:ext cx="2957195" cy="4593559"/>
            <a:chOff x="0" y="0"/>
            <a:chExt cx="2787650" cy="2984500"/>
          </a:xfrm>
          <a:noFill/>
        </p:grpSpPr>
        <p:sp>
          <p:nvSpPr>
            <p:cNvPr id="20" name="Rectangle 19"/>
            <p:cNvSpPr/>
            <p:nvPr/>
          </p:nvSpPr>
          <p:spPr>
            <a:xfrm>
              <a:off x="0" y="0"/>
              <a:ext cx="2787650" cy="2984500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52400" y="66675"/>
              <a:ext cx="2540000" cy="330200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smtClean="0">
                  <a:solidFill>
                    <a:srgbClr val="B5FDF1"/>
                  </a:solidFill>
                  <a:latin typeface="Century" panose="02040604050505020304" pitchFamily="18" charset="0"/>
                  <a:cs typeface="Times New Roman" panose="02020603050405020304" pitchFamily="18" charset="0"/>
                </a:rPr>
                <a:t>Input CT image</a:t>
              </a:r>
              <a:endParaRPr lang="en-US" sz="2000" dirty="0">
                <a:effectLst/>
                <a:latin typeface="Centaur" panose="020305040502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42875" y="561975"/>
              <a:ext cx="2540000" cy="330200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srgbClr val="B5FDF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Batchnorm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33350" y="1047750"/>
              <a:ext cx="2540000" cy="330200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srgbClr val="B5FDF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ReLU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1450" y="2038350"/>
              <a:ext cx="2540000" cy="330200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srgbClr val="B5FDF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Batchnorm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61925" y="2533650"/>
              <a:ext cx="2540000" cy="330200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srgbClr val="B5FDF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ReLU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2400" y="1543050"/>
              <a:ext cx="2540000" cy="330200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srgbClr val="B5FDF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1×1 Convolution</a:t>
              </a:r>
            </a:p>
          </p:txBody>
        </p:sp>
        <p:sp>
          <p:nvSpPr>
            <p:cNvPr id="27" name="Down Arrow 26"/>
            <p:cNvSpPr/>
            <p:nvPr/>
          </p:nvSpPr>
          <p:spPr>
            <a:xfrm>
              <a:off x="1343025" y="438150"/>
              <a:ext cx="204450" cy="97965"/>
            </a:xfrm>
            <a:prstGeom prst="downArrow">
              <a:avLst/>
            </a:prstGeom>
            <a:grp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1371598" y="1914525"/>
              <a:ext cx="252700" cy="97965"/>
            </a:xfrm>
            <a:prstGeom prst="downArrow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1381123" y="2400300"/>
              <a:ext cx="261466" cy="97965"/>
            </a:xfrm>
            <a:prstGeom prst="downArrow">
              <a:avLst/>
            </a:prstGeom>
            <a:grp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1362832" y="1914525"/>
              <a:ext cx="261466" cy="97965"/>
            </a:xfrm>
            <a:prstGeom prst="downArrow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1344541" y="1428750"/>
              <a:ext cx="261466" cy="97965"/>
            </a:xfrm>
            <a:prstGeom prst="downArrow">
              <a:avLst/>
            </a:prstGeom>
            <a:grp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1344541" y="927747"/>
              <a:ext cx="261466" cy="97965"/>
            </a:xfrm>
            <a:prstGeom prst="downArrow">
              <a:avLst/>
            </a:prstGeom>
            <a:grp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6127" y="69251"/>
            <a:ext cx="9006681" cy="728030"/>
            <a:chOff x="36127" y="69251"/>
            <a:chExt cx="9006681" cy="728030"/>
          </a:xfrm>
        </p:grpSpPr>
        <p:sp>
          <p:nvSpPr>
            <p:cNvPr id="29" name="Chevron 28"/>
            <p:cNvSpPr/>
            <p:nvPr/>
          </p:nvSpPr>
          <p:spPr>
            <a:xfrm>
              <a:off x="36127" y="72362"/>
              <a:ext cx="2246811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Introduction</a:t>
              </a:r>
            </a:p>
          </p:txBody>
        </p:sp>
        <p:sp>
          <p:nvSpPr>
            <p:cNvPr id="35" name="Chevron 34"/>
            <p:cNvSpPr/>
            <p:nvPr/>
          </p:nvSpPr>
          <p:spPr>
            <a:xfrm>
              <a:off x="2037715" y="72876"/>
              <a:ext cx="2176463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Related Work</a:t>
              </a:r>
              <a:endParaRPr lang="en-US" dirty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36" name="Chevron 35"/>
            <p:cNvSpPr/>
            <p:nvPr/>
          </p:nvSpPr>
          <p:spPr>
            <a:xfrm>
              <a:off x="3993391" y="70790"/>
              <a:ext cx="1720078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n w="28575"/>
                  <a:solidFill>
                    <a:srgbClr val="FA653C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Method</a:t>
              </a:r>
              <a:endParaRPr lang="en-US" sz="2000" dirty="0">
                <a:ln w="28575"/>
                <a:solidFill>
                  <a:srgbClr val="FA65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37" name="Chevron 36"/>
            <p:cNvSpPr/>
            <p:nvPr/>
          </p:nvSpPr>
          <p:spPr>
            <a:xfrm>
              <a:off x="5515361" y="69251"/>
              <a:ext cx="1720078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Result</a:t>
              </a:r>
              <a:endParaRPr lang="en-US" sz="2000" dirty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38" name="Chevron 37"/>
            <p:cNvSpPr/>
            <p:nvPr/>
          </p:nvSpPr>
          <p:spPr>
            <a:xfrm>
              <a:off x="7037546" y="69251"/>
              <a:ext cx="2005262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Conclusion</a:t>
              </a:r>
            </a:p>
          </p:txBody>
        </p:sp>
      </p:grpSp>
      <p:sp>
        <p:nvSpPr>
          <p:cNvPr id="39" name="Pentagon 38"/>
          <p:cNvSpPr/>
          <p:nvPr/>
        </p:nvSpPr>
        <p:spPr>
          <a:xfrm>
            <a:off x="1309782" y="1050304"/>
            <a:ext cx="1643472" cy="292883"/>
          </a:xfrm>
          <a:prstGeom prst="homePlate">
            <a:avLst/>
          </a:prstGeom>
          <a:solidFill>
            <a:srgbClr val="031A2E"/>
          </a:solidFill>
          <a:ln w="57150">
            <a:solidFill>
              <a:srgbClr val="01142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Get Data</a:t>
            </a:r>
            <a:endParaRPr lang="en-US" dirty="0">
              <a:ln w="28575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40" name="Pentagon 39"/>
          <p:cNvSpPr/>
          <p:nvPr/>
        </p:nvSpPr>
        <p:spPr>
          <a:xfrm>
            <a:off x="3171655" y="1050305"/>
            <a:ext cx="1643472" cy="292883"/>
          </a:xfrm>
          <a:prstGeom prst="homePlate">
            <a:avLst/>
          </a:prstGeom>
          <a:solidFill>
            <a:srgbClr val="031A2E"/>
          </a:solidFill>
          <a:ln w="57150">
            <a:solidFill>
              <a:srgbClr val="01142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Cleaning</a:t>
            </a:r>
            <a:endParaRPr lang="en-US" dirty="0">
              <a:ln w="28575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41" name="Pentagon 40"/>
          <p:cNvSpPr/>
          <p:nvPr/>
        </p:nvSpPr>
        <p:spPr>
          <a:xfrm>
            <a:off x="5033528" y="1050306"/>
            <a:ext cx="1643472" cy="292883"/>
          </a:xfrm>
          <a:prstGeom prst="homePlate">
            <a:avLst/>
          </a:prstGeom>
          <a:solidFill>
            <a:srgbClr val="031A2E"/>
          </a:solidFill>
          <a:ln w="57150">
            <a:solidFill>
              <a:srgbClr val="01142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/>
                <a:solidFill>
                  <a:srgbClr val="FA65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Train</a:t>
            </a:r>
            <a:endParaRPr lang="en-US" dirty="0">
              <a:ln w="28575"/>
              <a:solidFill>
                <a:srgbClr val="FA653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42" name="Pentagon 41"/>
          <p:cNvSpPr/>
          <p:nvPr/>
        </p:nvSpPr>
        <p:spPr>
          <a:xfrm>
            <a:off x="6895401" y="1050303"/>
            <a:ext cx="1643472" cy="292883"/>
          </a:xfrm>
          <a:prstGeom prst="homePlate">
            <a:avLst/>
          </a:prstGeom>
          <a:solidFill>
            <a:srgbClr val="031A2E"/>
          </a:solidFill>
          <a:ln w="57150">
            <a:solidFill>
              <a:srgbClr val="01142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Testing</a:t>
            </a:r>
            <a:endParaRPr lang="en-US" dirty="0">
              <a:ln w="28575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840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692"/>
            <a:ext cx="9144000" cy="686669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369"/>
            <a:ext cx="9144000" cy="992779"/>
          </a:xfrm>
          <a:solidFill>
            <a:srgbClr val="01060C"/>
          </a:solidFill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rgbClr val="2AD8E3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OUTLINES</a:t>
            </a:r>
            <a:endParaRPr lang="en-US" sz="4800" b="1" dirty="0">
              <a:solidFill>
                <a:srgbClr val="2AD8E3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3851" y="1612784"/>
            <a:ext cx="772014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Related Work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Proposed Methodology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Get Data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Clean &amp; Manipulate Data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Train Model 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Result </a:t>
            </a:r>
            <a:endParaRPr lang="en-US" sz="2800" dirty="0">
              <a:solidFill>
                <a:srgbClr val="B5FDF1"/>
              </a:solidFill>
              <a:latin typeface="Century" panose="020406040505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Conclusions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F3CA-0621-49A5-9720-83FE866CE275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8468-06CE-4783-B01C-3E1A5C00C5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89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692"/>
            <a:ext cx="9144000" cy="6866692"/>
          </a:xfrm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F3CA-0621-49A5-9720-83FE866CE275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8468-06CE-4783-B01C-3E1A5C00C592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835" y="2370527"/>
            <a:ext cx="44408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200" dirty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Almost 500 images are selected which hold lung nodule and 500 CT images which do not hold lung nodule for training and testing </a:t>
            </a:r>
            <a:r>
              <a:rPr lang="en-US" sz="2200" dirty="0" smtClean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purpose.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FA653C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Training   :	60%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FA653C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Testing 	    :	20%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FA653C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Validation:	20%</a:t>
            </a:r>
            <a:r>
              <a:rPr lang="en-US" sz="2200" dirty="0" smtClean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		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34835" y="1496221"/>
            <a:ext cx="9144000" cy="665660"/>
          </a:xfrm>
          <a:prstGeom prst="rect">
            <a:avLst/>
          </a:prstGeom>
          <a:solidFill>
            <a:srgbClr val="01060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2AD8E3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MobileNet Training Process  </a:t>
            </a:r>
            <a:endParaRPr lang="en-US" sz="2400" b="1" dirty="0">
              <a:solidFill>
                <a:srgbClr val="2AD8E3"/>
              </a:solidFill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1383154520"/>
              </p:ext>
            </p:extLst>
          </p:nvPr>
        </p:nvGraphicFramePr>
        <p:xfrm>
          <a:off x="3928654" y="2370527"/>
          <a:ext cx="5215346" cy="4200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36127" y="69251"/>
            <a:ext cx="9006681" cy="728030"/>
            <a:chOff x="36127" y="69251"/>
            <a:chExt cx="9006681" cy="728030"/>
          </a:xfrm>
        </p:grpSpPr>
        <p:sp>
          <p:nvSpPr>
            <p:cNvPr id="20" name="Chevron 19"/>
            <p:cNvSpPr/>
            <p:nvPr/>
          </p:nvSpPr>
          <p:spPr>
            <a:xfrm>
              <a:off x="36127" y="72362"/>
              <a:ext cx="2246811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Introduction</a:t>
              </a:r>
            </a:p>
          </p:txBody>
        </p:sp>
        <p:sp>
          <p:nvSpPr>
            <p:cNvPr id="21" name="Chevron 20"/>
            <p:cNvSpPr/>
            <p:nvPr/>
          </p:nvSpPr>
          <p:spPr>
            <a:xfrm>
              <a:off x="2037715" y="72876"/>
              <a:ext cx="2176463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Related Work</a:t>
              </a:r>
              <a:endParaRPr lang="en-US" dirty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22" name="Chevron 21"/>
            <p:cNvSpPr/>
            <p:nvPr/>
          </p:nvSpPr>
          <p:spPr>
            <a:xfrm>
              <a:off x="3993391" y="70790"/>
              <a:ext cx="1720078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n w="28575"/>
                  <a:solidFill>
                    <a:srgbClr val="FA653C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Method</a:t>
              </a:r>
              <a:endParaRPr lang="en-US" sz="2000" dirty="0">
                <a:ln w="28575"/>
                <a:solidFill>
                  <a:srgbClr val="FA65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23" name="Chevron 22"/>
            <p:cNvSpPr/>
            <p:nvPr/>
          </p:nvSpPr>
          <p:spPr>
            <a:xfrm>
              <a:off x="5515361" y="69251"/>
              <a:ext cx="1720078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Result</a:t>
              </a:r>
              <a:endParaRPr lang="en-US" sz="2000" dirty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24" name="Chevron 23"/>
            <p:cNvSpPr/>
            <p:nvPr/>
          </p:nvSpPr>
          <p:spPr>
            <a:xfrm>
              <a:off x="7037546" y="69251"/>
              <a:ext cx="2005262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Conclusion</a:t>
              </a:r>
            </a:p>
          </p:txBody>
        </p:sp>
      </p:grpSp>
      <p:sp>
        <p:nvSpPr>
          <p:cNvPr id="25" name="Pentagon 24"/>
          <p:cNvSpPr/>
          <p:nvPr/>
        </p:nvSpPr>
        <p:spPr>
          <a:xfrm>
            <a:off x="1309782" y="1050304"/>
            <a:ext cx="1643472" cy="292883"/>
          </a:xfrm>
          <a:prstGeom prst="homePlate">
            <a:avLst/>
          </a:prstGeom>
          <a:solidFill>
            <a:srgbClr val="031A2E"/>
          </a:solidFill>
          <a:ln w="57150">
            <a:solidFill>
              <a:srgbClr val="01142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Get Data</a:t>
            </a:r>
            <a:endParaRPr lang="en-US" dirty="0">
              <a:ln w="28575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26" name="Pentagon 25"/>
          <p:cNvSpPr/>
          <p:nvPr/>
        </p:nvSpPr>
        <p:spPr>
          <a:xfrm>
            <a:off x="3171655" y="1050305"/>
            <a:ext cx="1643472" cy="292883"/>
          </a:xfrm>
          <a:prstGeom prst="homePlate">
            <a:avLst/>
          </a:prstGeom>
          <a:solidFill>
            <a:srgbClr val="031A2E"/>
          </a:solidFill>
          <a:ln w="57150">
            <a:solidFill>
              <a:srgbClr val="01142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Cleaning</a:t>
            </a:r>
            <a:endParaRPr lang="en-US" dirty="0">
              <a:ln w="28575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27" name="Pentagon 26"/>
          <p:cNvSpPr/>
          <p:nvPr/>
        </p:nvSpPr>
        <p:spPr>
          <a:xfrm>
            <a:off x="5033528" y="1050306"/>
            <a:ext cx="1643472" cy="292883"/>
          </a:xfrm>
          <a:prstGeom prst="homePlate">
            <a:avLst/>
          </a:prstGeom>
          <a:solidFill>
            <a:srgbClr val="031A2E"/>
          </a:solidFill>
          <a:ln w="57150">
            <a:solidFill>
              <a:srgbClr val="01142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/>
                <a:solidFill>
                  <a:srgbClr val="FA65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Train</a:t>
            </a:r>
            <a:endParaRPr lang="en-US" dirty="0">
              <a:ln w="28575"/>
              <a:solidFill>
                <a:srgbClr val="FA653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28" name="Pentagon 27"/>
          <p:cNvSpPr/>
          <p:nvPr/>
        </p:nvSpPr>
        <p:spPr>
          <a:xfrm>
            <a:off x="6895401" y="1050303"/>
            <a:ext cx="1643472" cy="292883"/>
          </a:xfrm>
          <a:prstGeom prst="homePlate">
            <a:avLst/>
          </a:prstGeom>
          <a:solidFill>
            <a:srgbClr val="031A2E"/>
          </a:solidFill>
          <a:ln w="57150">
            <a:solidFill>
              <a:srgbClr val="01142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Testing</a:t>
            </a:r>
            <a:endParaRPr lang="en-US" dirty="0">
              <a:ln w="28575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367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692"/>
            <a:ext cx="9144000" cy="6866692"/>
          </a:xfrm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F3CA-0621-49A5-9720-83FE866CE275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8468-06CE-4783-B01C-3E1A5C00C592}" type="slidenum">
              <a:rPr lang="en-US" smtClean="0"/>
              <a:t>21</a:t>
            </a:fld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34835" y="1496221"/>
            <a:ext cx="9144000" cy="665660"/>
          </a:xfrm>
          <a:prstGeom prst="rect">
            <a:avLst/>
          </a:prstGeom>
          <a:solidFill>
            <a:srgbClr val="01060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2AD8E3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Main Idea</a:t>
            </a:r>
            <a:endParaRPr lang="en-US" sz="2400" b="1" dirty="0">
              <a:solidFill>
                <a:srgbClr val="2AD8E3"/>
              </a:solidFill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254" y="2370528"/>
            <a:ext cx="3985824" cy="39858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834" y="2370527"/>
            <a:ext cx="551688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200" dirty="0" smtClean="0">
                <a:solidFill>
                  <a:srgbClr val="FA4734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Split</a:t>
            </a:r>
            <a:r>
              <a:rPr lang="en-US" sz="2200" dirty="0" smtClean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the left and the right lung in a CT image for reduce </a:t>
            </a:r>
            <a:r>
              <a:rPr lang="en-US" sz="2200" dirty="0" smtClean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the pattern </a:t>
            </a:r>
            <a:r>
              <a:rPr lang="en-US" sz="2200" dirty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of the lung and give better accuracy and </a:t>
            </a:r>
            <a:r>
              <a:rPr lang="en-US" sz="2200" dirty="0" smtClean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better performance </a:t>
            </a:r>
            <a:r>
              <a:rPr lang="en-US" sz="2200" dirty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in deep neural network.</a:t>
            </a:r>
            <a:endParaRPr lang="en-US" sz="2200" dirty="0" smtClean="0">
              <a:solidFill>
                <a:srgbClr val="B5FDF1"/>
              </a:solidFill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305933"/>
            <a:ext cx="1218470" cy="1655870"/>
          </a:xfrm>
          <a:prstGeom prst="rect">
            <a:avLst/>
          </a:prstGeom>
          <a:ln w="38100">
            <a:solidFill>
              <a:srgbClr val="B5FDF1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681" y="4243161"/>
            <a:ext cx="1264661" cy="1718642"/>
          </a:xfrm>
          <a:prstGeom prst="rect">
            <a:avLst/>
          </a:prstGeom>
          <a:solidFill>
            <a:srgbClr val="B5FDF1"/>
          </a:solidFill>
          <a:ln w="38100">
            <a:solidFill>
              <a:srgbClr val="B5FDF1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953590" y="4767943"/>
            <a:ext cx="548640" cy="1058091"/>
          </a:xfrm>
          <a:prstGeom prst="rect">
            <a:avLst/>
          </a:prstGeom>
          <a:noFill/>
          <a:ln w="38100">
            <a:solidFill>
              <a:srgbClr val="FA6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77439" y="4767943"/>
            <a:ext cx="585923" cy="1058090"/>
          </a:xfrm>
          <a:prstGeom prst="rect">
            <a:avLst/>
          </a:prstGeom>
          <a:noFill/>
          <a:ln w="38100">
            <a:solidFill>
              <a:srgbClr val="FA6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6127" y="69251"/>
            <a:ext cx="9006681" cy="728030"/>
            <a:chOff x="36127" y="69251"/>
            <a:chExt cx="9006681" cy="728030"/>
          </a:xfrm>
        </p:grpSpPr>
        <p:sp>
          <p:nvSpPr>
            <p:cNvPr id="22" name="Chevron 21"/>
            <p:cNvSpPr/>
            <p:nvPr/>
          </p:nvSpPr>
          <p:spPr>
            <a:xfrm>
              <a:off x="36127" y="72362"/>
              <a:ext cx="2246811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Introduction</a:t>
              </a:r>
            </a:p>
          </p:txBody>
        </p:sp>
        <p:sp>
          <p:nvSpPr>
            <p:cNvPr id="23" name="Chevron 22"/>
            <p:cNvSpPr/>
            <p:nvPr/>
          </p:nvSpPr>
          <p:spPr>
            <a:xfrm>
              <a:off x="2037715" y="72876"/>
              <a:ext cx="2176463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Related Work</a:t>
              </a:r>
              <a:endParaRPr lang="en-US" dirty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24" name="Chevron 23"/>
            <p:cNvSpPr/>
            <p:nvPr/>
          </p:nvSpPr>
          <p:spPr>
            <a:xfrm>
              <a:off x="3993391" y="70790"/>
              <a:ext cx="1720078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n w="28575"/>
                  <a:solidFill>
                    <a:srgbClr val="FA653C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Method</a:t>
              </a:r>
              <a:endParaRPr lang="en-US" sz="2000" dirty="0">
                <a:ln w="28575"/>
                <a:solidFill>
                  <a:srgbClr val="FA65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25" name="Chevron 24"/>
            <p:cNvSpPr/>
            <p:nvPr/>
          </p:nvSpPr>
          <p:spPr>
            <a:xfrm>
              <a:off x="5515361" y="69251"/>
              <a:ext cx="1720078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Result</a:t>
              </a:r>
              <a:endParaRPr lang="en-US" sz="2000" dirty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26" name="Chevron 25"/>
            <p:cNvSpPr/>
            <p:nvPr/>
          </p:nvSpPr>
          <p:spPr>
            <a:xfrm>
              <a:off x="7037546" y="69251"/>
              <a:ext cx="2005262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Conclusion</a:t>
              </a:r>
            </a:p>
          </p:txBody>
        </p:sp>
      </p:grpSp>
      <p:sp>
        <p:nvSpPr>
          <p:cNvPr id="27" name="Pentagon 26"/>
          <p:cNvSpPr/>
          <p:nvPr/>
        </p:nvSpPr>
        <p:spPr>
          <a:xfrm>
            <a:off x="1309782" y="1050304"/>
            <a:ext cx="1643472" cy="292883"/>
          </a:xfrm>
          <a:prstGeom prst="homePlate">
            <a:avLst/>
          </a:prstGeom>
          <a:solidFill>
            <a:srgbClr val="031A2E"/>
          </a:solidFill>
          <a:ln w="57150">
            <a:solidFill>
              <a:srgbClr val="01142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Get Data</a:t>
            </a:r>
            <a:endParaRPr lang="en-US" dirty="0">
              <a:ln w="28575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28" name="Pentagon 27"/>
          <p:cNvSpPr/>
          <p:nvPr/>
        </p:nvSpPr>
        <p:spPr>
          <a:xfrm>
            <a:off x="3171655" y="1050305"/>
            <a:ext cx="1643472" cy="292883"/>
          </a:xfrm>
          <a:prstGeom prst="homePlate">
            <a:avLst/>
          </a:prstGeom>
          <a:solidFill>
            <a:srgbClr val="031A2E"/>
          </a:solidFill>
          <a:ln w="57150">
            <a:solidFill>
              <a:srgbClr val="01142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Cleaning</a:t>
            </a:r>
            <a:endParaRPr lang="en-US" dirty="0">
              <a:ln w="28575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29" name="Pentagon 28"/>
          <p:cNvSpPr/>
          <p:nvPr/>
        </p:nvSpPr>
        <p:spPr>
          <a:xfrm>
            <a:off x="5033528" y="1050306"/>
            <a:ext cx="1643472" cy="292883"/>
          </a:xfrm>
          <a:prstGeom prst="homePlate">
            <a:avLst/>
          </a:prstGeom>
          <a:solidFill>
            <a:srgbClr val="031A2E"/>
          </a:solidFill>
          <a:ln w="57150">
            <a:solidFill>
              <a:srgbClr val="01142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/>
                <a:solidFill>
                  <a:srgbClr val="FA65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Train</a:t>
            </a:r>
            <a:endParaRPr lang="en-US" dirty="0">
              <a:ln w="28575"/>
              <a:solidFill>
                <a:srgbClr val="FA653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30" name="Pentagon 29"/>
          <p:cNvSpPr/>
          <p:nvPr/>
        </p:nvSpPr>
        <p:spPr>
          <a:xfrm>
            <a:off x="6895401" y="1050303"/>
            <a:ext cx="1643472" cy="292883"/>
          </a:xfrm>
          <a:prstGeom prst="homePlate">
            <a:avLst/>
          </a:prstGeom>
          <a:solidFill>
            <a:srgbClr val="031A2E"/>
          </a:solidFill>
          <a:ln w="57150">
            <a:solidFill>
              <a:srgbClr val="01142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Testing</a:t>
            </a:r>
            <a:endParaRPr lang="en-US" dirty="0">
              <a:ln w="28575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526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692"/>
            <a:ext cx="9144000" cy="6866692"/>
          </a:xfrm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F3CA-0621-49A5-9720-83FE866CE275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8468-06CE-4783-B01C-3E1A5C00C592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835" y="2370527"/>
            <a:ext cx="30741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200" dirty="0" smtClean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Flip images get better accuracy then the whole images.</a:t>
            </a:r>
          </a:p>
          <a:p>
            <a:pPr lvl="1"/>
            <a:endParaRPr lang="en-US" sz="2200" dirty="0">
              <a:solidFill>
                <a:srgbClr val="B5FDF1"/>
              </a:solidFill>
              <a:latin typeface="Century" panose="020406040505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 smtClean="0">
                <a:solidFill>
                  <a:srgbClr val="FA653C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This is our new Idea. It has never been implemented before</a:t>
            </a:r>
            <a:r>
              <a:rPr lang="en-US" sz="2200" dirty="0">
                <a:solidFill>
                  <a:srgbClr val="FA4734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.</a:t>
            </a:r>
            <a:endParaRPr lang="en-US" sz="2200" dirty="0" smtClean="0">
              <a:solidFill>
                <a:srgbClr val="FA4734"/>
              </a:solidFill>
              <a:latin typeface="Century" panose="020406040505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200" dirty="0" smtClean="0">
              <a:solidFill>
                <a:srgbClr val="B5FDF1"/>
              </a:solidFill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34835" y="1496221"/>
            <a:ext cx="9144000" cy="665660"/>
          </a:xfrm>
          <a:prstGeom prst="rect">
            <a:avLst/>
          </a:prstGeom>
          <a:solidFill>
            <a:srgbClr val="01060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2AD8E3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Results of Main Idea </a:t>
            </a:r>
            <a:endParaRPr lang="en-US" sz="2400" b="1" dirty="0">
              <a:solidFill>
                <a:srgbClr val="2AD8E3"/>
              </a:solidFill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971" y="4586568"/>
            <a:ext cx="1538329" cy="1538329"/>
          </a:xfrm>
          <a:prstGeom prst="rect">
            <a:avLst/>
          </a:prstGeom>
          <a:ln w="38100">
            <a:solidFill>
              <a:srgbClr val="2AD8E3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363" y="2725347"/>
            <a:ext cx="874391" cy="1290964"/>
          </a:xfrm>
          <a:prstGeom prst="rect">
            <a:avLst/>
          </a:prstGeom>
          <a:ln w="38100">
            <a:solidFill>
              <a:srgbClr val="2AD8E3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861" y="2717356"/>
            <a:ext cx="870526" cy="1285257"/>
          </a:xfrm>
          <a:prstGeom prst="rect">
            <a:avLst/>
          </a:prstGeom>
          <a:ln w="38100">
            <a:solidFill>
              <a:srgbClr val="2AD8E3"/>
            </a:solidFill>
          </a:ln>
        </p:spPr>
      </p:pic>
      <p:graphicFrame>
        <p:nvGraphicFramePr>
          <p:cNvPr id="22" name="Chart 21"/>
          <p:cNvGraphicFramePr/>
          <p:nvPr>
            <p:extLst>
              <p:ext uri="{D42A27DB-BD31-4B8C-83A1-F6EECF244321}">
                <p14:modId xmlns:p14="http://schemas.microsoft.com/office/powerpoint/2010/main" val="3079824417"/>
              </p:ext>
            </p:extLst>
          </p:nvPr>
        </p:nvGraphicFramePr>
        <p:xfrm>
          <a:off x="5159387" y="2310174"/>
          <a:ext cx="3984614" cy="40461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36127" y="69251"/>
            <a:ext cx="9006681" cy="728030"/>
            <a:chOff x="36127" y="69251"/>
            <a:chExt cx="9006681" cy="728030"/>
          </a:xfrm>
        </p:grpSpPr>
        <p:sp>
          <p:nvSpPr>
            <p:cNvPr id="20" name="Chevron 19"/>
            <p:cNvSpPr/>
            <p:nvPr/>
          </p:nvSpPr>
          <p:spPr>
            <a:xfrm>
              <a:off x="36127" y="72362"/>
              <a:ext cx="2246811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Introduction</a:t>
              </a:r>
            </a:p>
          </p:txBody>
        </p:sp>
        <p:sp>
          <p:nvSpPr>
            <p:cNvPr id="21" name="Chevron 20"/>
            <p:cNvSpPr/>
            <p:nvPr/>
          </p:nvSpPr>
          <p:spPr>
            <a:xfrm>
              <a:off x="2037715" y="72876"/>
              <a:ext cx="2176463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Related Work</a:t>
              </a:r>
              <a:endParaRPr lang="en-US" dirty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23" name="Chevron 22"/>
            <p:cNvSpPr/>
            <p:nvPr/>
          </p:nvSpPr>
          <p:spPr>
            <a:xfrm>
              <a:off x="3993391" y="70790"/>
              <a:ext cx="1720078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n w="28575"/>
                  <a:solidFill>
                    <a:srgbClr val="FA653C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Method</a:t>
              </a:r>
              <a:endParaRPr lang="en-US" sz="2000" dirty="0">
                <a:ln w="28575"/>
                <a:solidFill>
                  <a:srgbClr val="FA65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24" name="Chevron 23"/>
            <p:cNvSpPr/>
            <p:nvPr/>
          </p:nvSpPr>
          <p:spPr>
            <a:xfrm>
              <a:off x="5515361" y="69251"/>
              <a:ext cx="1720078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Result</a:t>
              </a:r>
              <a:endParaRPr lang="en-US" sz="2000" dirty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25" name="Chevron 24"/>
            <p:cNvSpPr/>
            <p:nvPr/>
          </p:nvSpPr>
          <p:spPr>
            <a:xfrm>
              <a:off x="7037546" y="69251"/>
              <a:ext cx="2005262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Conclusion</a:t>
              </a:r>
            </a:p>
          </p:txBody>
        </p:sp>
      </p:grpSp>
      <p:sp>
        <p:nvSpPr>
          <p:cNvPr id="26" name="Pentagon 25"/>
          <p:cNvSpPr/>
          <p:nvPr/>
        </p:nvSpPr>
        <p:spPr>
          <a:xfrm>
            <a:off x="1309782" y="1050304"/>
            <a:ext cx="1643472" cy="292883"/>
          </a:xfrm>
          <a:prstGeom prst="homePlate">
            <a:avLst/>
          </a:prstGeom>
          <a:solidFill>
            <a:srgbClr val="031A2E"/>
          </a:solidFill>
          <a:ln w="57150">
            <a:solidFill>
              <a:srgbClr val="01142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Get Data</a:t>
            </a:r>
            <a:endParaRPr lang="en-US" dirty="0">
              <a:ln w="28575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27" name="Pentagon 26"/>
          <p:cNvSpPr/>
          <p:nvPr/>
        </p:nvSpPr>
        <p:spPr>
          <a:xfrm>
            <a:off x="3171655" y="1050305"/>
            <a:ext cx="1643472" cy="292883"/>
          </a:xfrm>
          <a:prstGeom prst="homePlate">
            <a:avLst/>
          </a:prstGeom>
          <a:solidFill>
            <a:srgbClr val="031A2E"/>
          </a:solidFill>
          <a:ln w="57150">
            <a:solidFill>
              <a:srgbClr val="01142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Cleaning</a:t>
            </a:r>
            <a:endParaRPr lang="en-US" dirty="0">
              <a:ln w="28575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28" name="Pentagon 27"/>
          <p:cNvSpPr/>
          <p:nvPr/>
        </p:nvSpPr>
        <p:spPr>
          <a:xfrm>
            <a:off x="5033528" y="1050306"/>
            <a:ext cx="1643472" cy="292883"/>
          </a:xfrm>
          <a:prstGeom prst="homePlate">
            <a:avLst/>
          </a:prstGeom>
          <a:solidFill>
            <a:srgbClr val="031A2E"/>
          </a:solidFill>
          <a:ln w="57150">
            <a:solidFill>
              <a:srgbClr val="01142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/>
                <a:solidFill>
                  <a:srgbClr val="FA65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Train</a:t>
            </a:r>
            <a:endParaRPr lang="en-US" dirty="0">
              <a:ln w="28575"/>
              <a:solidFill>
                <a:srgbClr val="FA653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29" name="Pentagon 28"/>
          <p:cNvSpPr/>
          <p:nvPr/>
        </p:nvSpPr>
        <p:spPr>
          <a:xfrm>
            <a:off x="6895401" y="1050303"/>
            <a:ext cx="1643472" cy="292883"/>
          </a:xfrm>
          <a:prstGeom prst="homePlate">
            <a:avLst/>
          </a:prstGeom>
          <a:solidFill>
            <a:srgbClr val="031A2E"/>
          </a:solidFill>
          <a:ln w="57150">
            <a:solidFill>
              <a:srgbClr val="01142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Testing</a:t>
            </a:r>
            <a:endParaRPr lang="en-US" dirty="0">
              <a:ln w="28575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865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692"/>
            <a:ext cx="9144000" cy="6866692"/>
          </a:xfrm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F3CA-0621-49A5-9720-83FE866CE275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8468-06CE-4783-B01C-3E1A5C00C592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835" y="2370527"/>
            <a:ext cx="45720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200" dirty="0" smtClean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Final result of the models.</a:t>
            </a:r>
          </a:p>
          <a:p>
            <a:pPr marL="1828800" lvl="3" indent="-4572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MobileNet</a:t>
            </a:r>
          </a:p>
          <a:p>
            <a:pPr marL="1828800" lvl="3" indent="-4572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Inception-v3</a:t>
            </a:r>
          </a:p>
          <a:p>
            <a:pPr marL="1828800" lvl="3" indent="-4572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VGG-8</a:t>
            </a:r>
            <a:endParaRPr lang="en-US" sz="2400" dirty="0">
              <a:solidFill>
                <a:srgbClr val="B5FDF1"/>
              </a:solidFill>
              <a:latin typeface="Century" panose="020406040505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200" dirty="0" smtClean="0">
              <a:solidFill>
                <a:srgbClr val="B5FDF1"/>
              </a:solidFill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34835" y="1496221"/>
            <a:ext cx="9144000" cy="665660"/>
          </a:xfrm>
          <a:prstGeom prst="rect">
            <a:avLst/>
          </a:prstGeom>
          <a:solidFill>
            <a:srgbClr val="01060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2AD8E3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Final Result</a:t>
            </a:r>
            <a:endParaRPr lang="en-US" sz="2400" b="1" dirty="0">
              <a:solidFill>
                <a:srgbClr val="2AD8E3"/>
              </a:solidFill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6127" y="69251"/>
            <a:ext cx="9006681" cy="728030"/>
            <a:chOff x="36127" y="69251"/>
            <a:chExt cx="9006681" cy="728030"/>
          </a:xfrm>
        </p:grpSpPr>
        <p:sp>
          <p:nvSpPr>
            <p:cNvPr id="18" name="Chevron 17"/>
            <p:cNvSpPr/>
            <p:nvPr/>
          </p:nvSpPr>
          <p:spPr>
            <a:xfrm>
              <a:off x="36127" y="72362"/>
              <a:ext cx="2246811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Introduction</a:t>
              </a:r>
            </a:p>
          </p:txBody>
        </p:sp>
        <p:sp>
          <p:nvSpPr>
            <p:cNvPr id="20" name="Chevron 19"/>
            <p:cNvSpPr/>
            <p:nvPr/>
          </p:nvSpPr>
          <p:spPr>
            <a:xfrm>
              <a:off x="2037715" y="72876"/>
              <a:ext cx="2176463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Related Work</a:t>
              </a:r>
              <a:endParaRPr lang="en-US" dirty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21" name="Chevron 20"/>
            <p:cNvSpPr/>
            <p:nvPr/>
          </p:nvSpPr>
          <p:spPr>
            <a:xfrm>
              <a:off x="3993391" y="70790"/>
              <a:ext cx="1720078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Method</a:t>
              </a:r>
              <a:endParaRPr lang="en-US" sz="2000" dirty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22" name="Chevron 21"/>
            <p:cNvSpPr/>
            <p:nvPr/>
          </p:nvSpPr>
          <p:spPr>
            <a:xfrm>
              <a:off x="5515361" y="69251"/>
              <a:ext cx="1720078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n w="28575"/>
                  <a:solidFill>
                    <a:srgbClr val="FA653C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Result</a:t>
              </a:r>
              <a:endParaRPr lang="en-US" sz="2000" dirty="0">
                <a:ln w="28575"/>
                <a:solidFill>
                  <a:srgbClr val="FA65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23" name="Chevron 22"/>
            <p:cNvSpPr/>
            <p:nvPr/>
          </p:nvSpPr>
          <p:spPr>
            <a:xfrm>
              <a:off x="7037546" y="69251"/>
              <a:ext cx="2005262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Conclusion</a:t>
              </a:r>
            </a:p>
          </p:txBody>
        </p:sp>
      </p:grpSp>
      <p:sp>
        <p:nvSpPr>
          <p:cNvPr id="24" name="Pentagon 23"/>
          <p:cNvSpPr/>
          <p:nvPr/>
        </p:nvSpPr>
        <p:spPr>
          <a:xfrm>
            <a:off x="1309782" y="1050304"/>
            <a:ext cx="1643472" cy="292883"/>
          </a:xfrm>
          <a:prstGeom prst="homePlate">
            <a:avLst/>
          </a:prstGeom>
          <a:solidFill>
            <a:srgbClr val="031A2E"/>
          </a:solidFill>
          <a:ln w="57150">
            <a:solidFill>
              <a:srgbClr val="01142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Get Data</a:t>
            </a:r>
            <a:endParaRPr lang="en-US" dirty="0">
              <a:ln w="28575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25" name="Pentagon 24"/>
          <p:cNvSpPr/>
          <p:nvPr/>
        </p:nvSpPr>
        <p:spPr>
          <a:xfrm>
            <a:off x="3171655" y="1050305"/>
            <a:ext cx="1643472" cy="292883"/>
          </a:xfrm>
          <a:prstGeom prst="homePlate">
            <a:avLst/>
          </a:prstGeom>
          <a:solidFill>
            <a:srgbClr val="031A2E"/>
          </a:solidFill>
          <a:ln w="57150">
            <a:solidFill>
              <a:srgbClr val="01142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Cleaning</a:t>
            </a:r>
            <a:endParaRPr lang="en-US" dirty="0">
              <a:ln w="28575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26" name="Pentagon 25"/>
          <p:cNvSpPr/>
          <p:nvPr/>
        </p:nvSpPr>
        <p:spPr>
          <a:xfrm>
            <a:off x="5033528" y="1050306"/>
            <a:ext cx="1643472" cy="292883"/>
          </a:xfrm>
          <a:prstGeom prst="homePlate">
            <a:avLst/>
          </a:prstGeom>
          <a:solidFill>
            <a:srgbClr val="031A2E"/>
          </a:solidFill>
          <a:ln w="57150">
            <a:solidFill>
              <a:srgbClr val="01142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Train</a:t>
            </a:r>
            <a:endParaRPr lang="en-US" dirty="0">
              <a:ln w="28575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27" name="Pentagon 26"/>
          <p:cNvSpPr/>
          <p:nvPr/>
        </p:nvSpPr>
        <p:spPr>
          <a:xfrm>
            <a:off x="6895401" y="1050303"/>
            <a:ext cx="1643472" cy="292883"/>
          </a:xfrm>
          <a:prstGeom prst="homePlate">
            <a:avLst/>
          </a:prstGeom>
          <a:solidFill>
            <a:srgbClr val="031A2E"/>
          </a:solidFill>
          <a:ln w="57150">
            <a:solidFill>
              <a:srgbClr val="01142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/>
                <a:solidFill>
                  <a:srgbClr val="FA65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Testing</a:t>
            </a:r>
            <a:endParaRPr lang="en-US" dirty="0">
              <a:ln w="28575"/>
              <a:solidFill>
                <a:srgbClr val="FA653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577892"/>
              </p:ext>
            </p:extLst>
          </p:nvPr>
        </p:nvGraphicFramePr>
        <p:xfrm>
          <a:off x="3775166" y="2994549"/>
          <a:ext cx="5267642" cy="3001302"/>
        </p:xfrm>
        <a:graphic>
          <a:graphicData uri="http://schemas.openxmlformats.org/drawingml/2006/table">
            <a:tbl>
              <a:tbl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479298">
                  <a:extLst>
                    <a:ext uri="{9D8B030D-6E8A-4147-A177-3AD203B41FA5}">
                      <a16:colId xmlns:a16="http://schemas.microsoft.com/office/drawing/2014/main" val="2796408201"/>
                    </a:ext>
                  </a:extLst>
                </a:gridCol>
                <a:gridCol w="1134273">
                  <a:extLst>
                    <a:ext uri="{9D8B030D-6E8A-4147-A177-3AD203B41FA5}">
                      <a16:colId xmlns:a16="http://schemas.microsoft.com/office/drawing/2014/main" val="342119376"/>
                    </a:ext>
                  </a:extLst>
                </a:gridCol>
                <a:gridCol w="907449">
                  <a:extLst>
                    <a:ext uri="{9D8B030D-6E8A-4147-A177-3AD203B41FA5}">
                      <a16:colId xmlns:a16="http://schemas.microsoft.com/office/drawing/2014/main" val="2139521966"/>
                    </a:ext>
                  </a:extLst>
                </a:gridCol>
                <a:gridCol w="873311">
                  <a:extLst>
                    <a:ext uri="{9D8B030D-6E8A-4147-A177-3AD203B41FA5}">
                      <a16:colId xmlns:a16="http://schemas.microsoft.com/office/drawing/2014/main" val="1078884673"/>
                    </a:ext>
                  </a:extLst>
                </a:gridCol>
                <a:gridCol w="873311">
                  <a:extLst>
                    <a:ext uri="{9D8B030D-6E8A-4147-A177-3AD203B41FA5}">
                      <a16:colId xmlns:a16="http://schemas.microsoft.com/office/drawing/2014/main" val="3220281075"/>
                    </a:ext>
                  </a:extLst>
                </a:gridCol>
              </a:tblGrid>
              <a:tr h="10728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aseline="0" dirty="0">
                          <a:solidFill>
                            <a:srgbClr val="B5FDF1"/>
                          </a:solidFill>
                          <a:effectLst/>
                        </a:rPr>
                        <a:t> </a:t>
                      </a:r>
                      <a:endParaRPr lang="en-US" sz="1050" baseline="0" dirty="0">
                        <a:solidFill>
                          <a:srgbClr val="B5FDF1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aseline="0" dirty="0">
                          <a:solidFill>
                            <a:srgbClr val="B5FDF1"/>
                          </a:solidFill>
                          <a:effectLst/>
                        </a:rPr>
                        <a:t>Image classifier</a:t>
                      </a:r>
                      <a:endParaRPr lang="en-US" sz="1050" baseline="0" dirty="0">
                        <a:solidFill>
                          <a:srgbClr val="B5FDF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baseline="0" dirty="0">
                          <a:solidFill>
                            <a:srgbClr val="B5FDF1"/>
                          </a:solidFill>
                          <a:effectLst/>
                        </a:rPr>
                        <a:t>True Positive</a:t>
                      </a:r>
                      <a:endParaRPr lang="en-US" sz="750" b="1" i="1" baseline="0" dirty="0">
                        <a:solidFill>
                          <a:srgbClr val="B5FDF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baseline="0" dirty="0">
                          <a:solidFill>
                            <a:srgbClr val="B5FDF1"/>
                          </a:solidFill>
                          <a:effectLst/>
                        </a:rPr>
                        <a:t> </a:t>
                      </a:r>
                      <a:r>
                        <a:rPr lang="en-US" sz="1200" baseline="0" dirty="0" smtClean="0">
                          <a:solidFill>
                            <a:srgbClr val="B5FDF1"/>
                          </a:solidFill>
                          <a:effectLst/>
                        </a:rPr>
                        <a:t>True </a:t>
                      </a:r>
                      <a:r>
                        <a:rPr lang="en-US" sz="1200" baseline="0" dirty="0">
                          <a:solidFill>
                            <a:srgbClr val="B5FDF1"/>
                          </a:solidFill>
                          <a:effectLst/>
                        </a:rPr>
                        <a:t>Negative</a:t>
                      </a:r>
                      <a:endParaRPr lang="en-US" sz="750" b="1" i="1" baseline="0" dirty="0">
                        <a:solidFill>
                          <a:srgbClr val="B5FDF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100" baseline="0" dirty="0">
                          <a:solidFill>
                            <a:srgbClr val="B5FDF1"/>
                          </a:solidFill>
                          <a:effectLst/>
                        </a:rPr>
                        <a:t>False Negative </a:t>
                      </a:r>
                      <a:endParaRPr lang="en-US" sz="750" b="1" i="1" baseline="0" dirty="0">
                        <a:solidFill>
                          <a:srgbClr val="B5FDF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rgbClr val="B5FDF1"/>
                          </a:solidFill>
                          <a:effectLst/>
                        </a:rPr>
                        <a:t> </a:t>
                      </a:r>
                      <a:endParaRPr lang="en-US" sz="750" baseline="0" dirty="0">
                        <a:solidFill>
                          <a:srgbClr val="B5FDF1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rgbClr val="B5FDF1"/>
                          </a:solidFill>
                          <a:effectLst/>
                        </a:rPr>
                        <a:t> </a:t>
                      </a:r>
                      <a:r>
                        <a:rPr lang="en-US" sz="1200" baseline="0" dirty="0" smtClean="0">
                          <a:solidFill>
                            <a:srgbClr val="B5FDF1"/>
                          </a:solidFill>
                          <a:effectLst/>
                        </a:rPr>
                        <a:t>False </a:t>
                      </a:r>
                      <a:r>
                        <a:rPr lang="en-US" sz="1200" baseline="0" dirty="0">
                          <a:solidFill>
                            <a:srgbClr val="B5FDF1"/>
                          </a:solidFill>
                          <a:effectLst/>
                        </a:rPr>
                        <a:t>Positive</a:t>
                      </a:r>
                      <a:endParaRPr lang="en-US" sz="750" b="1" i="1" baseline="0" dirty="0">
                        <a:solidFill>
                          <a:srgbClr val="B5FDF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449586"/>
                  </a:ext>
                </a:extLst>
              </a:tr>
              <a:tr h="5364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rgbClr val="B5FDF1"/>
                          </a:solidFill>
                          <a:effectLst/>
                        </a:rPr>
                        <a:t> </a:t>
                      </a:r>
                      <a:endParaRPr lang="en-US" sz="800" baseline="0" dirty="0">
                        <a:solidFill>
                          <a:srgbClr val="B5FDF1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rgbClr val="FA4734"/>
                          </a:solidFill>
                          <a:effectLst/>
                        </a:rPr>
                        <a:t>MobileNet</a:t>
                      </a:r>
                      <a:endParaRPr lang="en-US" sz="1000" baseline="0" dirty="0">
                        <a:solidFill>
                          <a:srgbClr val="FA4734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rgbClr val="B5FDF1"/>
                          </a:solidFill>
                          <a:effectLst/>
                        </a:rPr>
                        <a:t>103</a:t>
                      </a:r>
                      <a:endParaRPr lang="en-US" sz="800" baseline="0" dirty="0">
                        <a:solidFill>
                          <a:srgbClr val="B5FDF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>
                          <a:solidFill>
                            <a:srgbClr val="B5FDF1"/>
                          </a:solidFill>
                          <a:effectLst/>
                        </a:rPr>
                        <a:t>91</a:t>
                      </a:r>
                      <a:endParaRPr lang="en-US" sz="800" baseline="0">
                        <a:solidFill>
                          <a:srgbClr val="B5FDF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>
                          <a:solidFill>
                            <a:srgbClr val="B5FDF1"/>
                          </a:solidFill>
                          <a:effectLst/>
                        </a:rPr>
                        <a:t>4</a:t>
                      </a:r>
                      <a:endParaRPr lang="en-US" sz="750" b="1" i="1" baseline="0">
                        <a:solidFill>
                          <a:srgbClr val="B5FDF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rgbClr val="B5FDF1"/>
                          </a:solidFill>
                          <a:effectLst/>
                        </a:rPr>
                        <a:t> </a:t>
                      </a:r>
                      <a:endParaRPr lang="en-US" sz="750" baseline="0" dirty="0">
                        <a:solidFill>
                          <a:srgbClr val="B5FDF1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rgbClr val="B5FDF1"/>
                          </a:solidFill>
                          <a:effectLst/>
                        </a:rPr>
                        <a:t>2</a:t>
                      </a:r>
                      <a:endParaRPr lang="en-US" sz="750" b="1" i="1" baseline="0" dirty="0">
                        <a:solidFill>
                          <a:srgbClr val="B5FDF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881784"/>
                  </a:ext>
                </a:extLst>
              </a:tr>
              <a:tr h="726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solidFill>
                            <a:srgbClr val="FA4734"/>
                          </a:solidFill>
                          <a:effectLst/>
                        </a:rPr>
                        <a:t>VGG-8</a:t>
                      </a:r>
                      <a:endParaRPr lang="en-US" sz="1050" baseline="0" dirty="0">
                        <a:solidFill>
                          <a:srgbClr val="FA4734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>
                          <a:solidFill>
                            <a:srgbClr val="B5FDF1"/>
                          </a:solidFill>
                          <a:effectLst/>
                        </a:rPr>
                        <a:t>98</a:t>
                      </a:r>
                      <a:endParaRPr lang="en-US" sz="800" baseline="0">
                        <a:solidFill>
                          <a:srgbClr val="B5FDF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aseline="0" dirty="0">
                          <a:solidFill>
                            <a:srgbClr val="B5FDF1"/>
                          </a:solidFill>
                          <a:effectLst/>
                        </a:rPr>
                        <a:t>91</a:t>
                      </a:r>
                      <a:endParaRPr lang="en-US" sz="1050" baseline="0" dirty="0">
                        <a:solidFill>
                          <a:srgbClr val="B5FDF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aseline="0">
                          <a:solidFill>
                            <a:srgbClr val="B5FDF1"/>
                          </a:solidFill>
                          <a:effectLst/>
                        </a:rPr>
                        <a:t>9</a:t>
                      </a:r>
                      <a:endParaRPr lang="en-US" sz="1050" baseline="0">
                        <a:solidFill>
                          <a:srgbClr val="B5FDF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aseline="0">
                          <a:solidFill>
                            <a:srgbClr val="B5FDF1"/>
                          </a:solidFill>
                          <a:effectLst/>
                        </a:rPr>
                        <a:t> </a:t>
                      </a:r>
                      <a:endParaRPr lang="en-US" sz="1050" baseline="0">
                        <a:solidFill>
                          <a:srgbClr val="B5FDF1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aseline="0">
                          <a:solidFill>
                            <a:srgbClr val="B5FDF1"/>
                          </a:solidFill>
                          <a:effectLst/>
                        </a:rPr>
                        <a:t>2</a:t>
                      </a:r>
                      <a:endParaRPr lang="en-US" sz="1050" baseline="0">
                        <a:solidFill>
                          <a:srgbClr val="B5FDF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955955"/>
                  </a:ext>
                </a:extLst>
              </a:tr>
              <a:tr h="6653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rgbClr val="FA4734"/>
                          </a:solidFill>
                          <a:effectLst/>
                        </a:rPr>
                        <a:t>Inception</a:t>
                      </a:r>
                      <a:endParaRPr lang="en-US" sz="1000" baseline="0" dirty="0">
                        <a:solidFill>
                          <a:srgbClr val="FA4734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>
                          <a:solidFill>
                            <a:srgbClr val="B5FDF1"/>
                          </a:solidFill>
                          <a:effectLst/>
                        </a:rPr>
                        <a:t> </a:t>
                      </a:r>
                      <a:endParaRPr lang="en-US" sz="800" baseline="0">
                        <a:solidFill>
                          <a:srgbClr val="B5FDF1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>
                          <a:solidFill>
                            <a:srgbClr val="B5FDF1"/>
                          </a:solidFill>
                          <a:effectLst/>
                        </a:rPr>
                        <a:t>99</a:t>
                      </a:r>
                      <a:endParaRPr lang="en-US" sz="800" baseline="0">
                        <a:solidFill>
                          <a:srgbClr val="B5FDF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aseline="0">
                          <a:solidFill>
                            <a:srgbClr val="B5FDF1"/>
                          </a:solidFill>
                          <a:effectLst/>
                        </a:rPr>
                        <a:t> </a:t>
                      </a:r>
                      <a:endParaRPr lang="en-US" sz="1050" baseline="0">
                        <a:solidFill>
                          <a:srgbClr val="B5FDF1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aseline="0">
                          <a:solidFill>
                            <a:srgbClr val="B5FDF1"/>
                          </a:solidFill>
                          <a:effectLst/>
                        </a:rPr>
                        <a:t>90</a:t>
                      </a:r>
                      <a:endParaRPr lang="en-US" sz="1050" baseline="0">
                        <a:solidFill>
                          <a:srgbClr val="B5FDF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aseline="0">
                          <a:solidFill>
                            <a:srgbClr val="B5FDF1"/>
                          </a:solidFill>
                          <a:effectLst/>
                        </a:rPr>
                        <a:t> </a:t>
                      </a:r>
                      <a:endParaRPr lang="en-US" sz="1050" baseline="0">
                        <a:solidFill>
                          <a:srgbClr val="B5FDF1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aseline="0">
                          <a:solidFill>
                            <a:srgbClr val="B5FDF1"/>
                          </a:solidFill>
                          <a:effectLst/>
                        </a:rPr>
                        <a:t>8</a:t>
                      </a:r>
                      <a:endParaRPr lang="en-US" sz="1050" baseline="0">
                        <a:solidFill>
                          <a:srgbClr val="B5FDF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aseline="0" dirty="0">
                          <a:solidFill>
                            <a:srgbClr val="B5FDF1"/>
                          </a:solidFill>
                          <a:effectLst/>
                        </a:rPr>
                        <a:t> </a:t>
                      </a:r>
                      <a:endParaRPr lang="en-US" sz="1050" baseline="0" dirty="0">
                        <a:solidFill>
                          <a:srgbClr val="B5FDF1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aseline="0" dirty="0">
                          <a:solidFill>
                            <a:srgbClr val="B5FDF1"/>
                          </a:solidFill>
                          <a:effectLst/>
                        </a:rPr>
                        <a:t>3</a:t>
                      </a:r>
                      <a:endParaRPr lang="en-US" sz="1050" baseline="0" dirty="0">
                        <a:solidFill>
                          <a:srgbClr val="B5FDF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0550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923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692"/>
            <a:ext cx="9144000" cy="6866692"/>
          </a:xfrm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F3CA-0621-49A5-9720-83FE866CE275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8468-06CE-4783-B01C-3E1A5C00C592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835" y="2565283"/>
                <a:ext cx="4572000" cy="2405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sz="3200" b="1" dirty="0" smtClean="0">
                    <a:solidFill>
                      <a:srgbClr val="B5FDF1"/>
                    </a:solidFill>
                    <a:latin typeface="Centaur" panose="02030504050205020304" pitchFamily="18" charset="0"/>
                  </a:rPr>
                  <a:t>Sensitivity</a:t>
                </a:r>
                <a:r>
                  <a:rPr lang="en-US" sz="3200" b="1" dirty="0" smtClean="0">
                    <a:solidFill>
                      <a:srgbClr val="B5FDF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solidFill>
                              <a:srgbClr val="FA473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>
                            <a:solidFill>
                              <a:srgbClr val="FA4734"/>
                            </a:solidFill>
                            <a:latin typeface="Cambria Math" panose="02040503050406030204" pitchFamily="18" charset="0"/>
                          </a:rPr>
                          <m:t>𝒕𝒑</m:t>
                        </m:r>
                      </m:num>
                      <m:den>
                        <m:r>
                          <a:rPr lang="en-US" sz="3200" b="1" i="1">
                            <a:solidFill>
                              <a:srgbClr val="FA4734"/>
                            </a:solidFill>
                            <a:latin typeface="Cambria Math" panose="02040503050406030204" pitchFamily="18" charset="0"/>
                          </a:rPr>
                          <m:t>𝒕𝒑</m:t>
                        </m:r>
                        <m:r>
                          <a:rPr lang="en-US" sz="3200" b="1" i="1">
                            <a:solidFill>
                              <a:srgbClr val="FA4734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1" i="1">
                            <a:solidFill>
                              <a:srgbClr val="FA4734"/>
                            </a:solidFill>
                            <a:latin typeface="Cambria Math" panose="02040503050406030204" pitchFamily="18" charset="0"/>
                          </a:rPr>
                          <m:t>𝒇𝒏</m:t>
                        </m:r>
                      </m:den>
                    </m:f>
                  </m:oMath>
                </a14:m>
                <a:endParaRPr lang="en-US" sz="3200" b="1" dirty="0" smtClean="0">
                  <a:solidFill>
                    <a:srgbClr val="B5FDF1"/>
                  </a:solidFill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3200" b="1" dirty="0">
                    <a:solidFill>
                      <a:srgbClr val="B5FDF1"/>
                    </a:solidFill>
                    <a:latin typeface="Centaur" panose="02030504050205020304" pitchFamily="18" charset="0"/>
                  </a:rPr>
                  <a:t>Specificity</a:t>
                </a:r>
                <a:r>
                  <a:rPr lang="en-US" sz="3200" b="1" dirty="0" smtClean="0">
                    <a:solidFill>
                      <a:srgbClr val="B5FDF1"/>
                    </a:solidFill>
                  </a:rPr>
                  <a:t> </a:t>
                </a:r>
                <a:r>
                  <a:rPr lang="en-US" sz="3200" b="1" dirty="0">
                    <a:solidFill>
                      <a:srgbClr val="B5FDF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solidFill>
                              <a:srgbClr val="FA473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smtClean="0">
                            <a:solidFill>
                              <a:srgbClr val="FA4734"/>
                            </a:solidFill>
                            <a:latin typeface="Cambria Math" panose="02040503050406030204" pitchFamily="18" charset="0"/>
                          </a:rPr>
                          <m:t>𝒕𝒏</m:t>
                        </m:r>
                      </m:num>
                      <m:den>
                        <m:r>
                          <a:rPr lang="en-US" sz="3200" b="1" i="1">
                            <a:solidFill>
                              <a:srgbClr val="FA4734"/>
                            </a:solidFill>
                            <a:latin typeface="Cambria Math" panose="02040503050406030204" pitchFamily="18" charset="0"/>
                          </a:rPr>
                          <m:t>𝒕𝒑</m:t>
                        </m:r>
                        <m:r>
                          <a:rPr lang="en-US" sz="3200" b="1" i="1">
                            <a:solidFill>
                              <a:srgbClr val="FA4734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1" i="1">
                            <a:solidFill>
                              <a:srgbClr val="FA4734"/>
                            </a:solidFill>
                            <a:latin typeface="Cambria Math" panose="02040503050406030204" pitchFamily="18" charset="0"/>
                          </a:rPr>
                          <m:t>𝒇𝒏</m:t>
                        </m:r>
                      </m:den>
                    </m:f>
                  </m:oMath>
                </a14:m>
                <a:endParaRPr lang="en-US" sz="3200" b="1" dirty="0" smtClean="0">
                  <a:solidFill>
                    <a:srgbClr val="B5FDF1"/>
                  </a:solidFill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3200" b="1" dirty="0">
                    <a:solidFill>
                      <a:srgbClr val="B5FDF1"/>
                    </a:solidFill>
                    <a:latin typeface="Centaur" panose="02030504050205020304" pitchFamily="18" charset="0"/>
                  </a:rPr>
                  <a:t>Accuracy</a:t>
                </a:r>
                <a:r>
                  <a:rPr lang="en-US" sz="3200" b="1" dirty="0" smtClean="0">
                    <a:solidFill>
                      <a:srgbClr val="B5FDF1"/>
                    </a:solidFill>
                  </a:rPr>
                  <a:t> </a:t>
                </a:r>
                <a:r>
                  <a:rPr lang="en-US" sz="3200" b="1" dirty="0">
                    <a:solidFill>
                      <a:srgbClr val="B5FDF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solidFill>
                              <a:srgbClr val="FA473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>
                            <a:solidFill>
                              <a:srgbClr val="FA4734"/>
                            </a:solidFill>
                            <a:latin typeface="Cambria Math" panose="02040503050406030204" pitchFamily="18" charset="0"/>
                          </a:rPr>
                          <m:t>𝒕𝒑</m:t>
                        </m:r>
                        <m:r>
                          <a:rPr lang="en-US" sz="3200" b="1" i="1" smtClean="0">
                            <a:solidFill>
                              <a:srgbClr val="FA4734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1" i="1" smtClean="0">
                            <a:solidFill>
                              <a:srgbClr val="FA4734"/>
                            </a:solidFill>
                            <a:latin typeface="Cambria Math" panose="02040503050406030204" pitchFamily="18" charset="0"/>
                          </a:rPr>
                          <m:t>𝒕𝒏</m:t>
                        </m:r>
                      </m:num>
                      <m:den>
                        <m:r>
                          <a:rPr lang="en-US" sz="3200" b="1" i="1">
                            <a:solidFill>
                              <a:srgbClr val="FA4734"/>
                            </a:solidFill>
                            <a:latin typeface="Cambria Math" panose="02040503050406030204" pitchFamily="18" charset="0"/>
                          </a:rPr>
                          <m:t>𝒕𝒑</m:t>
                        </m:r>
                        <m:r>
                          <a:rPr lang="en-US" sz="3200" b="1" i="1">
                            <a:solidFill>
                              <a:srgbClr val="FA4734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1" i="1" smtClean="0">
                            <a:solidFill>
                              <a:srgbClr val="FA4734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3200" b="1" i="1">
                            <a:solidFill>
                              <a:srgbClr val="FA4734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3200" b="1" i="1" smtClean="0">
                            <a:solidFill>
                              <a:srgbClr val="FA4734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1" i="1" smtClean="0">
                            <a:solidFill>
                              <a:srgbClr val="FA4734"/>
                            </a:solidFill>
                            <a:latin typeface="Cambria Math" panose="02040503050406030204" pitchFamily="18" charset="0"/>
                          </a:rPr>
                          <m:t>𝒇𝒑</m:t>
                        </m:r>
                        <m:r>
                          <a:rPr lang="en-US" sz="3200" b="1" i="1" smtClean="0">
                            <a:solidFill>
                              <a:srgbClr val="FA4734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1" i="1" smtClean="0">
                            <a:solidFill>
                              <a:srgbClr val="FA4734"/>
                            </a:solidFill>
                            <a:latin typeface="Cambria Math" panose="02040503050406030204" pitchFamily="18" charset="0"/>
                          </a:rPr>
                          <m:t>𝒇𝒏</m:t>
                        </m:r>
                      </m:den>
                    </m:f>
                  </m:oMath>
                </a14:m>
                <a:endParaRPr lang="en-US" sz="3200" b="1" dirty="0" smtClean="0">
                  <a:solidFill>
                    <a:srgbClr val="B5FDF1"/>
                  </a:solidFill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5" y="2565283"/>
                <a:ext cx="4572000" cy="24058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itle 1"/>
          <p:cNvSpPr txBox="1">
            <a:spLocks/>
          </p:cNvSpPr>
          <p:nvPr/>
        </p:nvSpPr>
        <p:spPr>
          <a:xfrm>
            <a:off x="34835" y="1496221"/>
            <a:ext cx="9144000" cy="665660"/>
          </a:xfrm>
          <a:prstGeom prst="rect">
            <a:avLst/>
          </a:prstGeom>
          <a:solidFill>
            <a:srgbClr val="01060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2AD8E3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Final Result</a:t>
            </a:r>
            <a:endParaRPr lang="en-US" sz="2400" b="1" dirty="0">
              <a:solidFill>
                <a:srgbClr val="2AD8E3"/>
              </a:solidFill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901698988"/>
              </p:ext>
            </p:extLst>
          </p:nvPr>
        </p:nvGraphicFramePr>
        <p:xfrm>
          <a:off x="3878845" y="2334466"/>
          <a:ext cx="5596309" cy="4350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36127" y="69251"/>
            <a:ext cx="9006681" cy="728030"/>
            <a:chOff x="36127" y="69251"/>
            <a:chExt cx="9006681" cy="728030"/>
          </a:xfrm>
        </p:grpSpPr>
        <p:sp>
          <p:nvSpPr>
            <p:cNvPr id="20" name="Chevron 19"/>
            <p:cNvSpPr/>
            <p:nvPr/>
          </p:nvSpPr>
          <p:spPr>
            <a:xfrm>
              <a:off x="36127" y="72362"/>
              <a:ext cx="2246811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Introduction</a:t>
              </a:r>
            </a:p>
          </p:txBody>
        </p:sp>
        <p:sp>
          <p:nvSpPr>
            <p:cNvPr id="21" name="Chevron 20"/>
            <p:cNvSpPr/>
            <p:nvPr/>
          </p:nvSpPr>
          <p:spPr>
            <a:xfrm>
              <a:off x="2037715" y="72876"/>
              <a:ext cx="2176463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Related Work</a:t>
              </a:r>
              <a:endParaRPr lang="en-US" dirty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22" name="Chevron 21"/>
            <p:cNvSpPr/>
            <p:nvPr/>
          </p:nvSpPr>
          <p:spPr>
            <a:xfrm>
              <a:off x="3993391" y="70790"/>
              <a:ext cx="1720078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Method</a:t>
              </a:r>
              <a:endParaRPr lang="en-US" sz="2000" dirty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23" name="Chevron 22"/>
            <p:cNvSpPr/>
            <p:nvPr/>
          </p:nvSpPr>
          <p:spPr>
            <a:xfrm>
              <a:off x="5515361" y="69251"/>
              <a:ext cx="1720078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n w="28575"/>
                  <a:solidFill>
                    <a:srgbClr val="FA653C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Result</a:t>
              </a:r>
              <a:endParaRPr lang="en-US" sz="2000" dirty="0">
                <a:ln w="28575"/>
                <a:solidFill>
                  <a:srgbClr val="FA65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24" name="Chevron 23"/>
            <p:cNvSpPr/>
            <p:nvPr/>
          </p:nvSpPr>
          <p:spPr>
            <a:xfrm>
              <a:off x="7037546" y="69251"/>
              <a:ext cx="2005262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Conclusion</a:t>
              </a:r>
            </a:p>
          </p:txBody>
        </p:sp>
      </p:grpSp>
      <p:sp>
        <p:nvSpPr>
          <p:cNvPr id="25" name="Pentagon 24"/>
          <p:cNvSpPr/>
          <p:nvPr/>
        </p:nvSpPr>
        <p:spPr>
          <a:xfrm>
            <a:off x="1309782" y="1050304"/>
            <a:ext cx="1643472" cy="292883"/>
          </a:xfrm>
          <a:prstGeom prst="homePlate">
            <a:avLst/>
          </a:prstGeom>
          <a:solidFill>
            <a:srgbClr val="031A2E"/>
          </a:solidFill>
          <a:ln w="57150">
            <a:solidFill>
              <a:srgbClr val="01142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Get Data</a:t>
            </a:r>
            <a:endParaRPr lang="en-US" dirty="0">
              <a:ln w="28575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26" name="Pentagon 25"/>
          <p:cNvSpPr/>
          <p:nvPr/>
        </p:nvSpPr>
        <p:spPr>
          <a:xfrm>
            <a:off x="3171655" y="1050305"/>
            <a:ext cx="1643472" cy="292883"/>
          </a:xfrm>
          <a:prstGeom prst="homePlate">
            <a:avLst/>
          </a:prstGeom>
          <a:solidFill>
            <a:srgbClr val="031A2E"/>
          </a:solidFill>
          <a:ln w="57150">
            <a:solidFill>
              <a:srgbClr val="01142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Cleaning</a:t>
            </a:r>
            <a:endParaRPr lang="en-US" dirty="0">
              <a:ln w="28575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27" name="Pentagon 26"/>
          <p:cNvSpPr/>
          <p:nvPr/>
        </p:nvSpPr>
        <p:spPr>
          <a:xfrm>
            <a:off x="5033528" y="1050306"/>
            <a:ext cx="1643472" cy="292883"/>
          </a:xfrm>
          <a:prstGeom prst="homePlate">
            <a:avLst/>
          </a:prstGeom>
          <a:solidFill>
            <a:srgbClr val="031A2E"/>
          </a:solidFill>
          <a:ln w="57150">
            <a:solidFill>
              <a:srgbClr val="01142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Train</a:t>
            </a:r>
            <a:endParaRPr lang="en-US" dirty="0">
              <a:ln w="28575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28" name="Pentagon 27"/>
          <p:cNvSpPr/>
          <p:nvPr/>
        </p:nvSpPr>
        <p:spPr>
          <a:xfrm>
            <a:off x="6895401" y="1050303"/>
            <a:ext cx="1643472" cy="292883"/>
          </a:xfrm>
          <a:prstGeom prst="homePlate">
            <a:avLst/>
          </a:prstGeom>
          <a:solidFill>
            <a:srgbClr val="031A2E"/>
          </a:solidFill>
          <a:ln w="57150">
            <a:solidFill>
              <a:srgbClr val="01142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/>
                <a:solidFill>
                  <a:srgbClr val="FA65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Testing</a:t>
            </a:r>
            <a:endParaRPr lang="en-US" dirty="0">
              <a:ln w="28575"/>
              <a:solidFill>
                <a:srgbClr val="FA653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460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692"/>
            <a:ext cx="9144000" cy="6866692"/>
          </a:xfrm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F3CA-0621-49A5-9720-83FE866CE275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8468-06CE-4783-B01C-3E1A5C00C592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178" y="1678769"/>
            <a:ext cx="910916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200" dirty="0" smtClean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Our aim is make a software that can predict cancer in the early age like a </a:t>
            </a:r>
            <a:r>
              <a:rPr lang="en-US" sz="2200" dirty="0" smtClean="0">
                <a:solidFill>
                  <a:srgbClr val="FA653C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human expert</a:t>
            </a:r>
            <a:r>
              <a:rPr lang="en-US" sz="2200" dirty="0" smtClean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200" dirty="0" smtClean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200" dirty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accuracy can also be improved by constantly checking only one patient at a time because the lung nodule will appear more than once sequentially in CT </a:t>
            </a:r>
            <a:r>
              <a:rPr lang="en-US" sz="2200" dirty="0" smtClean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image.</a:t>
            </a:r>
          </a:p>
          <a:p>
            <a:pPr lvl="1"/>
            <a:endParaRPr lang="en-US" sz="2200" dirty="0" smtClean="0">
              <a:solidFill>
                <a:srgbClr val="B5FDF1"/>
              </a:solidFill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34834" y="977073"/>
            <a:ext cx="9144000" cy="665660"/>
          </a:xfrm>
          <a:prstGeom prst="rect">
            <a:avLst/>
          </a:prstGeom>
          <a:solidFill>
            <a:srgbClr val="01060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2AD8E3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Conclusion </a:t>
            </a:r>
            <a:endParaRPr lang="en-US" sz="2400" b="1" dirty="0">
              <a:solidFill>
                <a:srgbClr val="2AD8E3"/>
              </a:solidFill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6127" y="69251"/>
            <a:ext cx="9006681" cy="728030"/>
            <a:chOff x="36127" y="69251"/>
            <a:chExt cx="9006681" cy="728030"/>
          </a:xfrm>
        </p:grpSpPr>
        <p:sp>
          <p:nvSpPr>
            <p:cNvPr id="18" name="Chevron 17"/>
            <p:cNvSpPr/>
            <p:nvPr/>
          </p:nvSpPr>
          <p:spPr>
            <a:xfrm>
              <a:off x="36127" y="72362"/>
              <a:ext cx="2246811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Introduction</a:t>
              </a:r>
            </a:p>
          </p:txBody>
        </p:sp>
        <p:sp>
          <p:nvSpPr>
            <p:cNvPr id="20" name="Chevron 19"/>
            <p:cNvSpPr/>
            <p:nvPr/>
          </p:nvSpPr>
          <p:spPr>
            <a:xfrm>
              <a:off x="2037715" y="72876"/>
              <a:ext cx="2176463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Related Work</a:t>
              </a:r>
              <a:endParaRPr lang="en-US" dirty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21" name="Chevron 20"/>
            <p:cNvSpPr/>
            <p:nvPr/>
          </p:nvSpPr>
          <p:spPr>
            <a:xfrm>
              <a:off x="3993391" y="70790"/>
              <a:ext cx="1720078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Method</a:t>
              </a:r>
              <a:endParaRPr lang="en-US" sz="2000" dirty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22" name="Chevron 21"/>
            <p:cNvSpPr/>
            <p:nvPr/>
          </p:nvSpPr>
          <p:spPr>
            <a:xfrm>
              <a:off x="5515361" y="69251"/>
              <a:ext cx="1720078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Result</a:t>
              </a:r>
              <a:endParaRPr lang="en-US" sz="2000" dirty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23" name="Chevron 22"/>
            <p:cNvSpPr/>
            <p:nvPr/>
          </p:nvSpPr>
          <p:spPr>
            <a:xfrm>
              <a:off x="7037546" y="69251"/>
              <a:ext cx="2005262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28575"/>
                  <a:solidFill>
                    <a:srgbClr val="FA653C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Conclusion</a:t>
              </a:r>
            </a:p>
          </p:txBody>
        </p:sp>
      </p:grp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3488029"/>
            <a:ext cx="4051708" cy="270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120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692"/>
            <a:ext cx="9144000" cy="6866692"/>
          </a:xfrm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F3CA-0621-49A5-9720-83FE866CE275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8468-06CE-4783-B01C-3E1A5C00C592}" type="slidenum">
              <a:rPr lang="en-US" smtClean="0"/>
              <a:t>26</a:t>
            </a:fld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34834" y="914619"/>
            <a:ext cx="9096103" cy="665660"/>
          </a:xfrm>
          <a:prstGeom prst="rect">
            <a:avLst/>
          </a:prstGeom>
          <a:solidFill>
            <a:srgbClr val="01060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2AD8E3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Our Paper  </a:t>
            </a:r>
            <a:endParaRPr lang="en-US" sz="2400" b="1" dirty="0">
              <a:solidFill>
                <a:srgbClr val="2AD8E3"/>
              </a:solidFill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6127" y="69251"/>
            <a:ext cx="9006681" cy="728030"/>
            <a:chOff x="36127" y="69251"/>
            <a:chExt cx="9006681" cy="728030"/>
          </a:xfrm>
        </p:grpSpPr>
        <p:sp>
          <p:nvSpPr>
            <p:cNvPr id="18" name="Chevron 17"/>
            <p:cNvSpPr/>
            <p:nvPr/>
          </p:nvSpPr>
          <p:spPr>
            <a:xfrm>
              <a:off x="36127" y="72362"/>
              <a:ext cx="2246811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Introduction</a:t>
              </a:r>
            </a:p>
          </p:txBody>
        </p:sp>
        <p:sp>
          <p:nvSpPr>
            <p:cNvPr id="20" name="Chevron 19"/>
            <p:cNvSpPr/>
            <p:nvPr/>
          </p:nvSpPr>
          <p:spPr>
            <a:xfrm>
              <a:off x="2037715" y="72876"/>
              <a:ext cx="2176463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Related Work</a:t>
              </a:r>
              <a:endParaRPr lang="en-US" dirty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21" name="Chevron 20"/>
            <p:cNvSpPr/>
            <p:nvPr/>
          </p:nvSpPr>
          <p:spPr>
            <a:xfrm>
              <a:off x="3993391" y="70790"/>
              <a:ext cx="1720078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Method</a:t>
              </a:r>
              <a:endParaRPr lang="en-US" sz="2000" dirty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22" name="Chevron 21"/>
            <p:cNvSpPr/>
            <p:nvPr/>
          </p:nvSpPr>
          <p:spPr>
            <a:xfrm>
              <a:off x="5515361" y="69251"/>
              <a:ext cx="1720078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Result</a:t>
              </a:r>
              <a:endParaRPr lang="en-US" sz="2000" dirty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23" name="Chevron 22"/>
            <p:cNvSpPr/>
            <p:nvPr/>
          </p:nvSpPr>
          <p:spPr>
            <a:xfrm>
              <a:off x="7037546" y="69251"/>
              <a:ext cx="2005262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28575"/>
                  <a:solidFill>
                    <a:srgbClr val="FA653C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Conclusion</a:t>
              </a:r>
            </a:p>
          </p:txBody>
        </p:sp>
      </p:grpSp>
      <p:pic>
        <p:nvPicPr>
          <p:cNvPr id="13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324" y="1631428"/>
            <a:ext cx="3742791" cy="522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919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692"/>
            <a:ext cx="9144000" cy="6866692"/>
          </a:xfrm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F3CA-0621-49A5-9720-83FE866CE275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8468-06CE-4783-B01C-3E1A5C00C592}" type="slidenum">
              <a:rPr lang="en-US" smtClean="0"/>
              <a:t>27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36127" y="69251"/>
            <a:ext cx="9006681" cy="728030"/>
            <a:chOff x="36127" y="69251"/>
            <a:chExt cx="9006681" cy="728030"/>
          </a:xfrm>
        </p:grpSpPr>
        <p:sp>
          <p:nvSpPr>
            <p:cNvPr id="18" name="Chevron 17"/>
            <p:cNvSpPr/>
            <p:nvPr/>
          </p:nvSpPr>
          <p:spPr>
            <a:xfrm>
              <a:off x="36127" y="72362"/>
              <a:ext cx="2246811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Introduction</a:t>
              </a:r>
            </a:p>
          </p:txBody>
        </p:sp>
        <p:sp>
          <p:nvSpPr>
            <p:cNvPr id="20" name="Chevron 19"/>
            <p:cNvSpPr/>
            <p:nvPr/>
          </p:nvSpPr>
          <p:spPr>
            <a:xfrm>
              <a:off x="2037715" y="72876"/>
              <a:ext cx="2176463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Related Work</a:t>
              </a:r>
              <a:endParaRPr lang="en-US" dirty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21" name="Chevron 20"/>
            <p:cNvSpPr/>
            <p:nvPr/>
          </p:nvSpPr>
          <p:spPr>
            <a:xfrm>
              <a:off x="3993391" y="70790"/>
              <a:ext cx="1720078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Method</a:t>
              </a:r>
              <a:endParaRPr lang="en-US" sz="2000" dirty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22" name="Chevron 21"/>
            <p:cNvSpPr/>
            <p:nvPr/>
          </p:nvSpPr>
          <p:spPr>
            <a:xfrm>
              <a:off x="5515361" y="69251"/>
              <a:ext cx="1720078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Result</a:t>
              </a:r>
              <a:endParaRPr lang="en-US" sz="2000" dirty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23" name="Chevron 22"/>
            <p:cNvSpPr/>
            <p:nvPr/>
          </p:nvSpPr>
          <p:spPr>
            <a:xfrm>
              <a:off x="7037546" y="69251"/>
              <a:ext cx="2005262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28575"/>
                  <a:solidFill>
                    <a:srgbClr val="FA653C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Conclusion</a:t>
              </a:r>
            </a:p>
          </p:txBody>
        </p:sp>
      </p:grpSp>
      <p:pic>
        <p:nvPicPr>
          <p:cNvPr id="2050" name="Picture 2" descr="Image result for any questions black backgrou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715" y="2063754"/>
            <a:ext cx="4999831" cy="323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973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692"/>
            <a:ext cx="9144000" cy="686669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27" y="993323"/>
            <a:ext cx="9144000" cy="762055"/>
          </a:xfrm>
          <a:solidFill>
            <a:srgbClr val="01060C"/>
          </a:solidFill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rgbClr val="2AD8E3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Problem Statement</a:t>
            </a:r>
            <a:endParaRPr lang="en-US" b="1" dirty="0">
              <a:solidFill>
                <a:srgbClr val="2AD8E3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F3CA-0621-49A5-9720-83FE866CE275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8468-06CE-4783-B01C-3E1A5C00C592}" type="slidenum">
              <a:rPr lang="en-US" smtClean="0"/>
              <a:t>3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966" y="1755378"/>
            <a:ext cx="4285161" cy="22808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337428" y="2005305"/>
            <a:ext cx="553369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Lung cancer is one of the most common and serious types of </a:t>
            </a:r>
            <a:r>
              <a:rPr lang="en-US" sz="2200" dirty="0" smtClean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cancer.</a:t>
            </a:r>
            <a:endParaRPr lang="en-US" sz="2200" dirty="0">
              <a:solidFill>
                <a:srgbClr val="B5FDF1"/>
              </a:solidFill>
              <a:latin typeface="Century" panose="020406040505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Every </a:t>
            </a:r>
            <a:r>
              <a:rPr lang="en-US" sz="2200" dirty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year more people die of lung </a:t>
            </a:r>
            <a:r>
              <a:rPr lang="en-US" sz="2200" dirty="0" smtClean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cancer than </a:t>
            </a:r>
            <a:r>
              <a:rPr lang="en-US" sz="2200" dirty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breast, colon and prostate cancers </a:t>
            </a:r>
            <a:r>
              <a:rPr lang="en-US" sz="2200" dirty="0" smtClean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combined.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-337428" y="4138256"/>
            <a:ext cx="928548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The survival rate of </a:t>
            </a:r>
            <a:r>
              <a:rPr lang="en-US" sz="2200" dirty="0" smtClean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lung cancer </a:t>
            </a:r>
            <a:r>
              <a:rPr lang="en-US" sz="2200" dirty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for 5 </a:t>
            </a:r>
            <a:r>
              <a:rPr lang="en-US" sz="2200" dirty="0" smtClean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year is </a:t>
            </a:r>
            <a:r>
              <a:rPr lang="en-US" sz="2200" dirty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only </a:t>
            </a:r>
            <a:r>
              <a:rPr lang="en-US" sz="2200" dirty="0" smtClean="0">
                <a:solidFill>
                  <a:srgbClr val="FA653C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18.7%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2200" dirty="0" smtClean="0">
              <a:solidFill>
                <a:srgbClr val="B5FDF1"/>
              </a:solidFill>
              <a:latin typeface="Century" panose="020406040505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6127" y="69251"/>
            <a:ext cx="9006681" cy="728030"/>
            <a:chOff x="36127" y="69251"/>
            <a:chExt cx="9006681" cy="728030"/>
          </a:xfrm>
        </p:grpSpPr>
        <p:sp>
          <p:nvSpPr>
            <p:cNvPr id="6" name="Chevron 5"/>
            <p:cNvSpPr/>
            <p:nvPr/>
          </p:nvSpPr>
          <p:spPr>
            <a:xfrm>
              <a:off x="36127" y="72362"/>
              <a:ext cx="2246811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n w="28575"/>
                  <a:solidFill>
                    <a:srgbClr val="FA653C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Introduction</a:t>
              </a:r>
            </a:p>
          </p:txBody>
        </p:sp>
        <p:sp>
          <p:nvSpPr>
            <p:cNvPr id="15" name="Chevron 14"/>
            <p:cNvSpPr/>
            <p:nvPr/>
          </p:nvSpPr>
          <p:spPr>
            <a:xfrm>
              <a:off x="2037715" y="72876"/>
              <a:ext cx="2176463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Related Work</a:t>
              </a:r>
              <a:endParaRPr lang="en-US" dirty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993391" y="70790"/>
              <a:ext cx="1720078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Method</a:t>
              </a:r>
              <a:endParaRPr lang="en-US" sz="2000" dirty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17" name="Chevron 16"/>
            <p:cNvSpPr/>
            <p:nvPr/>
          </p:nvSpPr>
          <p:spPr>
            <a:xfrm>
              <a:off x="5515361" y="69251"/>
              <a:ext cx="1720078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Result</a:t>
              </a:r>
              <a:endParaRPr lang="en-US" sz="2000" dirty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>
              <a:off x="7037546" y="69251"/>
              <a:ext cx="2005262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8245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692"/>
            <a:ext cx="9144000" cy="686669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27" y="993324"/>
            <a:ext cx="9144000" cy="665660"/>
          </a:xfrm>
          <a:solidFill>
            <a:srgbClr val="01060C"/>
          </a:solidFill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rgbClr val="2AD8E3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Motivation</a:t>
            </a:r>
            <a:endParaRPr lang="en-US" b="1" dirty="0">
              <a:solidFill>
                <a:srgbClr val="2AD8E3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F3CA-0621-49A5-9720-83FE866CE275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8468-06CE-4783-B01C-3E1A5C00C592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441931" y="2005305"/>
            <a:ext cx="56670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Almost </a:t>
            </a:r>
            <a:r>
              <a:rPr lang="en-US" sz="2200" dirty="0">
                <a:solidFill>
                  <a:srgbClr val="FA653C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49%</a:t>
            </a:r>
            <a:r>
              <a:rPr lang="en-US" sz="2200" dirty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 chance </a:t>
            </a:r>
            <a:r>
              <a:rPr lang="en-US" sz="2200" dirty="0" smtClean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of survival </a:t>
            </a:r>
            <a:r>
              <a:rPr lang="en-US" sz="2200" dirty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is present if lung cancer is diagnosed early and </a:t>
            </a:r>
            <a:r>
              <a:rPr lang="en-US" sz="2200" dirty="0" smtClean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cancer nodule is </a:t>
            </a:r>
            <a:r>
              <a:rPr lang="en-US" sz="2200" dirty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3 centimeter or </a:t>
            </a:r>
            <a:r>
              <a:rPr lang="en-US" sz="2200" dirty="0" smtClean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smaller</a:t>
            </a:r>
            <a:r>
              <a:rPr lang="en-US" sz="2200" dirty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. </a:t>
            </a:r>
            <a:endParaRPr lang="en-US" sz="2200" dirty="0" smtClean="0">
              <a:solidFill>
                <a:srgbClr val="B5FDF1"/>
              </a:solidFill>
              <a:latin typeface="Century" panose="020406040505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In this thesis, </a:t>
            </a:r>
            <a:r>
              <a:rPr lang="en-US" sz="2200" dirty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we try detect around </a:t>
            </a:r>
            <a:r>
              <a:rPr lang="en-US" sz="2200" dirty="0" smtClean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3 centimeter </a:t>
            </a:r>
            <a:r>
              <a:rPr lang="en-US" sz="2200" dirty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lung nodule on the CT images which is on </a:t>
            </a:r>
            <a:r>
              <a:rPr lang="en-US" sz="2200" dirty="0" smtClean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early stage </a:t>
            </a:r>
            <a:r>
              <a:rPr lang="en-US" sz="2200" dirty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and can easily recoverable</a:t>
            </a:r>
            <a:r>
              <a:rPr lang="en-US" sz="2200" dirty="0" smtClean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920" y="1658984"/>
            <a:ext cx="3735977" cy="280042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6127" y="69251"/>
            <a:ext cx="9006681" cy="728030"/>
            <a:chOff x="36127" y="69251"/>
            <a:chExt cx="9006681" cy="728030"/>
          </a:xfrm>
        </p:grpSpPr>
        <p:sp>
          <p:nvSpPr>
            <p:cNvPr id="12" name="Chevron 11"/>
            <p:cNvSpPr/>
            <p:nvPr/>
          </p:nvSpPr>
          <p:spPr>
            <a:xfrm>
              <a:off x="36127" y="72362"/>
              <a:ext cx="2246811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n w="28575"/>
                  <a:solidFill>
                    <a:srgbClr val="FA653C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Introduction</a:t>
              </a:r>
            </a:p>
          </p:txBody>
        </p:sp>
        <p:sp>
          <p:nvSpPr>
            <p:cNvPr id="13" name="Chevron 12"/>
            <p:cNvSpPr/>
            <p:nvPr/>
          </p:nvSpPr>
          <p:spPr>
            <a:xfrm>
              <a:off x="2037715" y="72876"/>
              <a:ext cx="2176463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Related Work</a:t>
              </a:r>
              <a:endParaRPr lang="en-US" dirty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993391" y="70790"/>
              <a:ext cx="1720078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Method</a:t>
              </a:r>
              <a:endParaRPr lang="en-US" sz="2000" dirty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15" name="Chevron 14"/>
            <p:cNvSpPr/>
            <p:nvPr/>
          </p:nvSpPr>
          <p:spPr>
            <a:xfrm>
              <a:off x="5515361" y="69251"/>
              <a:ext cx="1720078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Result</a:t>
              </a:r>
              <a:endParaRPr lang="en-US" sz="2000" dirty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7037546" y="69251"/>
              <a:ext cx="2005262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8205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692"/>
            <a:ext cx="9144000" cy="686669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27" y="993324"/>
            <a:ext cx="9144000" cy="665660"/>
          </a:xfrm>
          <a:solidFill>
            <a:srgbClr val="01060C"/>
          </a:solidFill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rgbClr val="2AD8E3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CT Scan</a:t>
            </a:r>
            <a:endParaRPr lang="en-US" b="1" dirty="0">
              <a:solidFill>
                <a:srgbClr val="2AD8E3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F3CA-0621-49A5-9720-83FE866CE275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8468-06CE-4783-B01C-3E1A5C00C592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441931" y="1768448"/>
            <a:ext cx="938998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A computerized tomography (CT) or computerized axial tomography (CAT) scan combines data from several X-rays to produce a detailed image of structures inside the body. CT scans produce 2-dimensional images of a "slice" or section of the body, but the data can also be used to construct 3-dimensional images</a:t>
            </a:r>
            <a:endParaRPr lang="en-US" sz="2200" dirty="0" smtClean="0">
              <a:solidFill>
                <a:srgbClr val="B5FDF1"/>
              </a:solidFill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855782"/>
            <a:ext cx="3160488" cy="23640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Right Arrow 11"/>
          <p:cNvSpPr/>
          <p:nvPr/>
        </p:nvSpPr>
        <p:spPr>
          <a:xfrm>
            <a:off x="4147457" y="4841566"/>
            <a:ext cx="849085" cy="641126"/>
          </a:xfrm>
          <a:prstGeom prst="rightArrow">
            <a:avLst/>
          </a:prstGeom>
          <a:solidFill>
            <a:srgbClr val="052438"/>
          </a:solidFill>
          <a:ln w="38100">
            <a:solidFill>
              <a:srgbClr val="FA6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514" y="3801788"/>
            <a:ext cx="3159513" cy="2493053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36127" y="69251"/>
            <a:ext cx="9006681" cy="728030"/>
            <a:chOff x="36127" y="69251"/>
            <a:chExt cx="9006681" cy="728030"/>
          </a:xfrm>
        </p:grpSpPr>
        <p:sp>
          <p:nvSpPr>
            <p:cNvPr id="15" name="Chevron 14"/>
            <p:cNvSpPr/>
            <p:nvPr/>
          </p:nvSpPr>
          <p:spPr>
            <a:xfrm>
              <a:off x="36127" y="72362"/>
              <a:ext cx="2246811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n w="28575"/>
                  <a:solidFill>
                    <a:srgbClr val="FA653C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Introduction</a:t>
              </a:r>
            </a:p>
          </p:txBody>
        </p:sp>
        <p:sp>
          <p:nvSpPr>
            <p:cNvPr id="16" name="Chevron 15"/>
            <p:cNvSpPr/>
            <p:nvPr/>
          </p:nvSpPr>
          <p:spPr>
            <a:xfrm>
              <a:off x="2037715" y="72876"/>
              <a:ext cx="2176463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Related Work</a:t>
              </a:r>
              <a:endParaRPr lang="en-US" dirty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17" name="Chevron 16"/>
            <p:cNvSpPr/>
            <p:nvPr/>
          </p:nvSpPr>
          <p:spPr>
            <a:xfrm>
              <a:off x="3993391" y="70790"/>
              <a:ext cx="1720078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Method</a:t>
              </a:r>
              <a:endParaRPr lang="en-US" sz="2000" dirty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>
              <a:off x="5515361" y="69251"/>
              <a:ext cx="1720078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Result</a:t>
              </a:r>
              <a:endParaRPr lang="en-US" sz="2000" dirty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19" name="Chevron 18"/>
            <p:cNvSpPr/>
            <p:nvPr/>
          </p:nvSpPr>
          <p:spPr>
            <a:xfrm>
              <a:off x="7037546" y="69251"/>
              <a:ext cx="2005262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0000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692"/>
            <a:ext cx="9144000" cy="686669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27" y="993324"/>
            <a:ext cx="9144000" cy="665660"/>
          </a:xfrm>
          <a:solidFill>
            <a:srgbClr val="01060C"/>
          </a:solidFill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rgbClr val="2AD8E3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Related </a:t>
            </a:r>
            <a:r>
              <a:rPr lang="en-US" sz="2400" b="1" dirty="0">
                <a:solidFill>
                  <a:srgbClr val="2AD8E3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Work: Lung </a:t>
            </a:r>
            <a:r>
              <a:rPr lang="en-US" sz="2400" b="1" dirty="0" smtClean="0">
                <a:solidFill>
                  <a:srgbClr val="2AD8E3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Cancer Classification</a:t>
            </a:r>
            <a:endParaRPr lang="en-US" b="1" dirty="0">
              <a:solidFill>
                <a:srgbClr val="2AD8E3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F3CA-0621-49A5-9720-83FE866CE275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8468-06CE-4783-B01C-3E1A5C00C592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6127" y="69251"/>
            <a:ext cx="9006681" cy="728030"/>
            <a:chOff x="36127" y="69251"/>
            <a:chExt cx="9006681" cy="728030"/>
          </a:xfrm>
        </p:grpSpPr>
        <p:sp>
          <p:nvSpPr>
            <p:cNvPr id="15" name="Chevron 14"/>
            <p:cNvSpPr/>
            <p:nvPr/>
          </p:nvSpPr>
          <p:spPr>
            <a:xfrm>
              <a:off x="36127" y="72362"/>
              <a:ext cx="2246811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Introduction</a:t>
              </a:r>
            </a:p>
          </p:txBody>
        </p:sp>
        <p:sp>
          <p:nvSpPr>
            <p:cNvPr id="16" name="Chevron 15"/>
            <p:cNvSpPr/>
            <p:nvPr/>
          </p:nvSpPr>
          <p:spPr>
            <a:xfrm>
              <a:off x="2037715" y="72876"/>
              <a:ext cx="2176463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28575"/>
                  <a:solidFill>
                    <a:srgbClr val="FA653C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Related Work</a:t>
              </a:r>
              <a:endParaRPr lang="en-US" dirty="0">
                <a:ln w="28575"/>
                <a:solidFill>
                  <a:srgbClr val="FA65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17" name="Chevron 16"/>
            <p:cNvSpPr/>
            <p:nvPr/>
          </p:nvSpPr>
          <p:spPr>
            <a:xfrm>
              <a:off x="3993391" y="70790"/>
              <a:ext cx="1720078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Method</a:t>
              </a:r>
              <a:endParaRPr lang="en-US" sz="2000" dirty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>
              <a:off x="5515361" y="69251"/>
              <a:ext cx="1720078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Result</a:t>
              </a:r>
              <a:endParaRPr lang="en-US" sz="2000" dirty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19" name="Chevron 18"/>
            <p:cNvSpPr/>
            <p:nvPr/>
          </p:nvSpPr>
          <p:spPr>
            <a:xfrm>
              <a:off x="7037546" y="69251"/>
              <a:ext cx="2005262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Conclusion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25316" y="3058827"/>
            <a:ext cx="8493368" cy="1564021"/>
            <a:chOff x="420838" y="2535909"/>
            <a:chExt cx="8493368" cy="1564021"/>
          </a:xfrm>
        </p:grpSpPr>
        <p:sp>
          <p:nvSpPr>
            <p:cNvPr id="12" name="Right Arrow 11"/>
            <p:cNvSpPr/>
            <p:nvPr/>
          </p:nvSpPr>
          <p:spPr>
            <a:xfrm>
              <a:off x="2073727" y="3148812"/>
              <a:ext cx="346166" cy="348989"/>
            </a:xfrm>
            <a:prstGeom prst="rightArrow">
              <a:avLst/>
            </a:prstGeom>
            <a:solidFill>
              <a:srgbClr val="052438"/>
            </a:solidFill>
            <a:ln w="38100">
              <a:solidFill>
                <a:srgbClr val="FA65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838" y="2537889"/>
              <a:ext cx="1616762" cy="1529948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6020" y="2537889"/>
              <a:ext cx="1758158" cy="155184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87130" y="2535909"/>
              <a:ext cx="1909676" cy="1564021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37546" y="2618376"/>
              <a:ext cx="1876660" cy="1353184"/>
            </a:xfrm>
            <a:prstGeom prst="rect">
              <a:avLst/>
            </a:prstGeom>
          </p:spPr>
        </p:pic>
        <p:sp>
          <p:nvSpPr>
            <p:cNvPr id="24" name="Right Arrow 23"/>
            <p:cNvSpPr/>
            <p:nvPr/>
          </p:nvSpPr>
          <p:spPr>
            <a:xfrm>
              <a:off x="4283073" y="3135933"/>
              <a:ext cx="346166" cy="348989"/>
            </a:xfrm>
            <a:prstGeom prst="rightArrow">
              <a:avLst/>
            </a:prstGeom>
            <a:solidFill>
              <a:srgbClr val="052438"/>
            </a:solidFill>
            <a:ln w="38100">
              <a:solidFill>
                <a:srgbClr val="FA65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6683283" y="3144415"/>
              <a:ext cx="346166" cy="348989"/>
            </a:xfrm>
            <a:prstGeom prst="rightArrow">
              <a:avLst/>
            </a:prstGeom>
            <a:solidFill>
              <a:srgbClr val="052438"/>
            </a:solidFill>
            <a:ln w="38100">
              <a:solidFill>
                <a:srgbClr val="FA65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-411921" y="2551739"/>
            <a:ext cx="93899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rgbClr val="2AD8E3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Segmentation</a:t>
            </a:r>
            <a:r>
              <a:rPr lang="en-US" sz="2200" dirty="0" smtClean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-411921" y="5376119"/>
            <a:ext cx="9389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2AD8E3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Artificial neural </a:t>
            </a:r>
            <a:r>
              <a:rPr lang="en-US" sz="2200" b="1" dirty="0" smtClean="0">
                <a:solidFill>
                  <a:srgbClr val="2AD8E3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network </a:t>
            </a:r>
            <a:r>
              <a:rPr lang="en-US" sz="2200" dirty="0" smtClean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en-US" sz="2200" dirty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ANN is used to classify the lung cancer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-411921" y="2032081"/>
            <a:ext cx="93899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2AD8E3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Author</a:t>
            </a:r>
            <a:r>
              <a:rPr lang="en-US" sz="2200" dirty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 smtClean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Jinsa</a:t>
            </a:r>
            <a:r>
              <a:rPr lang="en-US" sz="2200" dirty="0" smtClean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 Kuruvilla, </a:t>
            </a:r>
            <a:r>
              <a:rPr lang="en-US" sz="2200" dirty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K. </a:t>
            </a:r>
            <a:r>
              <a:rPr lang="en-US" sz="2200" dirty="0" err="1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Gunavathi</a:t>
            </a:r>
            <a:r>
              <a:rPr lang="en-US" sz="2200" dirty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  </a:t>
            </a:r>
            <a:endParaRPr lang="en-US" sz="2200" dirty="0" smtClean="0">
              <a:solidFill>
                <a:srgbClr val="B5FDF1"/>
              </a:solidFill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411921" y="4705426"/>
            <a:ext cx="9389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200" dirty="0" smtClean="0">
                <a:solidFill>
                  <a:srgbClr val="FF0000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rgbClr val="FA4734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1. CT image      2</a:t>
            </a:r>
            <a:r>
              <a:rPr lang="en-US" sz="2200" dirty="0">
                <a:solidFill>
                  <a:srgbClr val="FA4734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. Binary image </a:t>
            </a:r>
            <a:r>
              <a:rPr lang="en-US" sz="2200" dirty="0" smtClean="0">
                <a:solidFill>
                  <a:srgbClr val="FA4734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 3</a:t>
            </a:r>
            <a:r>
              <a:rPr lang="en-US" sz="2200" dirty="0">
                <a:solidFill>
                  <a:srgbClr val="FA4734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. Morphological </a:t>
            </a:r>
            <a:r>
              <a:rPr lang="en-US" sz="2200" dirty="0" smtClean="0">
                <a:solidFill>
                  <a:srgbClr val="FA4734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    4</a:t>
            </a:r>
            <a:r>
              <a:rPr lang="en-US" sz="2200" dirty="0">
                <a:solidFill>
                  <a:srgbClr val="FA4734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. Segmented </a:t>
            </a:r>
            <a:endParaRPr lang="en-US" sz="2200" dirty="0" smtClean="0">
              <a:solidFill>
                <a:srgbClr val="FA4734"/>
              </a:solidFill>
              <a:latin typeface="Century" panose="020406040505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solidFill>
                  <a:srgbClr val="FA4734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rgbClr val="FA4734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                                                          Opening Output</a:t>
            </a:r>
            <a:r>
              <a:rPr lang="en-US" sz="2200" dirty="0">
                <a:solidFill>
                  <a:srgbClr val="FA4734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rgbClr val="FA4734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200" dirty="0" err="1" smtClean="0">
                <a:solidFill>
                  <a:srgbClr val="FA4734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Output</a:t>
            </a:r>
            <a:endParaRPr lang="en-US" sz="2200" dirty="0" smtClean="0">
              <a:solidFill>
                <a:srgbClr val="FA4734"/>
              </a:solidFill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478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692"/>
            <a:ext cx="9144000" cy="686669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27" y="993324"/>
            <a:ext cx="9144000" cy="665660"/>
          </a:xfrm>
          <a:solidFill>
            <a:srgbClr val="01060C"/>
          </a:solidFill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rgbClr val="2AD8E3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Related </a:t>
            </a:r>
            <a:r>
              <a:rPr lang="en-US" sz="2400" b="1" dirty="0">
                <a:solidFill>
                  <a:srgbClr val="2AD8E3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Work: Lung </a:t>
            </a:r>
            <a:r>
              <a:rPr lang="en-US" sz="2400" b="1" dirty="0" smtClean="0">
                <a:solidFill>
                  <a:srgbClr val="2AD8E3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Cancer Classification</a:t>
            </a:r>
            <a:endParaRPr lang="en-US" b="1" dirty="0">
              <a:solidFill>
                <a:srgbClr val="2AD8E3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F3CA-0621-49A5-9720-83FE866CE275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8468-06CE-4783-B01C-3E1A5C00C592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6127" y="69251"/>
            <a:ext cx="9006681" cy="728030"/>
            <a:chOff x="36127" y="69251"/>
            <a:chExt cx="9006681" cy="728030"/>
          </a:xfrm>
        </p:grpSpPr>
        <p:sp>
          <p:nvSpPr>
            <p:cNvPr id="15" name="Chevron 14"/>
            <p:cNvSpPr/>
            <p:nvPr/>
          </p:nvSpPr>
          <p:spPr>
            <a:xfrm>
              <a:off x="36127" y="72362"/>
              <a:ext cx="2246811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Introduction</a:t>
              </a:r>
            </a:p>
          </p:txBody>
        </p:sp>
        <p:sp>
          <p:nvSpPr>
            <p:cNvPr id="16" name="Chevron 15"/>
            <p:cNvSpPr/>
            <p:nvPr/>
          </p:nvSpPr>
          <p:spPr>
            <a:xfrm>
              <a:off x="2037715" y="72876"/>
              <a:ext cx="2176463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28575"/>
                  <a:solidFill>
                    <a:srgbClr val="FA653C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Related Work</a:t>
              </a:r>
              <a:endParaRPr lang="en-US" dirty="0">
                <a:ln w="28575"/>
                <a:solidFill>
                  <a:srgbClr val="FA65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17" name="Chevron 16"/>
            <p:cNvSpPr/>
            <p:nvPr/>
          </p:nvSpPr>
          <p:spPr>
            <a:xfrm>
              <a:off x="3993391" y="70790"/>
              <a:ext cx="1720078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Method</a:t>
              </a:r>
              <a:endParaRPr lang="en-US" sz="2000" dirty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>
              <a:off x="5515361" y="69251"/>
              <a:ext cx="1720078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Result</a:t>
              </a:r>
              <a:endParaRPr lang="en-US" sz="2000" dirty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19" name="Chevron 18"/>
            <p:cNvSpPr/>
            <p:nvPr/>
          </p:nvSpPr>
          <p:spPr>
            <a:xfrm>
              <a:off x="7037546" y="69251"/>
              <a:ext cx="2005262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Conclusion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-296584" y="1795672"/>
            <a:ext cx="9389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rgbClr val="2AD8E3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Experimental Results </a:t>
            </a:r>
            <a:r>
              <a:rPr lang="en-US" sz="2200" dirty="0" smtClean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: Their maximum </a:t>
            </a:r>
            <a:r>
              <a:rPr lang="en-US" sz="2200" dirty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classification accuracy of 91.1%.</a:t>
            </a:r>
            <a:endParaRPr lang="en-US" sz="2200" dirty="0" smtClean="0">
              <a:solidFill>
                <a:srgbClr val="B5FDF1"/>
              </a:solidFill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-296584" y="2777931"/>
            <a:ext cx="93899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rgbClr val="2AD8E3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Limitation</a:t>
            </a:r>
            <a:r>
              <a:rPr lang="en-US" sz="2200" dirty="0" smtClean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: The </a:t>
            </a:r>
            <a:r>
              <a:rPr lang="en-US" sz="2200" dirty="0" smtClean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miss-classification </a:t>
            </a:r>
            <a:r>
              <a:rPr lang="en-US" sz="2200" dirty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occurred in the images where the cancer </a:t>
            </a:r>
            <a:r>
              <a:rPr lang="en-US" sz="2200" dirty="0" smtClean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nodule </a:t>
            </a:r>
            <a:r>
              <a:rPr lang="en-US" sz="2200" dirty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located near the pleural side of the </a:t>
            </a:r>
            <a:r>
              <a:rPr lang="en-US" sz="2200" dirty="0" smtClean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lungs. </a:t>
            </a:r>
          </a:p>
        </p:txBody>
      </p:sp>
    </p:spTree>
    <p:extLst>
      <p:ext uri="{BB962C8B-B14F-4D97-AF65-F5344CB8AC3E}">
        <p14:creationId xmlns:p14="http://schemas.microsoft.com/office/powerpoint/2010/main" val="2851290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6878" cy="6911869"/>
          </a:xfrm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F3CA-0621-49A5-9720-83FE866CE275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8468-06CE-4783-B01C-3E1A5C00C592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835" y="2370527"/>
            <a:ext cx="91091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200" dirty="0" smtClean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We collected the CT images </a:t>
            </a:r>
            <a:r>
              <a:rPr lang="en-US" sz="2200" dirty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200" dirty="0">
                <a:solidFill>
                  <a:srgbClr val="FA653C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Cancer </a:t>
            </a:r>
            <a:r>
              <a:rPr lang="en-US" sz="2200" dirty="0" smtClean="0">
                <a:solidFill>
                  <a:srgbClr val="FA653C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Imaging Archive</a:t>
            </a:r>
            <a:r>
              <a:rPr lang="en-US" sz="2200" dirty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. The Cancer Imaging Archiving (TCIA) </a:t>
            </a:r>
            <a:r>
              <a:rPr lang="en-US" sz="2200" dirty="0" smtClean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works on </a:t>
            </a:r>
            <a:r>
              <a:rPr lang="en-US" sz="2200" dirty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cancer research and it has a large database of </a:t>
            </a:r>
            <a:r>
              <a:rPr lang="en-US" sz="2200" dirty="0" smtClean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medical images.</a:t>
            </a:r>
          </a:p>
        </p:txBody>
      </p:sp>
      <p:sp>
        <p:nvSpPr>
          <p:cNvPr id="7" name="Pentagon 6"/>
          <p:cNvSpPr/>
          <p:nvPr/>
        </p:nvSpPr>
        <p:spPr>
          <a:xfrm>
            <a:off x="1277584" y="1032791"/>
            <a:ext cx="1643472" cy="292883"/>
          </a:xfrm>
          <a:prstGeom prst="homePlate">
            <a:avLst/>
          </a:prstGeom>
          <a:solidFill>
            <a:srgbClr val="031A2E"/>
          </a:solidFill>
          <a:ln w="57150">
            <a:solidFill>
              <a:srgbClr val="01142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/>
                <a:solidFill>
                  <a:srgbClr val="FA65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Get Data</a:t>
            </a:r>
            <a:endParaRPr lang="en-US" dirty="0">
              <a:ln w="28575"/>
              <a:solidFill>
                <a:srgbClr val="FA653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3180407" y="1044809"/>
            <a:ext cx="1643472" cy="292883"/>
          </a:xfrm>
          <a:prstGeom prst="homePlate">
            <a:avLst/>
          </a:prstGeom>
          <a:solidFill>
            <a:srgbClr val="031A2E"/>
          </a:solidFill>
          <a:ln w="57150">
            <a:solidFill>
              <a:srgbClr val="01142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Cleaning</a:t>
            </a:r>
            <a:endParaRPr lang="en-US" dirty="0">
              <a:ln w="28575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5" name="Pentagon 14"/>
          <p:cNvSpPr/>
          <p:nvPr/>
        </p:nvSpPr>
        <p:spPr>
          <a:xfrm>
            <a:off x="5083230" y="1037926"/>
            <a:ext cx="1643472" cy="292883"/>
          </a:xfrm>
          <a:prstGeom prst="homePlate">
            <a:avLst/>
          </a:prstGeom>
          <a:solidFill>
            <a:srgbClr val="031A2E"/>
          </a:solidFill>
          <a:ln w="57150">
            <a:solidFill>
              <a:srgbClr val="01142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Train</a:t>
            </a:r>
            <a:endParaRPr lang="en-US" dirty="0">
              <a:ln w="28575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pic>
        <p:nvPicPr>
          <p:cNvPr id="17" name="Picture 3" descr="C:\Users\sakif\Desktop\Final Presentation\image2014-9-5 16_47_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83" y="3742295"/>
            <a:ext cx="8593233" cy="235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34835" y="1496221"/>
            <a:ext cx="9144000" cy="665660"/>
          </a:xfrm>
          <a:prstGeom prst="rect">
            <a:avLst/>
          </a:prstGeom>
          <a:solidFill>
            <a:srgbClr val="01060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2AD8E3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Collect Training Data</a:t>
            </a:r>
            <a:endParaRPr lang="en-US" b="1" dirty="0">
              <a:solidFill>
                <a:srgbClr val="2AD8E3"/>
              </a:solidFill>
              <a:latin typeface="Bahnschrift Light Condensed" panose="020B0502040204020203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6127" y="69251"/>
            <a:ext cx="9006681" cy="728030"/>
            <a:chOff x="36127" y="69251"/>
            <a:chExt cx="9006681" cy="728030"/>
          </a:xfrm>
        </p:grpSpPr>
        <p:sp>
          <p:nvSpPr>
            <p:cNvPr id="20" name="Chevron 19"/>
            <p:cNvSpPr/>
            <p:nvPr/>
          </p:nvSpPr>
          <p:spPr>
            <a:xfrm>
              <a:off x="36127" y="72362"/>
              <a:ext cx="2246811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Introduction</a:t>
              </a:r>
            </a:p>
          </p:txBody>
        </p:sp>
        <p:sp>
          <p:nvSpPr>
            <p:cNvPr id="21" name="Chevron 20"/>
            <p:cNvSpPr/>
            <p:nvPr/>
          </p:nvSpPr>
          <p:spPr>
            <a:xfrm>
              <a:off x="2037715" y="72876"/>
              <a:ext cx="2176463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Related Work</a:t>
              </a:r>
              <a:endParaRPr lang="en-US" dirty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22" name="Chevron 21"/>
            <p:cNvSpPr/>
            <p:nvPr/>
          </p:nvSpPr>
          <p:spPr>
            <a:xfrm>
              <a:off x="3993391" y="70790"/>
              <a:ext cx="1720078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n w="28575"/>
                  <a:solidFill>
                    <a:srgbClr val="FA653C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Method</a:t>
              </a:r>
              <a:endParaRPr lang="en-US" sz="2000" dirty="0">
                <a:ln w="28575"/>
                <a:solidFill>
                  <a:srgbClr val="FA65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23" name="Chevron 22"/>
            <p:cNvSpPr/>
            <p:nvPr/>
          </p:nvSpPr>
          <p:spPr>
            <a:xfrm>
              <a:off x="5515361" y="69251"/>
              <a:ext cx="1720078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Result</a:t>
              </a:r>
              <a:endParaRPr lang="en-US" sz="2000" dirty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24" name="Chevron 23"/>
            <p:cNvSpPr/>
            <p:nvPr/>
          </p:nvSpPr>
          <p:spPr>
            <a:xfrm>
              <a:off x="7037546" y="69251"/>
              <a:ext cx="2005262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Conclusion</a:t>
              </a:r>
            </a:p>
          </p:txBody>
        </p:sp>
      </p:grpSp>
      <p:sp>
        <p:nvSpPr>
          <p:cNvPr id="25" name="Pentagon 24"/>
          <p:cNvSpPr/>
          <p:nvPr/>
        </p:nvSpPr>
        <p:spPr>
          <a:xfrm>
            <a:off x="6986053" y="1046429"/>
            <a:ext cx="1643472" cy="292883"/>
          </a:xfrm>
          <a:prstGeom prst="homePlate">
            <a:avLst/>
          </a:prstGeom>
          <a:solidFill>
            <a:srgbClr val="031A2E"/>
          </a:solidFill>
          <a:ln w="57150">
            <a:solidFill>
              <a:srgbClr val="01142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Testing</a:t>
            </a:r>
            <a:endParaRPr lang="en-US" dirty="0">
              <a:ln w="28575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200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692"/>
            <a:ext cx="9144000" cy="6866692"/>
          </a:xfrm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F3CA-0621-49A5-9720-83FE866CE275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8468-06CE-4783-B01C-3E1A5C00C592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835" y="2370527"/>
            <a:ext cx="9387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200" dirty="0" smtClean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In cleaning process we need to modify a lung CT image (left) to a </a:t>
            </a:r>
            <a:r>
              <a:rPr lang="en-US" sz="2200" dirty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more </a:t>
            </a:r>
            <a:r>
              <a:rPr lang="en-US" sz="2200" dirty="0" smtClean="0">
                <a:solidFill>
                  <a:srgbClr val="B5FDF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simple image (right) for training models.</a:t>
            </a:r>
          </a:p>
        </p:txBody>
      </p:sp>
      <p:sp>
        <p:nvSpPr>
          <p:cNvPr id="7" name="Pentagon 6"/>
          <p:cNvSpPr/>
          <p:nvPr/>
        </p:nvSpPr>
        <p:spPr>
          <a:xfrm>
            <a:off x="1271145" y="1005413"/>
            <a:ext cx="1643472" cy="292883"/>
          </a:xfrm>
          <a:prstGeom prst="homePlate">
            <a:avLst/>
          </a:prstGeom>
          <a:solidFill>
            <a:srgbClr val="031A2E"/>
          </a:solidFill>
          <a:ln w="57150">
            <a:solidFill>
              <a:srgbClr val="01142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Get Data</a:t>
            </a:r>
            <a:endParaRPr lang="en-US" dirty="0">
              <a:ln w="28575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3194648" y="1000053"/>
            <a:ext cx="1643472" cy="292883"/>
          </a:xfrm>
          <a:prstGeom prst="homePlate">
            <a:avLst/>
          </a:prstGeom>
          <a:solidFill>
            <a:srgbClr val="031A2E"/>
          </a:solidFill>
          <a:ln w="57150">
            <a:solidFill>
              <a:srgbClr val="01142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/>
                <a:solidFill>
                  <a:srgbClr val="FA65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Cleaning</a:t>
            </a:r>
            <a:endParaRPr lang="en-US" dirty="0">
              <a:ln w="28575"/>
              <a:solidFill>
                <a:srgbClr val="FA653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34835" y="1496221"/>
            <a:ext cx="9144000" cy="665660"/>
          </a:xfrm>
          <a:prstGeom prst="rect">
            <a:avLst/>
          </a:prstGeom>
          <a:solidFill>
            <a:srgbClr val="01060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2AD8E3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Clean &amp; Manipulate Data</a:t>
            </a:r>
          </a:p>
        </p:txBody>
      </p:sp>
      <p:pic>
        <p:nvPicPr>
          <p:cNvPr id="18" name="Picture 17" descr="C:\Users\SAKIF\Desktop\Final Test\final2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11" y="3520118"/>
            <a:ext cx="2753450" cy="2753450"/>
          </a:xfrm>
          <a:prstGeom prst="rect">
            <a:avLst/>
          </a:prstGeom>
          <a:noFill/>
          <a:ln w="28575">
            <a:solidFill>
              <a:srgbClr val="B5FDF1"/>
            </a:solidFill>
          </a:ln>
        </p:spPr>
      </p:pic>
      <p:pic>
        <p:nvPicPr>
          <p:cNvPr id="20" name="Picture 19" descr="C:\Users\SAKIF\Desktop\Final Test\sss2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569" y="3532781"/>
            <a:ext cx="2762911" cy="2762911"/>
          </a:xfrm>
          <a:prstGeom prst="rect">
            <a:avLst/>
          </a:prstGeom>
          <a:noFill/>
          <a:ln w="28575">
            <a:solidFill>
              <a:srgbClr val="B5FDF1"/>
            </a:solidFill>
          </a:ln>
        </p:spPr>
      </p:pic>
      <p:sp>
        <p:nvSpPr>
          <p:cNvPr id="21" name="Right Arrow 20"/>
          <p:cNvSpPr/>
          <p:nvPr/>
        </p:nvSpPr>
        <p:spPr>
          <a:xfrm>
            <a:off x="4068892" y="4696674"/>
            <a:ext cx="1319349" cy="550751"/>
          </a:xfrm>
          <a:prstGeom prst="rightArrow">
            <a:avLst/>
          </a:prstGeom>
          <a:solidFill>
            <a:srgbClr val="052438"/>
          </a:solidFill>
          <a:ln w="38100">
            <a:solidFill>
              <a:srgbClr val="FA6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400300" y="4972050"/>
            <a:ext cx="423863" cy="333375"/>
          </a:xfrm>
          <a:prstGeom prst="rect">
            <a:avLst/>
          </a:prstGeom>
          <a:noFill/>
          <a:ln w="38100">
            <a:solidFill>
              <a:srgbClr val="FA6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166881" y="5032003"/>
            <a:ext cx="423863" cy="333375"/>
          </a:xfrm>
          <a:prstGeom prst="rect">
            <a:avLst/>
          </a:prstGeom>
          <a:noFill/>
          <a:ln w="38100">
            <a:solidFill>
              <a:srgbClr val="FA6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36127" y="69251"/>
            <a:ext cx="9006681" cy="728030"/>
            <a:chOff x="36127" y="69251"/>
            <a:chExt cx="9006681" cy="728030"/>
          </a:xfrm>
        </p:grpSpPr>
        <p:sp>
          <p:nvSpPr>
            <p:cNvPr id="30" name="Chevron 29"/>
            <p:cNvSpPr/>
            <p:nvPr/>
          </p:nvSpPr>
          <p:spPr>
            <a:xfrm>
              <a:off x="36127" y="72362"/>
              <a:ext cx="2246811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Introduction</a:t>
              </a:r>
            </a:p>
          </p:txBody>
        </p:sp>
        <p:sp>
          <p:nvSpPr>
            <p:cNvPr id="31" name="Chevron 30"/>
            <p:cNvSpPr/>
            <p:nvPr/>
          </p:nvSpPr>
          <p:spPr>
            <a:xfrm>
              <a:off x="2037715" y="72876"/>
              <a:ext cx="2176463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Related Work</a:t>
              </a:r>
              <a:endParaRPr lang="en-US" dirty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32" name="Chevron 31"/>
            <p:cNvSpPr/>
            <p:nvPr/>
          </p:nvSpPr>
          <p:spPr>
            <a:xfrm>
              <a:off x="3993391" y="70790"/>
              <a:ext cx="1720078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n w="28575"/>
                  <a:solidFill>
                    <a:srgbClr val="FA653C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Method</a:t>
              </a:r>
              <a:endParaRPr lang="en-US" sz="2000" dirty="0">
                <a:ln w="28575"/>
                <a:solidFill>
                  <a:srgbClr val="FA65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33" name="Chevron 32"/>
            <p:cNvSpPr/>
            <p:nvPr/>
          </p:nvSpPr>
          <p:spPr>
            <a:xfrm>
              <a:off x="5515361" y="69251"/>
              <a:ext cx="1720078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Result</a:t>
              </a:r>
              <a:endParaRPr lang="en-US" sz="2000" dirty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34" name="Chevron 33"/>
            <p:cNvSpPr/>
            <p:nvPr/>
          </p:nvSpPr>
          <p:spPr>
            <a:xfrm>
              <a:off x="7037546" y="69251"/>
              <a:ext cx="2005262" cy="724405"/>
            </a:xfrm>
            <a:prstGeom prst="chevron">
              <a:avLst/>
            </a:prstGeom>
            <a:solidFill>
              <a:srgbClr val="031A2E"/>
            </a:solidFill>
            <a:ln w="38100">
              <a:solidFill>
                <a:srgbClr val="1F6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2857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Conclusion</a:t>
              </a:r>
            </a:p>
          </p:txBody>
        </p:sp>
      </p:grpSp>
      <p:sp>
        <p:nvSpPr>
          <p:cNvPr id="23" name="Pentagon 22"/>
          <p:cNvSpPr/>
          <p:nvPr/>
        </p:nvSpPr>
        <p:spPr>
          <a:xfrm>
            <a:off x="5118151" y="991581"/>
            <a:ext cx="1643472" cy="292883"/>
          </a:xfrm>
          <a:prstGeom prst="homePlate">
            <a:avLst/>
          </a:prstGeom>
          <a:solidFill>
            <a:srgbClr val="031A2E"/>
          </a:solidFill>
          <a:ln w="57150">
            <a:solidFill>
              <a:srgbClr val="01142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Train</a:t>
            </a:r>
            <a:endParaRPr lang="en-US" dirty="0">
              <a:ln w="28575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24" name="Pentagon 23"/>
          <p:cNvSpPr/>
          <p:nvPr/>
        </p:nvSpPr>
        <p:spPr>
          <a:xfrm>
            <a:off x="7037546" y="991581"/>
            <a:ext cx="1643472" cy="292883"/>
          </a:xfrm>
          <a:prstGeom prst="homePlate">
            <a:avLst/>
          </a:prstGeom>
          <a:solidFill>
            <a:srgbClr val="031A2E"/>
          </a:solidFill>
          <a:ln w="57150">
            <a:solidFill>
              <a:srgbClr val="01142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Testing</a:t>
            </a:r>
            <a:endParaRPr lang="en-US" dirty="0">
              <a:ln w="28575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688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988</TotalTime>
  <Words>1089</Words>
  <Application>Microsoft Office PowerPoint</Application>
  <PresentationFormat>On-screen Show (4:3)</PresentationFormat>
  <Paragraphs>387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0" baseType="lpstr">
      <vt:lpstr>SimSun</vt:lpstr>
      <vt:lpstr>Arial</vt:lpstr>
      <vt:lpstr>Bahnschrift Light Condensed</vt:lpstr>
      <vt:lpstr>Calibri</vt:lpstr>
      <vt:lpstr>Calibri Light</vt:lpstr>
      <vt:lpstr>Cambria Math</vt:lpstr>
      <vt:lpstr>Centaur</vt:lpstr>
      <vt:lpstr>Century</vt:lpstr>
      <vt:lpstr>Impact</vt:lpstr>
      <vt:lpstr>Times New Roman</vt:lpstr>
      <vt:lpstr>Vrinda</vt:lpstr>
      <vt:lpstr>Wingdings</vt:lpstr>
      <vt:lpstr>Office Theme</vt:lpstr>
      <vt:lpstr>A New Method for Lung Nodule Detection Using Deep Neural Networks for CT Images </vt:lpstr>
      <vt:lpstr>OUTLINES</vt:lpstr>
      <vt:lpstr>Problem Statement</vt:lpstr>
      <vt:lpstr>Motivation</vt:lpstr>
      <vt:lpstr>CT Scan</vt:lpstr>
      <vt:lpstr>Related Work: Lung Cancer Classification</vt:lpstr>
      <vt:lpstr>Related Work: Lung Cancer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SAKIF</dc:creator>
  <cp:lastModifiedBy>SAKIF</cp:lastModifiedBy>
  <cp:revision>83</cp:revision>
  <dcterms:created xsi:type="dcterms:W3CDTF">2019-01-24T19:21:27Z</dcterms:created>
  <dcterms:modified xsi:type="dcterms:W3CDTF">2019-02-24T16:28:16Z</dcterms:modified>
</cp:coreProperties>
</file>