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80" r:id="rId9"/>
    <p:sldId id="262" r:id="rId10"/>
    <p:sldId id="263" r:id="rId11"/>
    <p:sldId id="268" r:id="rId12"/>
    <p:sldId id="265" r:id="rId13"/>
    <p:sldId id="267" r:id="rId14"/>
    <p:sldId id="264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76" r:id="rId25"/>
    <p:sldId id="283" r:id="rId26"/>
    <p:sldId id="28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>
        <a:noFill/>
      </dgm:spPr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29981"/>
          <a:ext cx="3203971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有监督学习</a:t>
          </a:r>
        </a:p>
      </dsp:txBody>
      <dsp:txXfrm>
        <a:off x="3286" y="29981"/>
        <a:ext cx="3203971" cy="691200"/>
      </dsp:txXfrm>
    </dsp:sp>
    <dsp:sp modelId="{AB526198-7D81-6745-8DA2-4E38467EEF62}">
      <dsp:nvSpPr>
        <dsp:cNvPr id="0" name=""/>
        <dsp:cNvSpPr/>
      </dsp:nvSpPr>
      <dsp:spPr>
        <a:xfrm>
          <a:off x="3286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Word2Vec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RNN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CNN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模型选型</a:t>
          </a:r>
          <a:r>
            <a:rPr lang="en-US" altLang="zh-CN" sz="2400" kern="1200" dirty="0"/>
            <a:t>+</a:t>
          </a:r>
          <a:r>
            <a:rPr lang="zh-CN" altLang="en-US" sz="2400" kern="1200" dirty="0"/>
            <a:t>特征工程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建模文本序列符号概率</a:t>
          </a:r>
        </a:p>
      </dsp:txBody>
      <dsp:txXfrm>
        <a:off x="3286" y="721181"/>
        <a:ext cx="3203971" cy="3608474"/>
      </dsp:txXfrm>
    </dsp:sp>
    <dsp:sp modelId="{B3FA19FA-81A2-1D44-8048-304FAF1451C6}">
      <dsp:nvSpPr>
        <dsp:cNvPr id="0" name=""/>
        <dsp:cNvSpPr/>
      </dsp:nvSpPr>
      <dsp:spPr>
        <a:xfrm>
          <a:off x="3655813" y="29981"/>
          <a:ext cx="3203971" cy="691200"/>
        </a:xfrm>
        <a:prstGeom prst="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accent3">
              <a:hueOff val="1473665"/>
              <a:satOff val="-25059"/>
              <a:lumOff val="1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微调</a:t>
          </a:r>
        </a:p>
      </dsp:txBody>
      <dsp:txXfrm>
        <a:off x="3655813" y="29981"/>
        <a:ext cx="3203971" cy="691200"/>
      </dsp:txXfrm>
    </dsp:sp>
    <dsp:sp modelId="{63F6BC2D-FC8F-F849-94CA-B5D83FF088BA}">
      <dsp:nvSpPr>
        <dsp:cNvPr id="0" name=""/>
        <dsp:cNvSpPr/>
      </dsp:nvSpPr>
      <dsp:spPr>
        <a:xfrm>
          <a:off x="3655813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Bert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特征提取</a:t>
          </a:r>
          <a:r>
            <a:rPr lang="en-US" altLang="zh-CN" sz="2400" kern="1200" dirty="0"/>
            <a:t>+</a:t>
          </a:r>
          <a:r>
            <a:rPr lang="zh-CN" altLang="en-US" sz="2400" kern="1200" dirty="0"/>
            <a:t>下游任务改造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用预训练模型适配特定下游任务（</a:t>
          </a:r>
          <a:r>
            <a:rPr lang="en-US" altLang="zh-CN" sz="2400" kern="1200" dirty="0"/>
            <a:t>Fine-Tuning</a:t>
          </a:r>
          <a:r>
            <a:rPr lang="zh-CN" altLang="en-US" sz="2400" kern="1200" dirty="0"/>
            <a:t>）</a:t>
          </a:r>
        </a:p>
      </dsp:txBody>
      <dsp:txXfrm>
        <a:off x="3655813" y="721181"/>
        <a:ext cx="3203971" cy="3608474"/>
      </dsp:txXfrm>
    </dsp:sp>
    <dsp:sp modelId="{ED119942-4AE2-9244-B9C2-7D88ED6E3D65}">
      <dsp:nvSpPr>
        <dsp:cNvPr id="0" name=""/>
        <dsp:cNvSpPr/>
      </dsp:nvSpPr>
      <dsp:spPr>
        <a:xfrm>
          <a:off x="7308341" y="29981"/>
          <a:ext cx="3203971" cy="691200"/>
        </a:xfrm>
        <a:prstGeom prst="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accent3">
              <a:hueOff val="2947330"/>
              <a:satOff val="-50118"/>
              <a:lumOff val="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预训练</a:t>
          </a:r>
          <a:r>
            <a:rPr lang="en-US" altLang="zh-CN" sz="2400" kern="1200" dirty="0"/>
            <a:t>+</a:t>
          </a:r>
          <a:r>
            <a:rPr lang="zh-CN" altLang="en-US" sz="2400" kern="1200" dirty="0"/>
            <a:t>提示</a:t>
          </a:r>
        </a:p>
      </dsp:txBody>
      <dsp:txXfrm>
        <a:off x="7308341" y="29981"/>
        <a:ext cx="3203971" cy="691200"/>
      </dsp:txXfrm>
    </dsp:sp>
    <dsp:sp modelId="{E183D71F-223A-2B42-856C-EAEC3060A386}">
      <dsp:nvSpPr>
        <dsp:cNvPr id="0" name=""/>
        <dsp:cNvSpPr/>
      </dsp:nvSpPr>
      <dsp:spPr>
        <a:xfrm>
          <a:off x="7308341" y="721181"/>
          <a:ext cx="3203971" cy="3608474"/>
        </a:xfrm>
        <a:prstGeom prst="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GPT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下一个词预测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将各种下游任务适配到预训练模型（</a:t>
          </a:r>
          <a:r>
            <a:rPr lang="en-US" altLang="zh-CN" sz="2400" kern="1200" dirty="0"/>
            <a:t>In-Context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Learning</a:t>
          </a:r>
          <a:r>
            <a:rPr lang="zh-CN" altLang="en-US" sz="2400" kern="1200" dirty="0"/>
            <a:t>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7308341" y="721181"/>
        <a:ext cx="3203971" cy="360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91222"/>
            <a:satOff val="-8353"/>
            <a:lumOff val="3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Document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Loaders</a:t>
          </a:r>
          <a:endParaRPr lang="zh-CN" altLang="en-US" sz="11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82443"/>
            <a:satOff val="-16706"/>
            <a:lumOff val="7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 err="1"/>
            <a:t>VectorStores</a:t>
          </a:r>
          <a:endParaRPr lang="zh-CN" altLang="en-US" sz="11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Prompts</a:t>
          </a:r>
          <a:endParaRPr lang="zh-CN" altLang="en-US" sz="11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964887"/>
            <a:satOff val="-33412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Agents</a:t>
          </a:r>
          <a:endParaRPr lang="zh-CN" altLang="en-US" sz="11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456108"/>
            <a:satOff val="-41765"/>
            <a:lumOff val="17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Chains</a:t>
          </a:r>
          <a:endParaRPr lang="zh-CN" altLang="en-US" sz="11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适合单主体问答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根据业务编造文本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保持表格结构 </a:t>
          </a:r>
          <a:r>
            <a:rPr lang="en-US" altLang="zh-CN" sz="1400" kern="1200" dirty="0"/>
            <a:t>+</a:t>
          </a:r>
          <a:r>
            <a:rPr lang="zh-CN" altLang="en-US" sz="1400" kern="1200" dirty="0"/>
            <a:t> </a:t>
          </a:r>
          <a:r>
            <a:rPr lang="en-US" altLang="zh-CN" sz="1400" kern="1200" dirty="0" err="1"/>
            <a:t>TabLLM</a:t>
          </a:r>
          <a:endParaRPr lang="zh-CN" altLang="en-US" sz="14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725"/>
            <a:satOff val="-23665"/>
            <a:lumOff val="-148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725"/>
              <a:satOff val="-23665"/>
              <a:lumOff val="-1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分割粒度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摘要 </a:t>
          </a:r>
          <a:r>
            <a:rPr lang="en-US" altLang="zh-CN" sz="1400" kern="1200" dirty="0"/>
            <a:t>or</a:t>
          </a:r>
          <a:r>
            <a:rPr lang="zh-CN" altLang="en-US" sz="1400" kern="1200" dirty="0"/>
            <a:t> 原文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要求模型推理</a:t>
          </a:r>
          <a:r>
            <a:rPr lang="en-US" altLang="zh-CN" sz="1400" kern="1200" dirty="0"/>
            <a:t>/</a:t>
          </a:r>
          <a:r>
            <a:rPr lang="zh-CN" altLang="en-US" sz="14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473665"/>
            <a:satOff val="-25059"/>
            <a:lumOff val="1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适合多主体关系的问答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知识图谱生成本身就是难点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降低中间件维护成本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业务限制大，前置标量检索多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增加中间件维护成本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诸多数据库选型困难（原生刚开始发展，插件式性能不高）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能接受较长时间响应的服务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期待多样的响应结果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适合需快速响应服务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Q</a:t>
          </a:r>
          <a:r>
            <a:rPr lang="zh-CN" altLang="en-US" sz="2100" kern="1200" dirty="0"/>
            <a:t> </a:t>
          </a:r>
          <a:r>
            <a:rPr lang="en-US" altLang="zh-CN" sz="2100" kern="1200" dirty="0"/>
            <a:t>&amp;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分开维护（</a:t>
          </a:r>
          <a:r>
            <a:rPr lang="en-US" altLang="zh-CN" sz="2100" kern="1200" dirty="0"/>
            <a:t>Q:A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=</a:t>
          </a:r>
          <a:r>
            <a:rPr lang="zh-CN" altLang="en-US" sz="2100" kern="1200" dirty="0"/>
            <a:t> </a:t>
          </a:r>
          <a:r>
            <a:rPr lang="en-US" altLang="zh-CN" sz="2100" kern="1200" dirty="0"/>
            <a:t>1:1</a:t>
          </a:r>
          <a:r>
            <a:rPr lang="zh-CN" altLang="en-US" sz="2100" kern="1200" dirty="0"/>
            <a:t> </a:t>
          </a:r>
          <a:r>
            <a:rPr lang="en-US" altLang="zh-CN" sz="2100" kern="1200" dirty="0"/>
            <a:t>or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M:N</a:t>
          </a:r>
          <a:r>
            <a:rPr lang="zh-CN" altLang="en-US" sz="2100" kern="1200" dirty="0"/>
            <a:t>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对措辞高要求的服务要模板化 </a:t>
          </a:r>
          <a:r>
            <a:rPr lang="en-US" altLang="zh-CN" sz="2100" kern="1200" dirty="0"/>
            <a:t>A</a:t>
          </a:r>
          <a:endParaRPr lang="zh-CN" altLang="en-US" sz="21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Q-Q</a:t>
          </a:r>
        </a:p>
      </dsp:txBody>
      <dsp:txXfrm>
        <a:off x="101128" y="2276369"/>
        <a:ext cx="2723824" cy="1869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4059450"/>
            <a:satOff val="-47331"/>
            <a:lumOff val="-296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9450"/>
              <a:satOff val="-47331"/>
              <a:lumOff val="-29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947330"/>
            <a:satOff val="-50118"/>
            <a:lumOff val="21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Agents</a:t>
          </a:r>
          <a:endParaRPr lang="zh-CN" altLang="en-US" sz="5200" kern="1200" dirty="0"/>
        </a:p>
      </dsp:txBody>
      <dsp:txXfrm>
        <a:off x="103798" y="2336484"/>
        <a:ext cx="2524080" cy="191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803-1403-5B46-92A4-FA3D600F5D34}" type="datetimeFigureOut">
              <a:rPr kumimoji="1" lang="zh-CN" altLang="en-US" smtClean="0"/>
              <a:t>2023/11/23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8A33B-9E72-DF48-A4E6-A634C01885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2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-2023定稿通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35860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  <a:solidFill>
            <a:schemeClr val="accent3"/>
          </a:solidFill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73" y="1783633"/>
            <a:ext cx="6000206" cy="1953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68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493499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201F4-FF69-142D-5D17-7DE4B4C8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3" y="3842878"/>
            <a:ext cx="6003316" cy="2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7" y="3048000"/>
            <a:ext cx="1757241" cy="175724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527202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000"/>
            <a:ext cx="10515600" cy="5178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只是一个复杂的玩具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封装很复杂，但很有学习价值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9" y="1314000"/>
            <a:ext cx="8369742" cy="52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343757"/>
              </p:ext>
            </p:extLst>
          </p:nvPr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/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yConChina2023-bg-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 descr="PyConChina2023-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85C466-E5CB-BDC0-4AD0-D404BC50D209}"/>
              </a:ext>
            </a:extLst>
          </p:cNvPr>
          <p:cNvSpPr txBox="1"/>
          <p:nvPr/>
        </p:nvSpPr>
        <p:spPr>
          <a:xfrm>
            <a:off x="1594338" y="1957754"/>
            <a:ext cx="64427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大语言模型（</a:t>
            </a:r>
            <a:r>
              <a:rPr kumimoji="1" lang="en-US" altLang="zh-CN" sz="4800" dirty="0">
                <a:solidFill>
                  <a:schemeClr val="bg1"/>
                </a:solidFill>
              </a:rPr>
              <a:t>LLM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检索增强生成（</a:t>
            </a:r>
            <a:r>
              <a:rPr kumimoji="1" lang="en-US" altLang="zh-CN" sz="4800" dirty="0">
                <a:solidFill>
                  <a:schemeClr val="bg1"/>
                </a:solidFill>
              </a:rPr>
              <a:t>RAG</a:t>
            </a:r>
            <a:r>
              <a:rPr kumimoji="1" lang="zh-CN" altLang="en-US" sz="4800" dirty="0">
                <a:solidFill>
                  <a:schemeClr val="bg1"/>
                </a:solidFill>
              </a:rPr>
              <a:t>）</a:t>
            </a:r>
            <a:br>
              <a:rPr kumimoji="1" lang="en-US" altLang="zh-CN" sz="4800" dirty="0">
                <a:solidFill>
                  <a:schemeClr val="bg1"/>
                </a:solidFill>
              </a:rPr>
            </a:br>
            <a:r>
              <a:rPr kumimoji="1" lang="zh-CN" altLang="en-US" sz="4800" dirty="0">
                <a:solidFill>
                  <a:schemeClr val="bg1"/>
                </a:solidFill>
              </a:rPr>
              <a:t>的企业落地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1C853-C341-05BA-441B-F3FFA50C8A91}"/>
              </a:ext>
            </a:extLst>
          </p:cNvPr>
          <p:cNvSpPr txBox="1"/>
          <p:nvPr/>
        </p:nvSpPr>
        <p:spPr>
          <a:xfrm>
            <a:off x="6096000" y="458372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Ai</a:t>
            </a:r>
            <a:r>
              <a:rPr kumimoji="1" lang="zh-CN" altLang="en-US" sz="2800" dirty="0">
                <a:solidFill>
                  <a:schemeClr val="accent3"/>
                </a:solidFill>
              </a:rPr>
              <a:t>兔兔</a:t>
            </a:r>
            <a:endParaRPr kumimoji="1" lang="en-US" altLang="zh-CN" sz="28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服务方式选型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457660"/>
              </p:ext>
            </p:extLst>
          </p:nvPr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必须是知识库吗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/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云形标注 3">
            <a:extLst>
              <a:ext uri="{FF2B5EF4-FFF2-40B4-BE49-F238E27FC236}">
                <a16:creationId xmlns:a16="http://schemas.microsoft.com/office/drawing/2014/main" id="{5757706D-B3AF-57CB-1911-06CF4731E05F}"/>
              </a:ext>
            </a:extLst>
          </p:cNvPr>
          <p:cNvSpPr/>
          <p:nvPr/>
        </p:nvSpPr>
        <p:spPr>
          <a:xfrm>
            <a:off x="502892" y="3983277"/>
            <a:ext cx="1799113" cy="1254370"/>
          </a:xfrm>
          <a:prstGeom prst="cloudCallout">
            <a:avLst>
              <a:gd name="adj1" fmla="val 54018"/>
              <a:gd name="adj2" fmla="val 3072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prompt</a:t>
            </a:r>
            <a:r>
              <a:rPr kumimoji="1" lang="zh-CN" altLang="en-US" dirty="0"/>
              <a:t> 包含工具描述</a:t>
            </a:r>
          </a:p>
        </p:txBody>
      </p:sp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四个问题等待解决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DA1BF2A9-5B00-D5D5-08D1-A3869B31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76" y="1454677"/>
            <a:ext cx="6105647" cy="51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D3BC24-0942-21E6-343E-882CCD11CE92}"/>
              </a:ext>
            </a:extLst>
          </p:cNvPr>
          <p:cNvSpPr txBox="1"/>
          <p:nvPr/>
        </p:nvSpPr>
        <p:spPr>
          <a:xfrm>
            <a:off x="2145324" y="1817077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噪声鲁棒性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47E1-4E8A-8D79-3679-94D3C9AF03A7}"/>
              </a:ext>
            </a:extLst>
          </p:cNvPr>
          <p:cNvSpPr txBox="1"/>
          <p:nvPr/>
        </p:nvSpPr>
        <p:spPr>
          <a:xfrm>
            <a:off x="8346831" y="181707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否定拒绝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9FAAEF-20D4-6DBF-6B5D-5D53F3320CCF}"/>
              </a:ext>
            </a:extLst>
          </p:cNvPr>
          <p:cNvSpPr txBox="1"/>
          <p:nvPr/>
        </p:nvSpPr>
        <p:spPr>
          <a:xfrm>
            <a:off x="2145324" y="53105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信息整合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62916-F315-8AAE-CB5D-52BD7D1E4B42}"/>
              </a:ext>
            </a:extLst>
          </p:cNvPr>
          <p:cNvSpPr txBox="1"/>
          <p:nvPr/>
        </p:nvSpPr>
        <p:spPr>
          <a:xfrm>
            <a:off x="8346831" y="531055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反事实鲁棒性</a:t>
            </a:r>
          </a:p>
        </p:txBody>
      </p:sp>
    </p:spTree>
    <p:extLst>
      <p:ext uri="{BB962C8B-B14F-4D97-AF65-F5344CB8AC3E}">
        <p14:creationId xmlns:p14="http://schemas.microsoft.com/office/powerpoint/2010/main" val="280367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08368" y="4789132"/>
            <a:ext cx="8769264" cy="1294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 通过引入检索解决方案，弥补了 </a:t>
            </a:r>
            <a:r>
              <a:rPr lang="en-US" altLang="zh-CN" b="0" i="0" dirty="0">
                <a:effectLst/>
                <a:latin typeface="Söhne"/>
              </a:rPr>
              <a:t>AI</a:t>
            </a:r>
            <a:r>
              <a:rPr lang="zh-CN" altLang="en-US" b="0" i="0" dirty="0">
                <a:effectLst/>
                <a:latin typeface="Söhne"/>
              </a:rPr>
              <a:t> 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2C7B-51F9-62E1-E9C7-0DD819C0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新的战场：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5F728-58AD-8FB2-D71B-9DF5C80B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大模型是空中楼阁，用户仍不买单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高愿景、高投入、高门槛</a:t>
            </a:r>
            <a:endParaRPr lang="en-US" altLang="zh-CN" dirty="0"/>
          </a:p>
          <a:p>
            <a:pPr lvl="1"/>
            <a:r>
              <a:rPr lang="zh-CN" altLang="en-US" dirty="0"/>
              <a:t>它比我的 </a:t>
            </a:r>
            <a:r>
              <a:rPr lang="en-US" altLang="zh-CN" dirty="0"/>
              <a:t>PPT</a:t>
            </a:r>
            <a:r>
              <a:rPr lang="zh-CN" altLang="en-US" dirty="0"/>
              <a:t> 好，但又不如我 （优势是全科 </a:t>
            </a:r>
            <a:r>
              <a:rPr lang="en-US" altLang="zh-CN" dirty="0"/>
              <a:t>80</a:t>
            </a:r>
            <a:r>
              <a:rPr lang="zh-CN" altLang="en-US" dirty="0"/>
              <a:t> 分，劣势是只能 </a:t>
            </a:r>
            <a:r>
              <a:rPr lang="en-US" altLang="zh-CN" dirty="0"/>
              <a:t>80</a:t>
            </a:r>
            <a:r>
              <a:rPr lang="zh-CN" altLang="en-US" dirty="0"/>
              <a:t> 分）</a:t>
            </a:r>
            <a:endParaRPr lang="en-US" altLang="zh-CN" dirty="0"/>
          </a:p>
          <a:p>
            <a:pPr lvl="1"/>
            <a:r>
              <a:rPr lang="zh-CN" altLang="en-US" dirty="0"/>
              <a:t>创意场景容错率高，</a:t>
            </a:r>
            <a:r>
              <a:rPr lang="en-US" altLang="zh-CN" dirty="0"/>
              <a:t>AI</a:t>
            </a:r>
            <a:r>
              <a:rPr lang="zh-CN" altLang="en-US" dirty="0"/>
              <a:t> 尚能“卖萌”；严肃的、长线条的、连续性的业务，一着不慎满盘皆输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大模型未来的新战场： </a:t>
            </a:r>
            <a:r>
              <a:rPr lang="en-US" altLang="zh-CN" dirty="0">
                <a:solidFill>
                  <a:schemeClr val="accent2"/>
                </a:solidFill>
              </a:rPr>
              <a:t>Agents</a:t>
            </a:r>
          </a:p>
          <a:p>
            <a:pPr lvl="1"/>
            <a:r>
              <a:rPr lang="zh-CN" altLang="en-US" dirty="0"/>
              <a:t>一切已经存在的工具都可以成为大模型的助力</a:t>
            </a:r>
            <a:endParaRPr lang="en-US" altLang="zh-CN" dirty="0"/>
          </a:p>
          <a:p>
            <a:pPr lvl="1"/>
            <a:r>
              <a:rPr lang="zh-CN" altLang="en-US" dirty="0"/>
              <a:t>避免人工干预 </a:t>
            </a:r>
            <a:r>
              <a:rPr lang="en-US" altLang="zh-CN" dirty="0"/>
              <a:t>Review</a:t>
            </a:r>
          </a:p>
          <a:p>
            <a:pPr lvl="1"/>
            <a:r>
              <a:rPr lang="zh-CN" altLang="en-US" dirty="0"/>
              <a:t>避免重新实现各种业务逻辑，节约资源</a:t>
            </a:r>
            <a:endParaRPr lang="en-US" altLang="zh-CN" dirty="0"/>
          </a:p>
          <a:p>
            <a:pPr lvl="1"/>
            <a:r>
              <a:rPr lang="zh-CN" altLang="en-US" dirty="0"/>
              <a:t>大模型退居幕后，专注于理解内容，减少“蠢事”曝光</a:t>
            </a:r>
            <a:endParaRPr lang="en-US" altLang="zh-CN" dirty="0"/>
          </a:p>
          <a:p>
            <a:pPr lvl="1"/>
            <a:r>
              <a:rPr lang="zh-CN" altLang="en-US" dirty="0"/>
              <a:t>深化微服务</a:t>
            </a:r>
            <a:r>
              <a:rPr lang="en-US" altLang="zh-CN" dirty="0"/>
              <a:t>/</a:t>
            </a:r>
            <a:r>
              <a:rPr lang="zh-CN" altLang="en-US" dirty="0"/>
              <a:t>无服务架构发展，加速数据密集型应用的剥离和发展</a:t>
            </a:r>
          </a:p>
        </p:txBody>
      </p:sp>
      <p:pic>
        <p:nvPicPr>
          <p:cNvPr id="1026" name="Picture 2" descr="從梗圖到抽象藝術：論「我全都要」｜方格子vocus">
            <a:extLst>
              <a:ext uri="{FF2B5EF4-FFF2-40B4-BE49-F238E27FC236}">
                <a16:creationId xmlns:a16="http://schemas.microsoft.com/office/drawing/2014/main" id="{DE87253E-45BE-1A22-B093-0F6759C6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4" y="3429000"/>
            <a:ext cx="2336000" cy="13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/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3"/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6824453" y="1942056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6800995" y="2112155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6696477" y="1956738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10045487" y="1007932"/>
            <a:ext cx="1672547" cy="1615945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3YzViYjZiMzY4NTU5MGM2MzUzNDFmM2Y3Nzk3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985</Words>
  <Application>Microsoft Macintosh PowerPoint</Application>
  <PresentationFormat>宽屏</PresentationFormat>
  <Paragraphs>190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Söhne</vt:lpstr>
      <vt:lpstr>Arial</vt:lpstr>
      <vt:lpstr>Arial</vt:lpstr>
      <vt:lpstr>Wingdings</vt:lpstr>
      <vt:lpstr>WPS</vt:lpstr>
      <vt:lpstr>PowerPoint 演示文稿</vt:lpstr>
      <vt:lpstr>PowerPoint 演示文稿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知识存储形式</vt:lpstr>
      <vt:lpstr>数据库选型</vt:lpstr>
      <vt:lpstr>服务方式选型</vt:lpstr>
      <vt:lpstr>必须是知识库吗</vt:lpstr>
      <vt:lpstr>未来的发展</vt:lpstr>
      <vt:lpstr>四个问题等待解决</vt:lpstr>
      <vt:lpstr>从 RAG（增强）到 RCG（中心）</vt:lpstr>
      <vt:lpstr>新的战场：Agents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184</cp:revision>
  <dcterms:created xsi:type="dcterms:W3CDTF">2019-06-19T02:08:00Z</dcterms:created>
  <dcterms:modified xsi:type="dcterms:W3CDTF">2023-11-23T03:12:15Z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6C57CEFF0293403780776C3F0611D5E2_11</vt:lpwstr>
  </property>
</Properties>
</file>