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2" r:id="rId19"/>
    <p:sldId id="291" r:id="rId20"/>
    <p:sldId id="293" r:id="rId21"/>
    <p:sldId id="29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akigami-yang.me/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3933057"/>
            <a:ext cx="8329031" cy="15279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分享人：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兔兔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Blog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3"/>
              </a:rPr>
              <a:t>http://sakigami-yang.me/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4"/>
              </a:rPr>
              <a:t>https://github.com/SakigamiYang</a:t>
            </a:r>
            <a:endParaRPr lang="zh-CN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564807-1D10-4515-B2A4-8C4ECEF0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35" y="170829"/>
            <a:ext cx="875928" cy="10565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6608E-D269-4E4F-BE88-2D4FE0B4A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35" y="1227419"/>
            <a:ext cx="875928" cy="883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EE4A8C-013E-47FF-906D-856E009B7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357" y="142678"/>
            <a:ext cx="1071476" cy="1071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417883-D963-414E-B76E-2555137A6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092" y="121707"/>
            <a:ext cx="1154832" cy="11548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5405DE-3FAF-450A-AA8E-4781F6668C5C}"/>
              </a:ext>
            </a:extLst>
          </p:cNvPr>
          <p:cNvSpPr txBox="1"/>
          <p:nvPr/>
        </p:nvSpPr>
        <p:spPr>
          <a:xfrm>
            <a:off x="9725398" y="12301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直播报名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75A9BF-661A-403D-90C5-D5C5FB773042}"/>
              </a:ext>
            </a:extLst>
          </p:cNvPr>
          <p:cNvSpPr txBox="1"/>
          <p:nvPr/>
        </p:nvSpPr>
        <p:spPr>
          <a:xfrm>
            <a:off x="11095985" y="1227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讲师募集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通用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离散数学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几何学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应用数学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执行计算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系统推理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中学时我发现球体积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表面积的积分，记为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那么问题来了。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如果把球像切萝卜一样直上直下的切片，每一片在平面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域间关系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傅里叶变换 和 最小二乘逼近 的关系是什么？（分析数学→线性代数的跨域，衍生出泛函分析。）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B3FA7DDF-C9FA-40B4-AA1C-0A5C36DC5CD4}"/>
              </a:ext>
            </a:extLst>
          </p:cNvPr>
          <p:cNvSpPr txBox="1">
            <a:spLocks/>
          </p:cNvSpPr>
          <p:nvPr/>
        </p:nvSpPr>
        <p:spPr>
          <a:xfrm>
            <a:off x="1917947" y="1988840"/>
            <a:ext cx="4403729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感性认知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积分是什么？切割的面积？累加的微小量？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4"/>
                </a:solidFill>
              </a:rPr>
              <a:t>抽象→具象</a:t>
            </a:r>
            <a:endParaRPr lang="en-US" altLang="zh-CN" sz="12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200" dirty="0"/>
              <a:t>抽象概念具象化：先定一个小目标：能在纸上画出来。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限制维度和图形复杂度：（二维）一个点、一根直线、一个圆；（三维）一个嵌入平面、一个球 等等，都会成为容易验证猜测的平凡例子。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低维→高维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精确→近似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通解→特例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用人类语言“读出”公式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。（柯西，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语言，高等数学一大卡关高发地。）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人类语言：</a:t>
                </a:r>
                <a:br>
                  <a:rPr lang="en-US" altLang="zh-CN" sz="1400" dirty="0"/>
                </a:br>
                <a:r>
                  <a:rPr lang="zh-CN" altLang="en-US" sz="1400" dirty="0"/>
                  <a:t>甲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是数列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/>
                  <a:t> 的极限，你能保证这个数列里面有很多数都离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很近吗？”</a:t>
                </a:r>
                <a:br>
                  <a:rPr lang="en-US" altLang="zh-CN" sz="1400" dirty="0"/>
                </a:br>
                <a:r>
                  <a:rPr lang="zh-CN" altLang="en-US" sz="1400" dirty="0"/>
                  <a:t>乙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“只要你给我一个标准（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，我保证给你找到数列里的一个位置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，从这儿以后所有数离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的距离都比你的那个标准近（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）。”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  <a:blipFill>
                <a:blip r:embed="rId2"/>
                <a:stretch>
                  <a:fillRect l="-249" t="-2913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了解数学史的一些小故事</a:t>
                </a:r>
                <a:r>
                  <a:rPr lang="en-US" altLang="zh-CN" sz="1400" b="1" dirty="0">
                    <a:solidFill>
                      <a:schemeClr val="accent4"/>
                    </a:solidFill>
                  </a:rPr>
                  <a:t>/</a:t>
                </a:r>
                <a:r>
                  <a:rPr lang="zh-CN" altLang="en-US" sz="1400" b="1" dirty="0">
                    <a:solidFill>
                      <a:schemeClr val="accent4"/>
                    </a:solidFill>
                  </a:rPr>
                  <a:t>黑历史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（轻松一刻）二维笛卡尔坐标系的直线方程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两个字母。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4423555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71585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4400847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71585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9318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71585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312261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了解基本的运算规则，记不住的知识知道去哪里查找概念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普通程序开发人员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C367C7-C5E9-4A7F-AEF4-E4CC18CD08EE}"/>
              </a:ext>
            </a:extLst>
          </p:cNvPr>
          <p:cNvSpPr/>
          <p:nvPr/>
        </p:nvSpPr>
        <p:spPr>
          <a:xfrm>
            <a:off x="5404716" y="2971800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</a:t>
            </a:r>
          </a:p>
        </p:txBody>
      </p:sp>
    </p:spTree>
    <p:extLst>
      <p:ext uri="{BB962C8B-B14F-4D97-AF65-F5344CB8AC3E}">
        <p14:creationId xmlns:p14="http://schemas.microsoft.com/office/powerpoint/2010/main" val="2388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D84722CD-A223-4CA1-993A-3195D9FEEE10}"/>
              </a:ext>
            </a:extLst>
          </p:cNvPr>
          <p:cNvSpPr/>
          <p:nvPr/>
        </p:nvSpPr>
        <p:spPr>
          <a:xfrm>
            <a:off x="1485900" y="3429000"/>
            <a:ext cx="10153128" cy="316835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dirty="0">
                <a:solidFill>
                  <a:schemeClr val="accent4"/>
                </a:solidFill>
              </a:rPr>
              <a:t>建议学习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算法研究人员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D1B9C6-EE12-4A29-B6DD-718D7F5A16BE}"/>
              </a:ext>
            </a:extLst>
          </p:cNvPr>
          <p:cNvSpPr/>
          <p:nvPr/>
        </p:nvSpPr>
        <p:spPr>
          <a:xfrm>
            <a:off x="5230316" y="5348064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多项式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8E52D5-C083-4CB8-A428-7097890F0AA4}"/>
              </a:ext>
            </a:extLst>
          </p:cNvPr>
          <p:cNvSpPr/>
          <p:nvPr/>
        </p:nvSpPr>
        <p:spPr>
          <a:xfrm>
            <a:off x="8491188" y="5038048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7E31A2-CFC0-483D-8C80-DFD64119C10A}"/>
              </a:ext>
            </a:extLst>
          </p:cNvPr>
          <p:cNvSpPr/>
          <p:nvPr/>
        </p:nvSpPr>
        <p:spPr>
          <a:xfrm>
            <a:off x="9918831" y="37824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A867C62-8B27-40BD-8A2C-D903CC4500FA}"/>
              </a:ext>
            </a:extLst>
          </p:cNvPr>
          <p:cNvSpPr/>
          <p:nvPr/>
        </p:nvSpPr>
        <p:spPr>
          <a:xfrm>
            <a:off x="6643030" y="42396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989168" y="2459700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6484836" y="136190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38759A-F121-4A98-BD97-D183C92121F6}"/>
              </a:ext>
            </a:extLst>
          </p:cNvPr>
          <p:cNvSpPr/>
          <p:nvPr/>
        </p:nvSpPr>
        <p:spPr>
          <a:xfrm>
            <a:off x="8459032" y="245245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离散数学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3358108" y="143725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9694812" y="1068519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EFAFA80-1F8A-44E7-AD8C-D28B8C6A42C1}"/>
              </a:ext>
            </a:extLst>
          </p:cNvPr>
          <p:cNvSpPr/>
          <p:nvPr/>
        </p:nvSpPr>
        <p:spPr>
          <a:xfrm>
            <a:off x="3244783" y="3782456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傅里叶分析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BCAB4D-BF4A-4409-A254-9F6404D79388}"/>
              </a:ext>
            </a:extLst>
          </p:cNvPr>
          <p:cNvSpPr/>
          <p:nvPr/>
        </p:nvSpPr>
        <p:spPr>
          <a:xfrm>
            <a:off x="1811090" y="479750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21E180-C9B7-4A89-B45E-A1D4A31C17BC}"/>
              </a:ext>
            </a:extLst>
          </p:cNvPr>
          <p:cNvSpPr/>
          <p:nvPr/>
        </p:nvSpPr>
        <p:spPr>
          <a:xfrm>
            <a:off x="1736204" y="242548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4BBCCE-7AAD-4732-B27B-B6B7EF888DEB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H="1" flipV="1">
            <a:off x="2456284" y="3109563"/>
            <a:ext cx="74886" cy="168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7EF214-C9CA-4798-BEFA-FF456B8AEE66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078188" y="2121332"/>
            <a:ext cx="210711" cy="166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53689D-A888-46C7-9F32-327A4793C892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5709248" y="3143776"/>
            <a:ext cx="241148" cy="22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BB55E3C-0964-43B6-B626-1C820B06B36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7204916" y="2045982"/>
            <a:ext cx="158194" cy="219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15C9AE-F3FB-454C-837D-3E8F218677F7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H="1" flipV="1">
            <a:off x="10414892" y="1752595"/>
            <a:ext cx="224019" cy="202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2FFE0D-A560-4715-9F95-916EEA436B46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9179112" y="3136529"/>
            <a:ext cx="32156" cy="190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49FBBC-AE22-4D84-A525-194906D9E940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363110" y="3136529"/>
            <a:ext cx="1816002" cy="11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9DDCD-76D6-4966-B9BC-05FA84962359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7204916" y="2045982"/>
            <a:ext cx="2006352" cy="299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48C250-848A-4B40-BC14-6038BD2F381F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5709248" y="3143776"/>
            <a:ext cx="1653862" cy="1095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49552789-7492-4D0A-9FF8-2BD2F6B432AF}"/>
              </a:ext>
            </a:extLst>
          </p:cNvPr>
          <p:cNvSpPr/>
          <p:nvPr/>
        </p:nvSpPr>
        <p:spPr>
          <a:xfrm>
            <a:off x="6814493" y="1196753"/>
            <a:ext cx="3261170" cy="317741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accent5"/>
                </a:solidFill>
              </a:rPr>
              <a:t>SLAM</a:t>
            </a:r>
            <a:r>
              <a:rPr lang="zh-CN" altLang="en-US" dirty="0">
                <a:solidFill>
                  <a:schemeClr val="accent5"/>
                </a:solidFill>
              </a:rPr>
              <a:t>视觉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BF30B3E-760C-46D9-BF90-5944B010D9C6}"/>
              </a:ext>
            </a:extLst>
          </p:cNvPr>
          <p:cNvSpPr/>
          <p:nvPr/>
        </p:nvSpPr>
        <p:spPr>
          <a:xfrm>
            <a:off x="6684067" y="4974226"/>
            <a:ext cx="3391596" cy="162312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E71055B-0BF9-4444-9016-D21F75A5AE29}"/>
              </a:ext>
            </a:extLst>
          </p:cNvPr>
          <p:cNvSpPr/>
          <p:nvPr/>
        </p:nvSpPr>
        <p:spPr>
          <a:xfrm>
            <a:off x="1413892" y="1196752"/>
            <a:ext cx="5270175" cy="540060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4"/>
                </a:solidFill>
              </a:rPr>
              <a:t>基本必学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数据科学人员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654252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多项式）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7750596" y="538228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  <a:endParaRPr lang="en-US" altLang="zh-CN" dirty="0"/>
          </a:p>
          <a:p>
            <a:pPr algn="ctr"/>
            <a:r>
              <a:rPr lang="zh-CN" altLang="en-US" dirty="0"/>
              <a:t>（群论）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2998068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  <a:endParaRPr lang="en-US" altLang="zh-CN" dirty="0"/>
          </a:p>
          <a:p>
            <a:pPr algn="ctr"/>
            <a:r>
              <a:rPr lang="zh-CN" altLang="en-US" dirty="0"/>
              <a:t>（微积分）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8505077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4B35EC-8153-4E9C-8531-41912C8CA37F}"/>
              </a:ext>
            </a:extLst>
          </p:cNvPr>
          <p:cNvSpPr/>
          <p:nvPr/>
        </p:nvSpPr>
        <p:spPr>
          <a:xfrm>
            <a:off x="2349996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FB8083-8A9E-4D8B-83F3-9F24A86F0FED}"/>
              </a:ext>
            </a:extLst>
          </p:cNvPr>
          <p:cNvSpPr/>
          <p:nvPr/>
        </p:nvSpPr>
        <p:spPr>
          <a:xfrm>
            <a:off x="175240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3A7BA-FE57-493A-B49F-5A553E40FDE8}"/>
              </a:ext>
            </a:extLst>
          </p:cNvPr>
          <p:cNvSpPr/>
          <p:nvPr/>
        </p:nvSpPr>
        <p:spPr>
          <a:xfrm>
            <a:off x="10270876" y="4014131"/>
            <a:ext cx="1440160" cy="2583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数值计算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平台优化</a:t>
            </a:r>
            <a:endParaRPr lang="en-US" altLang="zh-CN" dirty="0"/>
          </a:p>
          <a:p>
            <a:pPr algn="ctr"/>
            <a:r>
              <a:rPr lang="zh-CN" altLang="en-US" dirty="0"/>
              <a:t>芯片开发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62200D-3813-4240-AD7A-522B1B41075A}"/>
              </a:ext>
            </a:extLst>
          </p:cNvPr>
          <p:cNvSpPr/>
          <p:nvPr/>
        </p:nvSpPr>
        <p:spPr>
          <a:xfrm>
            <a:off x="5086300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凸优化及</a:t>
            </a:r>
            <a:endParaRPr lang="en-US" altLang="zh-CN" dirty="0"/>
          </a:p>
          <a:p>
            <a:pPr algn="ctr"/>
            <a:r>
              <a:rPr lang="zh-CN" altLang="en-US" dirty="0"/>
              <a:t>优化理论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D823B1-0138-4982-A42C-0DACDE84E82F}"/>
              </a:ext>
            </a:extLst>
          </p:cNvPr>
          <p:cNvSpPr/>
          <p:nvPr/>
        </p:nvSpPr>
        <p:spPr>
          <a:xfrm>
            <a:off x="7750596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李群</a:t>
            </a:r>
            <a:endParaRPr lang="en-US" altLang="zh-CN" dirty="0"/>
          </a:p>
          <a:p>
            <a:pPr algn="ctr"/>
            <a:r>
              <a:rPr lang="zh-CN" altLang="en-US" dirty="0"/>
              <a:t>李代数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DBFA9-8751-4497-8350-8994DBE0B87C}"/>
              </a:ext>
            </a:extLst>
          </p:cNvPr>
          <p:cNvSpPr/>
          <p:nvPr/>
        </p:nvSpPr>
        <p:spPr>
          <a:xfrm>
            <a:off x="3430116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随机过程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金融）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FE47B3-9667-41C3-BFC7-D4D9559EA739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H="1" flipV="1">
            <a:off x="3070076" y="4014131"/>
            <a:ext cx="64807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AD5D9A-ED33-45F9-B5D2-97EE24CAF64F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V="1">
            <a:off x="3070076" y="2400868"/>
            <a:ext cx="108012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04CB53-A4CF-4642-828F-08B50C78F99A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4150196" y="2400868"/>
            <a:ext cx="1224136" cy="29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15366C-50A1-46BC-B240-3A653E278821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H="1" flipV="1">
            <a:off x="2472488" y="2400868"/>
            <a:ext cx="597588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6FA5263-72DF-4F93-8F3E-F9A083A8564B}"/>
              </a:ext>
            </a:extLst>
          </p:cNvPr>
          <p:cNvSpPr/>
          <p:nvPr/>
        </p:nvSpPr>
        <p:spPr>
          <a:xfrm>
            <a:off x="5086300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泛函分析</a:t>
            </a:r>
            <a:endParaRPr lang="en-US" altLang="zh-CN" dirty="0"/>
          </a:p>
          <a:p>
            <a:pPr algn="ctr"/>
            <a:r>
              <a:rPr lang="zh-CN" altLang="en-US" dirty="0"/>
              <a:t>（泛函）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490F909-FD82-43FB-A096-DCB8ED804A75}"/>
              </a:ext>
            </a:extLst>
          </p:cNvPr>
          <p:cNvCxnSpPr>
            <a:cxnSpLocks/>
            <a:stCxn id="28" idx="0"/>
            <a:endCxn id="57" idx="2"/>
          </p:cNvCxnSpPr>
          <p:nvPr/>
        </p:nvCxnSpPr>
        <p:spPr>
          <a:xfrm flipV="1">
            <a:off x="3718148" y="4014131"/>
            <a:ext cx="208823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17DCF6-3E2E-4A23-8771-14A273212AE5}"/>
              </a:ext>
            </a:extLst>
          </p:cNvPr>
          <p:cNvCxnSpPr>
            <a:cxnSpLocks/>
            <a:stCxn id="6" idx="0"/>
            <a:endCxn id="57" idx="2"/>
          </p:cNvCxnSpPr>
          <p:nvPr/>
        </p:nvCxnSpPr>
        <p:spPr>
          <a:xfrm flipV="1">
            <a:off x="5374332" y="4014131"/>
            <a:ext cx="432048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ED616CB-DD33-490A-AA5A-3A6E8872DBD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5806380" y="2400868"/>
            <a:ext cx="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FD9741E-B347-44B1-B5BE-36B89372A3B3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8470676" y="4014130"/>
            <a:ext cx="754481" cy="13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601DB09-6AC9-438D-B188-3015A801881C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8470676" y="2400868"/>
            <a:ext cx="754481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EAF2BE1-1392-49DB-A1E7-1FA1375A87DD}"/>
              </a:ext>
            </a:extLst>
          </p:cNvPr>
          <p:cNvSpPr/>
          <p:nvPr/>
        </p:nvSpPr>
        <p:spPr>
          <a:xfrm>
            <a:off x="10270876" y="1196752"/>
            <a:ext cx="1440160" cy="2583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范畴论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高阶函数式编程，</a:t>
            </a:r>
            <a:r>
              <a:rPr lang="en-US" altLang="zh-CN" dirty="0"/>
              <a:t>e.g. Scala Cats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FA3BB85-41B2-44FB-842B-3A25C75AE103}"/>
              </a:ext>
            </a:extLst>
          </p:cNvPr>
          <p:cNvSpPr/>
          <p:nvPr/>
        </p:nvSpPr>
        <p:spPr>
          <a:xfrm>
            <a:off x="9334772" y="319185"/>
            <a:ext cx="1944216" cy="5040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你渴望力量吗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F3FB28-02F7-4FB7-B32E-99EDEFE5A99B}"/>
              </a:ext>
            </a:extLst>
          </p:cNvPr>
          <p:cNvSpPr/>
          <p:nvPr/>
        </p:nvSpPr>
        <p:spPr>
          <a:xfrm>
            <a:off x="6941214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微分几何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7222DE4-868D-46F9-8639-FEC31DE9D5A2}"/>
              </a:ext>
            </a:extLst>
          </p:cNvPr>
          <p:cNvCxnSpPr>
            <a:cxnSpLocks/>
            <a:stCxn id="28" idx="0"/>
            <a:endCxn id="148" idx="2"/>
          </p:cNvCxnSpPr>
          <p:nvPr/>
        </p:nvCxnSpPr>
        <p:spPr>
          <a:xfrm flipV="1">
            <a:off x="3718148" y="4014130"/>
            <a:ext cx="3943146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D047E35-2724-496B-AF80-6ED21941EB99}"/>
              </a:ext>
            </a:extLst>
          </p:cNvPr>
          <p:cNvCxnSpPr>
            <a:cxnSpLocks/>
            <a:stCxn id="6" idx="0"/>
            <a:endCxn id="148" idx="2"/>
          </p:cNvCxnSpPr>
          <p:nvPr/>
        </p:nvCxnSpPr>
        <p:spPr>
          <a:xfrm flipV="1">
            <a:off x="5374332" y="4014130"/>
            <a:ext cx="2286962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269BFFE-F426-4117-8670-7A5BD873A7DA}"/>
              </a:ext>
            </a:extLst>
          </p:cNvPr>
          <p:cNvCxnSpPr>
            <a:stCxn id="57" idx="0"/>
            <a:endCxn id="148" idx="0"/>
          </p:cNvCxnSpPr>
          <p:nvPr/>
        </p:nvCxnSpPr>
        <p:spPr>
          <a:xfrm rot="5400000" flipH="1" flipV="1">
            <a:off x="6733837" y="2402598"/>
            <a:ext cx="1" cy="1854914"/>
          </a:xfrm>
          <a:prstGeom prst="curved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46469C4-2814-4FDE-A4D2-B883ECF9DEF8}"/>
              </a:ext>
            </a:extLst>
          </p:cNvPr>
          <p:cNvCxnSpPr>
            <a:cxnSpLocks/>
            <a:stCxn id="148" idx="0"/>
            <a:endCxn id="40" idx="2"/>
          </p:cNvCxnSpPr>
          <p:nvPr/>
        </p:nvCxnSpPr>
        <p:spPr>
          <a:xfrm flipV="1">
            <a:off x="7661294" y="2400868"/>
            <a:ext cx="809382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6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2"/>
              </a:rPr>
              <a:t>http://sakigami-yang.me/</a:t>
            </a:r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3"/>
              </a:rPr>
              <a:t>https://github.com/SakigamiYang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案例一：</a:t>
            </a:r>
            <a:r>
              <a:rPr lang="zh-CN" altLang="en-US" sz="1600" dirty="0"/>
              <a:t>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accent4"/>
                    </a:solidFill>
                  </a:rPr>
                  <a:t>案例二：</a:t>
                </a:r>
                <a:r>
                  <a:rPr lang="zh-CN" altLang="en-US" sz="1600" dirty="0"/>
                  <a:t>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tx1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“大多数人理解的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582</TotalTime>
  <Words>1953</Words>
  <Application>Microsoft Office PowerPoint</Application>
  <PresentationFormat>自定义</PresentationFormat>
  <Paragraphs>185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普通程序开发人员</vt:lpstr>
      <vt:lpstr>算法研究人员</vt:lpstr>
      <vt:lpstr>数据科学人员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Yang Zhixiao</cp:lastModifiedBy>
  <cp:revision>281</cp:revision>
  <dcterms:created xsi:type="dcterms:W3CDTF">2020-07-04T09:31:40Z</dcterms:created>
  <dcterms:modified xsi:type="dcterms:W3CDTF">2020-07-10T16:33:18Z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