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4" r:id="rId13"/>
    <p:sldId id="266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2" qsCatId="simple" csTypeId="urn:microsoft.com/office/officeart/2005/8/colors/colorful3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34261"/>
          <a:ext cx="3203971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有监督学习</a:t>
          </a:r>
        </a:p>
      </dsp:txBody>
      <dsp:txXfrm>
        <a:off x="3286" y="34261"/>
        <a:ext cx="3203971" cy="777600"/>
      </dsp:txXfrm>
    </dsp:sp>
    <dsp:sp modelId="{AB526198-7D81-6745-8DA2-4E38467EEF62}">
      <dsp:nvSpPr>
        <dsp:cNvPr id="0" name=""/>
        <dsp:cNvSpPr/>
      </dsp:nvSpPr>
      <dsp:spPr>
        <a:xfrm>
          <a:off x="3286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Word2Vec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RNN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CNN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模型选型</a:t>
          </a:r>
          <a:r>
            <a:rPr lang="en-US" altLang="zh-CN" sz="2700" kern="1200" dirty="0"/>
            <a:t>+</a:t>
          </a:r>
          <a:r>
            <a:rPr lang="zh-CN" altLang="en-US" sz="2700" kern="1200" dirty="0"/>
            <a:t>特征工程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建模文本序列符号概率</a:t>
          </a:r>
        </a:p>
      </dsp:txBody>
      <dsp:txXfrm>
        <a:off x="3286" y="811861"/>
        <a:ext cx="3203971" cy="3513514"/>
      </dsp:txXfrm>
    </dsp:sp>
    <dsp:sp modelId="{B3FA19FA-81A2-1D44-8048-304FAF1451C6}">
      <dsp:nvSpPr>
        <dsp:cNvPr id="0" name=""/>
        <dsp:cNvSpPr/>
      </dsp:nvSpPr>
      <dsp:spPr>
        <a:xfrm>
          <a:off x="3655813" y="34261"/>
          <a:ext cx="3203971" cy="777600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预训练</a:t>
          </a:r>
          <a:r>
            <a:rPr lang="en-US" altLang="zh-CN" sz="2700" kern="1200" dirty="0"/>
            <a:t>+</a:t>
          </a:r>
          <a:r>
            <a:rPr lang="zh-CN" altLang="en-US" sz="2700" kern="1200" dirty="0"/>
            <a:t>微调</a:t>
          </a:r>
        </a:p>
      </dsp:txBody>
      <dsp:txXfrm>
        <a:off x="3655813" y="34261"/>
        <a:ext cx="3203971" cy="777600"/>
      </dsp:txXfrm>
    </dsp:sp>
    <dsp:sp modelId="{63F6BC2D-FC8F-F849-94CA-B5D83FF088BA}">
      <dsp:nvSpPr>
        <dsp:cNvPr id="0" name=""/>
        <dsp:cNvSpPr/>
      </dsp:nvSpPr>
      <dsp:spPr>
        <a:xfrm>
          <a:off x="3655813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Bert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特征提取</a:t>
          </a:r>
          <a:r>
            <a:rPr lang="en-US" altLang="zh-CN" sz="2700" kern="1200" dirty="0"/>
            <a:t>+</a:t>
          </a:r>
          <a:r>
            <a:rPr lang="zh-CN" altLang="en-US" sz="2700" kern="1200" dirty="0"/>
            <a:t>下游任务改造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用预训练模型适配特定下游任务（</a:t>
          </a:r>
          <a:r>
            <a:rPr lang="en-US" altLang="zh-CN" sz="2700" kern="1200" dirty="0"/>
            <a:t>Fine-Tuning</a:t>
          </a:r>
          <a:r>
            <a:rPr lang="zh-CN" altLang="en-US" sz="2700" kern="1200" dirty="0"/>
            <a:t>）</a:t>
          </a:r>
        </a:p>
      </dsp:txBody>
      <dsp:txXfrm>
        <a:off x="3655813" y="811861"/>
        <a:ext cx="3203971" cy="3513514"/>
      </dsp:txXfrm>
    </dsp:sp>
    <dsp:sp modelId="{ED119942-4AE2-9244-B9C2-7D88ED6E3D65}">
      <dsp:nvSpPr>
        <dsp:cNvPr id="0" name=""/>
        <dsp:cNvSpPr/>
      </dsp:nvSpPr>
      <dsp:spPr>
        <a:xfrm>
          <a:off x="7308341" y="34261"/>
          <a:ext cx="3203971" cy="7776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预训练</a:t>
          </a:r>
          <a:r>
            <a:rPr lang="en-US" altLang="zh-CN" sz="2700" kern="1200" dirty="0"/>
            <a:t>+</a:t>
          </a:r>
          <a:r>
            <a:rPr lang="zh-CN" altLang="en-US" sz="2700" kern="1200" dirty="0"/>
            <a:t>提示</a:t>
          </a:r>
        </a:p>
      </dsp:txBody>
      <dsp:txXfrm>
        <a:off x="7308341" y="34261"/>
        <a:ext cx="3203971" cy="777600"/>
      </dsp:txXfrm>
    </dsp:sp>
    <dsp:sp modelId="{E183D71F-223A-2B42-856C-EAEC3060A386}">
      <dsp:nvSpPr>
        <dsp:cNvPr id="0" name=""/>
        <dsp:cNvSpPr/>
      </dsp:nvSpPr>
      <dsp:spPr>
        <a:xfrm>
          <a:off x="7308341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GPT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下一个词预测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将各种下游任务适配到预训练模型（</a:t>
          </a:r>
          <a:r>
            <a:rPr lang="en-US" altLang="zh-CN" sz="2700" kern="1200" dirty="0"/>
            <a:t>In-Context</a:t>
          </a:r>
          <a:r>
            <a:rPr lang="zh-CN" altLang="en-US" sz="2700" kern="1200" dirty="0"/>
            <a:t> </a:t>
          </a:r>
          <a:r>
            <a:rPr lang="en-US" altLang="zh-CN" sz="2700" kern="1200" dirty="0"/>
            <a:t>Learning</a:t>
          </a:r>
          <a:r>
            <a:rPr lang="zh-CN" altLang="en-US" sz="2700" kern="1200" dirty="0"/>
            <a:t>）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700" kern="1200" dirty="0"/>
        </a:p>
      </dsp:txBody>
      <dsp:txXfrm>
        <a:off x="7308341" y="811861"/>
        <a:ext cx="3203971" cy="3513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51767"/>
            <a:satOff val="16667"/>
            <a:lumOff val="-2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Document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Loaders</a:t>
          </a:r>
          <a:endParaRPr lang="zh-CN" altLang="en-US" sz="12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VectorStores</a:t>
          </a:r>
          <a:endParaRPr lang="zh-CN" altLang="en-US" sz="12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Prompts</a:t>
          </a:r>
          <a:endParaRPr lang="zh-CN" altLang="en-US" sz="12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807066"/>
            <a:satOff val="66667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Agents</a:t>
          </a:r>
          <a:endParaRPr lang="zh-CN" altLang="en-US" sz="12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258833"/>
            <a:satOff val="83333"/>
            <a:lumOff val="-12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Chains</a:t>
          </a:r>
          <a:endParaRPr lang="zh-CN" altLang="en-US" sz="12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C2C9-68DA-824B-B753-B2EF41A74D59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C58C-F092-5449-AD07-E56A2222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7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F8922-4771-02C5-B5A5-9D9EF8C0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561E4-BCB0-3370-2405-152703A3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BCFD9-D1FA-60A8-410E-A9457A8E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3172-8B77-8FC6-EDB3-DDFEBDC6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9CD2F-2712-59F2-AE17-D400CAF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2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3DB74-60FA-8CED-FC67-2C7CD2C4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1BF1F-17AA-4B6C-8DB9-BD206852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E733D-50F9-5C43-52AE-E7EFED0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F2C2-C05C-AD44-0E38-1099FB7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B26DF-82CD-23AE-76DC-604E28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F7015-A1E3-ED2A-1441-C4D7FF6D8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DBD42-779F-AC10-FE3F-F4F004E2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F0E1E-E176-649B-BDCE-AD9CADB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78A53-9C13-41FB-5D70-582A556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4956C-1F5E-B10F-B31C-FAB32652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5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7EB6-D3FD-6E77-574F-413FB3D3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5B472-56DD-6E9B-9226-200F881F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AD39-24EC-F684-E804-20EF2CC0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2354B-7232-5B2F-128F-076B3C1A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FE26C-D2D7-55D4-6BA5-47C6F457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899B5-420B-5D4C-AA2D-4AAB3AF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9CCED-B55F-5A01-8E4E-EC54C3E3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9D5D0-567F-AA2D-E400-965B3B81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5363D-C0D8-02F3-FD59-7C69F34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B03F1-0723-A6D3-6B95-C1DE5E8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0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F08D-9A37-C67D-B80B-17F4FA48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127DD-F7C5-D61D-54E6-D24D00CA1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FAEF6-FC85-013C-D524-8F7A5BAA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93B7C-A26F-16FE-20EE-ABB0CB4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326DF-99EA-1733-CA13-3B34823D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41452-467A-3ADB-353C-5468CD8F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A3120-E871-8BFB-4B08-8BB791CF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E618-A69E-FF20-92AA-CF927019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2CD39-5EDD-7268-5970-CFC801A2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73848-D370-5299-BB3A-7DDB56D4B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F0006-7580-9F0C-A7D8-4C88BB3B6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2D963B-0995-A689-A7AC-C32D9F9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0BB8B-0855-0B59-75BD-50F6CF59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DE79B-43B0-E9D0-87C6-95C94A43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4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DF7E1-0E5B-FFC5-430B-6666C8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AD473-CD66-47FE-EF5D-209C7F10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06443-53A0-4B6D-1B2D-17C327B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D0015-1EFA-16F2-4194-BEE7D5F5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2B194-C1BC-B1D8-038E-AC116CDF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74567-501F-326F-4CF9-420C89EE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36D1E-F4D1-7982-5F55-DC5A3953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FC5D-7BB4-D6B1-F159-C780CAB7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0ED68-677C-37AB-133F-D8B10217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A4591-38AF-652B-3B2C-114F071E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09A6B-83C1-A94D-889B-FFFF6749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6BA3E-65F2-384D-1F5A-13E12E94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422E9-8CD6-CB0B-B245-CAB203F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2006-E1BD-ADAE-5478-B9EED7FF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7DB83F-EE70-3343-7D74-B62B43900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B1F2C-4B56-0E31-65BC-3EFD24F7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9FDFF-7D74-AEF0-50BF-F56F64A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3AB8A-9153-983B-A876-AA7C92E7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B712-F0DA-B3E7-3133-9807702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695CC-CD02-B651-6EDC-05D7894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3944D-0804-4E2C-C8FB-F3C838D9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F3941-98EC-66AD-6AC5-4A3205C8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BD552-6658-DE3F-5CE0-11BD632C9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9578-4F8E-7FF7-C35F-6C80596C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6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3D47-A0E4-8590-F3F2-76F0FEBF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大语言模型（</a:t>
            </a:r>
            <a:r>
              <a:rPr kumimoji="1" lang="en-US" altLang="zh-CN" dirty="0"/>
              <a:t>LLM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r>
              <a:rPr kumimoji="1" lang="zh-CN" altLang="en-US" dirty="0"/>
              <a:t>检索增强生成（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r>
              <a:rPr kumimoji="1" lang="zh-CN" altLang="en-US" dirty="0"/>
              <a:t>的企业落地</a:t>
            </a:r>
          </a:p>
        </p:txBody>
      </p:sp>
    </p:spTree>
    <p:extLst>
      <p:ext uri="{BB962C8B-B14F-4D97-AF65-F5344CB8AC3E}">
        <p14:creationId xmlns:p14="http://schemas.microsoft.com/office/powerpoint/2010/main" val="402218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57BD85-5F4D-2EDC-49CC-A30AEA0CBB0F}"/>
              </a:ext>
            </a:extLst>
          </p:cNvPr>
          <p:cNvGrpSpPr/>
          <p:nvPr/>
        </p:nvGrpSpPr>
        <p:grpSpPr>
          <a:xfrm>
            <a:off x="6164199" y="1518132"/>
            <a:ext cx="1352810" cy="1045007"/>
            <a:chOff x="6945683" y="1460198"/>
            <a:chExt cx="1352810" cy="1045007"/>
          </a:xfrm>
        </p:grpSpPr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049742D3-6B0C-2181-839B-EB8C83D3027F}"/>
                </a:ext>
              </a:extLst>
            </p:cNvPr>
            <p:cNvSpPr/>
            <p:nvPr/>
          </p:nvSpPr>
          <p:spPr>
            <a:xfrm>
              <a:off x="7465513" y="1460198"/>
              <a:ext cx="832980" cy="78601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945683" y="1719195"/>
              <a:ext cx="832980" cy="78601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7884602" y="193481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数据库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7884602" y="52726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445197" y="31905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429343" y="4003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690688"/>
            <a:ext cx="6505575" cy="2118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473570-E80C-D8FC-3C38-9C3D55B5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184168"/>
            <a:ext cx="6505575" cy="2308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575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5046133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997634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762" y="3268662"/>
            <a:ext cx="1325564" cy="13255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 </a:t>
            </a:r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639"/>
            <a:ext cx="10515600" cy="456723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模型能力到搜索能力的退化</a:t>
            </a:r>
            <a:endParaRPr lang="en-US" altLang="zh-CN" sz="1800" dirty="0"/>
          </a:p>
          <a:p>
            <a:pPr lvl="1"/>
            <a:r>
              <a:rPr lang="zh-CN" altLang="en-US" sz="1800" dirty="0"/>
              <a:t>知识图谱的必要性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封装过于复杂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企业落地架构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9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知识库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向量数据库选择</a:t>
            </a:r>
          </a:p>
        </p:txBody>
      </p:sp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大语言模型生成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问题匹配</a:t>
            </a:r>
          </a:p>
        </p:txBody>
      </p:sp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RCG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816135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838199" y="498521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：为了将生成型人工智能（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）从消费者到商业应用，提出了检索为中心的生成（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通过在解决方案中引入检索，弥补了原有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模型在效率、准确性、安全性和可追溯性方面的不足。文章建议将架构转向以检索为核心的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模型，其主要任务是解释公司索引的数据或策划内容的检索信息，而非记忆数据。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的新需求将推动大语言模型（</a:t>
            </a:r>
            <a:r>
              <a:rPr lang="en-US" altLang="zh-CN" b="0" i="0" dirty="0">
                <a:effectLst/>
                <a:latin typeface="Söhne"/>
              </a:rPr>
              <a:t>LLMs</a:t>
            </a:r>
            <a:r>
              <a:rPr lang="zh-CN" altLang="en-US" b="0" i="0" dirty="0">
                <a:effectLst/>
                <a:latin typeface="Söhne"/>
              </a:rPr>
              <a:t>）在预训练和微调中的进一步演变。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32FF7A-5690-B5CB-1A71-92BB6663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9750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439745"/>
              </p:ext>
            </p:extLst>
          </p:nvPr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2545129" y="47734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600070" y="47739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600070" y="275479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2190864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7035455" y="2492382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2540960" y="47297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564013" y="273592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867077" y="2661383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7035455" y="2492382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2444812" y="47229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2096040" y="2704368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5273347" y="3352968"/>
            <a:ext cx="1227551" cy="77340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stCxn id="39" idx="2"/>
            <a:endCxn id="29" idx="5"/>
          </p:cNvCxnSpPr>
          <p:nvPr/>
        </p:nvCxnSpPr>
        <p:spPr>
          <a:xfrm flipH="1" flipV="1">
            <a:off x="4347541" y="2500055"/>
            <a:ext cx="925806" cy="1239616"/>
          </a:xfrm>
          <a:prstGeom prst="straightConnector1">
            <a:avLst/>
          </a:prstGeom>
          <a:ln w="38100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23626" y="247353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7035455" y="2492382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8655484" y="763840"/>
            <a:ext cx="1778696" cy="1778696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798020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119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627</Words>
  <Application>Microsoft Macintosh PowerPoint</Application>
  <PresentationFormat>宽屏</PresentationFormat>
  <Paragraphs>132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Söhne</vt:lpstr>
      <vt:lpstr>Arial</vt:lpstr>
      <vt:lpstr>Office 主题​​</vt:lpstr>
      <vt:lpstr>大语言模型（LLM） 检索增强生成（RAG） 的企业落地</vt:lpstr>
      <vt:lpstr>大语言模型</vt:lpstr>
      <vt:lpstr>NLP 的三次技术范式转移</vt:lpstr>
      <vt:lpstr>OpenAI 发展路线</vt:lpstr>
      <vt:lpstr>垂域模型训练方法（一）</vt:lpstr>
      <vt:lpstr>垂域模型训练方法（二）</vt:lpstr>
      <vt:lpstr>垂域模型训练方法（三）</vt:lpstr>
      <vt:lpstr>RAG</vt:lpstr>
      <vt:lpstr>为什么需要 RAG</vt:lpstr>
      <vt:lpstr>什么是 RAG</vt:lpstr>
      <vt:lpstr>RAG 示例</vt:lpstr>
      <vt:lpstr>LangChain + VectorDB 知识库问答系统</vt:lpstr>
      <vt:lpstr>使用 LangChain + VectorDB 的问题</vt:lpstr>
      <vt:lpstr>企业落地架构</vt:lpstr>
      <vt:lpstr>基于大语言模型的企业知识库架构</vt:lpstr>
      <vt:lpstr>知识库  or  Agents</vt:lpstr>
      <vt:lpstr>知识存储形式</vt:lpstr>
      <vt:lpstr>向量数据库选择</vt:lpstr>
      <vt:lpstr>大语言模型生成  or  问题匹配</vt:lpstr>
      <vt:lpstr>未来</vt:lpstr>
      <vt:lpstr>RAG → RCG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大语言模型（LLM） 检索增强生成（RAG） 的企业落地</dc:title>
  <dc:creator>Microsoft Office User</dc:creator>
  <cp:lastModifiedBy>Microsoft Office User</cp:lastModifiedBy>
  <cp:revision>26</cp:revision>
  <dcterms:created xsi:type="dcterms:W3CDTF">2023-11-18T01:51:05Z</dcterms:created>
  <dcterms:modified xsi:type="dcterms:W3CDTF">2023-11-18T08:50:05Z</dcterms:modified>
</cp:coreProperties>
</file>