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3" r:id="rId4"/>
    <p:sldId id="268" r:id="rId5"/>
    <p:sldId id="274" r:id="rId6"/>
    <p:sldId id="276" r:id="rId7"/>
    <p:sldId id="286" r:id="rId8"/>
    <p:sldId id="279" r:id="rId9"/>
    <p:sldId id="280" r:id="rId10"/>
    <p:sldId id="282" r:id="rId11"/>
    <p:sldId id="281" r:id="rId12"/>
    <p:sldId id="283" r:id="rId13"/>
    <p:sldId id="285" r:id="rId14"/>
    <p:sldId id="284" r:id="rId15"/>
    <p:sldId id="288" r:id="rId16"/>
    <p:sldId id="287" r:id="rId17"/>
    <p:sldId id="289" r:id="rId18"/>
    <p:sldId id="292" r:id="rId19"/>
    <p:sldId id="291" r:id="rId20"/>
    <p:sldId id="293" r:id="rId21"/>
    <p:sldId id="290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99" d="100"/>
          <a:sy n="99" d="100"/>
        </p:scale>
        <p:origin x="96" y="42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95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8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akigami-yang.me/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github.com/Sakigami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douban.com/subject/2708134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igamiYang" TargetMode="External"/><Relationship Id="rId2" Type="http://schemas.openxmlformats.org/officeDocument/2006/relationships/hyperlink" Target="http://sakigami-yang.m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8" y="1396999"/>
            <a:ext cx="8329031" cy="1972816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面向一小部分程序员的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数学学习相关话题简言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3933057"/>
            <a:ext cx="8329031" cy="152794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分享人：</a:t>
            </a:r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兔兔</a:t>
            </a:r>
            <a:endParaRPr lang="en-US" altLang="zh-CN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Blog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3"/>
              </a:rPr>
              <a:t>http://sakigami-yang.me/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4"/>
              </a:rPr>
              <a:t>https://github.com/SakigamiYang</a:t>
            </a:r>
            <a:endParaRPr lang="zh-CN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564807-1D10-4515-B2A4-8C4ECEF02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35" y="170829"/>
            <a:ext cx="875928" cy="10565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6608E-D269-4E4F-BE88-2D4FE0B4A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35" y="1227419"/>
            <a:ext cx="875928" cy="8837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EE4A8C-013E-47FF-906D-856E009B7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357" y="142678"/>
            <a:ext cx="1071476" cy="10714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417883-D963-414E-B76E-2555137A6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092" y="121707"/>
            <a:ext cx="1154832" cy="11548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5405DE-3FAF-450A-AA8E-4781F6668C5C}"/>
              </a:ext>
            </a:extLst>
          </p:cNvPr>
          <p:cNvSpPr txBox="1"/>
          <p:nvPr/>
        </p:nvSpPr>
        <p:spPr>
          <a:xfrm>
            <a:off x="9725398" y="12301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直播报名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75A9BF-661A-403D-90C5-D5C5FB773042}"/>
              </a:ext>
            </a:extLst>
          </p:cNvPr>
          <p:cNvSpPr txBox="1"/>
          <p:nvPr/>
        </p:nvSpPr>
        <p:spPr>
          <a:xfrm>
            <a:off x="11095985" y="12274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讲师募集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数学学科有哪些分类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38FD97-287B-4313-849F-10DC347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4" y="2060848"/>
            <a:ext cx="9782801" cy="43924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通用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数学基础</a:t>
            </a:r>
            <a:br>
              <a:rPr lang="en-US" altLang="zh-CN" dirty="0"/>
            </a:br>
            <a:r>
              <a:rPr lang="zh-CN" altLang="en-US" dirty="0"/>
              <a:t>数学史与文献、数理逻辑与数学基础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离散数学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代数学</a:t>
            </a:r>
            <a:br>
              <a:rPr lang="en-US" altLang="zh-CN" dirty="0"/>
            </a:br>
            <a:r>
              <a:rPr lang="zh-CN" altLang="en-US" dirty="0"/>
              <a:t>组合学、序理论</a:t>
            </a:r>
            <a:r>
              <a:rPr lang="en-US" altLang="zh-CN" dirty="0"/>
              <a:t>/</a:t>
            </a:r>
            <a:r>
              <a:rPr lang="zh-CN" altLang="en-US" dirty="0"/>
              <a:t>格论</a:t>
            </a:r>
            <a:r>
              <a:rPr lang="en-US" altLang="zh-CN" dirty="0"/>
              <a:t>/</a:t>
            </a:r>
            <a:r>
              <a:rPr lang="zh-CN" altLang="en-US" dirty="0"/>
              <a:t>序代数结构、一般代数系统、数论、域论与多项式、交换代数、代数几何、线性代数与多线性代数</a:t>
            </a:r>
            <a:r>
              <a:rPr lang="en-US" altLang="zh-CN" dirty="0"/>
              <a:t>/</a:t>
            </a:r>
            <a:r>
              <a:rPr lang="zh-CN" altLang="en-US" dirty="0"/>
              <a:t>矩阵论、结合环与结合代数、非结合环与非结合代数、范畴论</a:t>
            </a:r>
            <a:r>
              <a:rPr lang="en-US" altLang="zh-CN" dirty="0"/>
              <a:t>/</a:t>
            </a:r>
            <a:r>
              <a:rPr lang="zh-CN" altLang="en-US" dirty="0"/>
              <a:t>同调代数、</a:t>
            </a:r>
            <a:r>
              <a:rPr lang="en-US" altLang="zh-CN" dirty="0"/>
              <a:t>K-</a:t>
            </a:r>
            <a:r>
              <a:rPr lang="zh-CN" altLang="en-US" dirty="0"/>
              <a:t>理论、群论及其推广、拓扑群</a:t>
            </a:r>
            <a:r>
              <a:rPr lang="en-US" altLang="zh-CN" dirty="0"/>
              <a:t>/</a:t>
            </a:r>
            <a:r>
              <a:rPr lang="zh-CN" altLang="en-US" dirty="0"/>
              <a:t>李群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分析学</a:t>
            </a:r>
            <a:br>
              <a:rPr lang="en-US" altLang="zh-CN" dirty="0"/>
            </a:br>
            <a:r>
              <a:rPr lang="zh-CN" altLang="en-US" dirty="0"/>
              <a:t>实变函数、测度与积分、复变函数、位势论、多复变函数与解析空间、特殊函数论、常微分方程、偏微分方程、动力系统与遍历论、差分方程与函数方程、序列</a:t>
            </a:r>
            <a:r>
              <a:rPr lang="en-US" altLang="zh-CN" dirty="0"/>
              <a:t>/</a:t>
            </a:r>
            <a:r>
              <a:rPr lang="zh-CN" altLang="en-US" dirty="0"/>
              <a:t>级数</a:t>
            </a:r>
            <a:r>
              <a:rPr lang="en-US" altLang="zh-CN" dirty="0"/>
              <a:t>/</a:t>
            </a:r>
            <a:r>
              <a:rPr lang="zh-CN" altLang="en-US" dirty="0"/>
              <a:t>发散级数（求和法）、逼近论、欧氏空间上的调和分析（傅里叶分析）、抽象调和分析、积分变换</a:t>
            </a:r>
            <a:r>
              <a:rPr lang="en-US" altLang="zh-CN" dirty="0"/>
              <a:t>/</a:t>
            </a:r>
            <a:r>
              <a:rPr lang="zh-CN" altLang="en-US" dirty="0"/>
              <a:t>算子演算、积分方程、泛函分析、算子理论、变分法与最优控制</a:t>
            </a:r>
            <a:r>
              <a:rPr lang="en-US" altLang="zh-CN" dirty="0"/>
              <a:t>/</a:t>
            </a:r>
            <a:r>
              <a:rPr lang="zh-CN" altLang="en-US" dirty="0"/>
              <a:t>最优化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几何学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拓扑学</a:t>
            </a:r>
            <a:br>
              <a:rPr lang="en-US" altLang="zh-CN" dirty="0"/>
            </a:br>
            <a:r>
              <a:rPr lang="zh-CN" altLang="en-US" dirty="0"/>
              <a:t>几何学、凸几何与离散几何、微分几何、一般拓扑学、代数拓扑、流形与胞腔复形、大范围分析与流形上的分析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应用数学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其他</a:t>
            </a:r>
            <a:br>
              <a:rPr lang="en-US" altLang="zh-CN" dirty="0"/>
            </a:br>
            <a:r>
              <a:rPr lang="zh-CN" altLang="en-US" dirty="0"/>
              <a:t>概率论与随机过程、统计学、数值分析、计算机科学、质点力学与系统力学、</a:t>
            </a:r>
            <a:r>
              <a:rPr lang="en-US" altLang="zh-CN" dirty="0"/>
              <a:t>(</a:t>
            </a:r>
            <a:r>
              <a:rPr lang="zh-CN" altLang="en-US" dirty="0"/>
              <a:t>可变形</a:t>
            </a:r>
            <a:r>
              <a:rPr lang="en-US" altLang="zh-CN" dirty="0"/>
              <a:t>)</a:t>
            </a:r>
            <a:r>
              <a:rPr lang="zh-CN" altLang="en-US" dirty="0"/>
              <a:t>固体力学、流体力学、光学</a:t>
            </a:r>
            <a:r>
              <a:rPr lang="en-US" altLang="zh-CN" dirty="0"/>
              <a:t>/</a:t>
            </a:r>
            <a:r>
              <a:rPr lang="zh-CN" altLang="en-US" dirty="0"/>
              <a:t>电磁学、经典热力学、热传导、量子理论、统计力学</a:t>
            </a:r>
            <a:r>
              <a:rPr lang="en-US" altLang="zh-CN" dirty="0"/>
              <a:t>/</a:t>
            </a:r>
            <a:r>
              <a:rPr lang="zh-CN" altLang="en-US" dirty="0"/>
              <a:t>物质结构、相对论与引力理论、天文学与天体物理学、地球物理、运筹学</a:t>
            </a:r>
            <a:r>
              <a:rPr lang="en-US" altLang="zh-CN" dirty="0"/>
              <a:t>/</a:t>
            </a:r>
            <a:r>
              <a:rPr lang="zh-CN" altLang="en-US" dirty="0"/>
              <a:t>数学规划、博弈论</a:t>
            </a:r>
            <a:r>
              <a:rPr lang="en-US" altLang="zh-CN" dirty="0"/>
              <a:t>/</a:t>
            </a:r>
            <a:r>
              <a:rPr lang="zh-CN" altLang="en-US" dirty="0"/>
              <a:t>数理经济学</a:t>
            </a:r>
            <a:r>
              <a:rPr lang="en-US" altLang="zh-CN" dirty="0"/>
              <a:t>/</a:t>
            </a:r>
            <a:r>
              <a:rPr lang="zh-CN" altLang="en-US" dirty="0"/>
              <a:t>数理社会学</a:t>
            </a:r>
            <a:r>
              <a:rPr lang="en-US" altLang="zh-CN" dirty="0"/>
              <a:t>/</a:t>
            </a:r>
            <a:r>
              <a:rPr lang="zh-CN" altLang="en-US" dirty="0"/>
              <a:t>数理行为科学、生物学与其他自然科学、系统论</a:t>
            </a:r>
            <a:r>
              <a:rPr lang="en-US" altLang="zh-CN" dirty="0"/>
              <a:t>/</a:t>
            </a:r>
            <a:r>
              <a:rPr lang="zh-CN" altLang="en-US" dirty="0"/>
              <a:t>控制论、信息与通信</a:t>
            </a:r>
            <a:r>
              <a:rPr lang="en-US" altLang="zh-CN" dirty="0"/>
              <a:t>/</a:t>
            </a:r>
            <a:r>
              <a:rPr lang="zh-CN" altLang="en-US" dirty="0"/>
              <a:t>电路、数学教育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F3CF14-9690-4099-9B15-9DFD13AB7E9F}"/>
              </a:ext>
            </a:extLst>
          </p:cNvPr>
          <p:cNvSpPr txBox="1">
            <a:spLocks/>
          </p:cNvSpPr>
          <p:nvPr/>
        </p:nvSpPr>
        <p:spPr>
          <a:xfrm>
            <a:off x="1593435" y="1304764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数学学科分类标准</a:t>
            </a:r>
            <a:r>
              <a:rPr lang="en-US" altLang="zh-CN" sz="2400" dirty="0">
                <a:solidFill>
                  <a:schemeClr val="accent4"/>
                </a:solidFill>
              </a:rPr>
              <a:t>(MSC)</a:t>
            </a:r>
          </a:p>
        </p:txBody>
      </p:sp>
    </p:spTree>
    <p:extLst>
      <p:ext uri="{BB962C8B-B14F-4D97-AF65-F5344CB8AC3E}">
        <p14:creationId xmlns:p14="http://schemas.microsoft.com/office/powerpoint/2010/main" val="998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  <a:endParaRPr lang="zh-CN" altLang="en-US" dirty="0"/>
          </a:p>
        </p:txBody>
      </p:sp>
      <p:sp>
        <p:nvSpPr>
          <p:cNvPr id="4" name="形状 3">
            <a:extLst>
              <a:ext uri="{FF2B5EF4-FFF2-40B4-BE49-F238E27FC236}">
                <a16:creationId xmlns:a16="http://schemas.microsoft.com/office/drawing/2014/main" id="{E851AE79-0849-47FB-A2F9-2C121D6911A3}"/>
              </a:ext>
            </a:extLst>
          </p:cNvPr>
          <p:cNvSpPr/>
          <p:nvPr/>
        </p:nvSpPr>
        <p:spPr>
          <a:xfrm>
            <a:off x="2827337" y="1600200"/>
            <a:ext cx="7315200" cy="4572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3E337-9F42-400E-A039-E6C44F3055A5}"/>
              </a:ext>
            </a:extLst>
          </p:cNvPr>
          <p:cNvSpPr/>
          <p:nvPr/>
        </p:nvSpPr>
        <p:spPr>
          <a:xfrm>
            <a:off x="3547884" y="4999939"/>
            <a:ext cx="168249" cy="1682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8AE2896-6CBD-4C0E-9821-3438EA22AFB2}"/>
              </a:ext>
            </a:extLst>
          </p:cNvPr>
          <p:cNvSpPr/>
          <p:nvPr/>
        </p:nvSpPr>
        <p:spPr>
          <a:xfrm>
            <a:off x="3646144" y="5085184"/>
            <a:ext cx="1225631" cy="498279"/>
          </a:xfrm>
          <a:custGeom>
            <a:avLst/>
            <a:gdLst>
              <a:gd name="connsiteX0" fmla="*/ 0 w 1225631"/>
              <a:gd name="connsiteY0" fmla="*/ 0 h 498279"/>
              <a:gd name="connsiteX1" fmla="*/ 1225631 w 1225631"/>
              <a:gd name="connsiteY1" fmla="*/ 0 h 498279"/>
              <a:gd name="connsiteX2" fmla="*/ 1225631 w 1225631"/>
              <a:gd name="connsiteY2" fmla="*/ 498279 h 498279"/>
              <a:gd name="connsiteX3" fmla="*/ 0 w 1225631"/>
              <a:gd name="connsiteY3" fmla="*/ 498279 h 498279"/>
              <a:gd name="connsiteX4" fmla="*/ 0 w 1225631"/>
              <a:gd name="connsiteY4" fmla="*/ 0 h 49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31" h="498279">
                <a:moveTo>
                  <a:pt x="0" y="0"/>
                </a:moveTo>
                <a:lnTo>
                  <a:pt x="1225631" y="0"/>
                </a:lnTo>
                <a:lnTo>
                  <a:pt x="1225631" y="498279"/>
                </a:lnTo>
                <a:lnTo>
                  <a:pt x="0" y="4982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2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感性认知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23E5C-B719-4C2F-B754-5410DB5BAA7B}"/>
              </a:ext>
            </a:extLst>
          </p:cNvPr>
          <p:cNvSpPr/>
          <p:nvPr/>
        </p:nvSpPr>
        <p:spPr>
          <a:xfrm>
            <a:off x="4736604" y="3936491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DC0CC2E-BDAA-4A97-A238-BF9CF2C2E1A1}"/>
              </a:ext>
            </a:extLst>
          </p:cNvPr>
          <p:cNvSpPr/>
          <p:nvPr/>
        </p:nvSpPr>
        <p:spPr>
          <a:xfrm>
            <a:off x="4870281" y="4077081"/>
            <a:ext cx="1561446" cy="635450"/>
          </a:xfrm>
          <a:custGeom>
            <a:avLst/>
            <a:gdLst>
              <a:gd name="connsiteX0" fmla="*/ 0 w 1561446"/>
              <a:gd name="connsiteY0" fmla="*/ 0 h 635450"/>
              <a:gd name="connsiteX1" fmla="*/ 1561446 w 1561446"/>
              <a:gd name="connsiteY1" fmla="*/ 0 h 635450"/>
              <a:gd name="connsiteX2" fmla="*/ 1561446 w 1561446"/>
              <a:gd name="connsiteY2" fmla="*/ 635450 h 635450"/>
              <a:gd name="connsiteX3" fmla="*/ 0 w 1561446"/>
              <a:gd name="connsiteY3" fmla="*/ 635450 h 635450"/>
              <a:gd name="connsiteX4" fmla="*/ 0 w 1561446"/>
              <a:gd name="connsiteY4" fmla="*/ 0 h 63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446" h="635450">
                <a:moveTo>
                  <a:pt x="0" y="0"/>
                </a:moveTo>
                <a:lnTo>
                  <a:pt x="1561446" y="0"/>
                </a:lnTo>
                <a:lnTo>
                  <a:pt x="1561446" y="635450"/>
                </a:lnTo>
                <a:lnTo>
                  <a:pt x="0" y="635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047" tIns="0" rIns="0" bIns="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/>
              <a:t>执行计算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8268C2-29EC-4118-A0B2-F6F1FB78DEAE}"/>
              </a:ext>
            </a:extLst>
          </p:cNvPr>
          <p:cNvSpPr/>
          <p:nvPr/>
        </p:nvSpPr>
        <p:spPr>
          <a:xfrm>
            <a:off x="6254508" y="3152851"/>
            <a:ext cx="387705" cy="38770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51D0451-25FE-4D58-BE7B-F27E751297E9}"/>
              </a:ext>
            </a:extLst>
          </p:cNvPr>
          <p:cNvSpPr/>
          <p:nvPr/>
        </p:nvSpPr>
        <p:spPr>
          <a:xfrm>
            <a:off x="6454452" y="3356988"/>
            <a:ext cx="1788357" cy="795490"/>
          </a:xfrm>
          <a:custGeom>
            <a:avLst/>
            <a:gdLst>
              <a:gd name="connsiteX0" fmla="*/ 0 w 1788357"/>
              <a:gd name="connsiteY0" fmla="*/ 0 h 795490"/>
              <a:gd name="connsiteX1" fmla="*/ 1788357 w 1788357"/>
              <a:gd name="connsiteY1" fmla="*/ 0 h 795490"/>
              <a:gd name="connsiteX2" fmla="*/ 1788357 w 1788357"/>
              <a:gd name="connsiteY2" fmla="*/ 795490 h 795490"/>
              <a:gd name="connsiteX3" fmla="*/ 0 w 1788357"/>
              <a:gd name="connsiteY3" fmla="*/ 795490 h 795490"/>
              <a:gd name="connsiteX4" fmla="*/ 0 w 1788357"/>
              <a:gd name="connsiteY4" fmla="*/ 0 h 7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357" h="795490">
                <a:moveTo>
                  <a:pt x="0" y="0"/>
                </a:moveTo>
                <a:lnTo>
                  <a:pt x="1788357" y="0"/>
                </a:lnTo>
                <a:lnTo>
                  <a:pt x="1788357" y="795490"/>
                </a:lnTo>
                <a:lnTo>
                  <a:pt x="0" y="7954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43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/>
              <a:t>系统推理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4967E7-3BC5-43C6-A3BF-22EEE894547C}"/>
              </a:ext>
            </a:extLst>
          </p:cNvPr>
          <p:cNvSpPr/>
          <p:nvPr/>
        </p:nvSpPr>
        <p:spPr>
          <a:xfrm>
            <a:off x="7907743" y="2634386"/>
            <a:ext cx="519379" cy="51937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A9833AD-8AF3-44ED-BFFE-40DFF6A0EF09}"/>
              </a:ext>
            </a:extLst>
          </p:cNvPr>
          <p:cNvSpPr/>
          <p:nvPr/>
        </p:nvSpPr>
        <p:spPr>
          <a:xfrm>
            <a:off x="8182641" y="2924955"/>
            <a:ext cx="2094628" cy="816056"/>
          </a:xfrm>
          <a:custGeom>
            <a:avLst/>
            <a:gdLst>
              <a:gd name="connsiteX0" fmla="*/ 0 w 2094628"/>
              <a:gd name="connsiteY0" fmla="*/ 0 h 816056"/>
              <a:gd name="connsiteX1" fmla="*/ 2094628 w 2094628"/>
              <a:gd name="connsiteY1" fmla="*/ 0 h 816056"/>
              <a:gd name="connsiteX2" fmla="*/ 2094628 w 2094628"/>
              <a:gd name="connsiteY2" fmla="*/ 816056 h 816056"/>
              <a:gd name="connsiteX3" fmla="*/ 0 w 2094628"/>
              <a:gd name="connsiteY3" fmla="*/ 816056 h 816056"/>
              <a:gd name="connsiteX4" fmla="*/ 0 w 2094628"/>
              <a:gd name="connsiteY4" fmla="*/ 0 h 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28" h="816056">
                <a:moveTo>
                  <a:pt x="0" y="0"/>
                </a:moveTo>
                <a:lnTo>
                  <a:pt x="2094628" y="0"/>
                </a:lnTo>
                <a:lnTo>
                  <a:pt x="2094628" y="816056"/>
                </a:lnTo>
                <a:lnTo>
                  <a:pt x="0" y="8160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208" tIns="0" rIns="0" bIns="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域间关系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354C-A55D-4F72-950B-E7BB8699E9B8}"/>
              </a:ext>
            </a:extLst>
          </p:cNvPr>
          <p:cNvSpPr txBox="1"/>
          <p:nvPr/>
        </p:nvSpPr>
        <p:spPr>
          <a:xfrm>
            <a:off x="3654009" y="55172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感性具象的认知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D8DC7-B1DF-480E-B09A-0C6BC05A07D2}"/>
              </a:ext>
            </a:extLst>
          </p:cNvPr>
          <p:cNvSpPr txBox="1"/>
          <p:nvPr/>
        </p:nvSpPr>
        <p:spPr>
          <a:xfrm>
            <a:off x="4942284" y="4581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查询公式定理进行计算</a:t>
            </a:r>
            <a:endParaRPr lang="en-US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A64A1-C34B-4992-9BBC-ADDAA4946688}"/>
              </a:ext>
            </a:extLst>
          </p:cNvPr>
          <p:cNvSpPr txBox="1"/>
          <p:nvPr/>
        </p:nvSpPr>
        <p:spPr>
          <a:xfrm>
            <a:off x="6598468" y="3886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反思怀疑系统可靠性</a:t>
            </a:r>
            <a:endParaRPr lang="en-US" altLang="zh-CN" sz="1200" dirty="0"/>
          </a:p>
          <a:p>
            <a:r>
              <a:rPr lang="zh-CN" altLang="en-US" sz="1200" dirty="0"/>
              <a:t>考虑系统内各元素的无矛盾性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B55597-5918-49B6-855B-EA6277B53E10}"/>
              </a:ext>
            </a:extLst>
          </p:cNvPr>
          <p:cNvSpPr txBox="1"/>
          <p:nvPr/>
        </p:nvSpPr>
        <p:spPr>
          <a:xfrm>
            <a:off x="8369373" y="356513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对不同系统进行同性质抽象</a:t>
            </a:r>
          </a:p>
        </p:txBody>
      </p:sp>
    </p:spTree>
    <p:extLst>
      <p:ext uri="{BB962C8B-B14F-4D97-AF65-F5344CB8AC3E}">
        <p14:creationId xmlns:p14="http://schemas.microsoft.com/office/powerpoint/2010/main" val="13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A565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一个简单的例子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099ADD-DFED-469F-A765-3D16BEC034DD}"/>
              </a:ext>
            </a:extLst>
          </p:cNvPr>
          <p:cNvSpPr txBox="1">
            <a:spLocks/>
          </p:cNvSpPr>
          <p:nvPr/>
        </p:nvSpPr>
        <p:spPr>
          <a:xfrm>
            <a:off x="1593435" y="1227368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以微积分来举例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执行计算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nary>
                  </m:oMath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blipFill>
                <a:blip r:embed="rId2"/>
                <a:stretch>
                  <a:fillRect l="-414" t="-17273" b="-8090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系统推理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我在中学时发现球体积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刚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好是球表面积公式。</a:t>
                </a:r>
                <a:br>
                  <a:rPr lang="en-US" altLang="zh-CN" sz="1400" dirty="0">
                    <a:solidFill>
                      <a:schemeClr val="tx1"/>
                    </a:solidFill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</a:rPr>
                  <a:t>上了大学以后知道球体积其实就是一系列球壳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表面积在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上的积分，记为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。那么问题来了。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如果把球像切菜一样直上直下的切片，每一片在平面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上，方程为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，就会得到另一个体积公式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，那么是否有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？为什么？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进一步地，我们考虑一个以球形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为形态的物体，它在每一点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的密度为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，那么物体的质量应该为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。请问，是不是对于每个函数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，都可以作为上面的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 给出密度？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其次，给出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，我们猜测应该有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，那么是不是所有的密度函数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都满足这个式子呢？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blipFill>
                <a:blip r:embed="rId3"/>
                <a:stretch>
                  <a:fillRect l="-264" t="-2004" b="-100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B76CA49-B06B-4033-B7BB-3DDA15840752}"/>
              </a:ext>
            </a:extLst>
          </p:cNvPr>
          <p:cNvSpPr txBox="1">
            <a:spLocks/>
          </p:cNvSpPr>
          <p:nvPr/>
        </p:nvSpPr>
        <p:spPr>
          <a:xfrm>
            <a:off x="1917947" y="5849797"/>
            <a:ext cx="9228265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域间关系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傅里叶变换 和 最小二乘逼近 的关系是什么？（分析数学→线性代数的跨域）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B3FA7DDF-C9FA-40B4-AA1C-0A5C36DC5CD4}"/>
              </a:ext>
            </a:extLst>
          </p:cNvPr>
          <p:cNvSpPr txBox="1">
            <a:spLocks/>
          </p:cNvSpPr>
          <p:nvPr/>
        </p:nvSpPr>
        <p:spPr>
          <a:xfrm>
            <a:off x="1917947" y="1988840"/>
            <a:ext cx="4403729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感性认知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积分都是什么？（感性、具象）</a:t>
            </a:r>
          </a:p>
        </p:txBody>
      </p:sp>
    </p:spTree>
    <p:extLst>
      <p:ext uri="{BB962C8B-B14F-4D97-AF65-F5344CB8AC3E}">
        <p14:creationId xmlns:p14="http://schemas.microsoft.com/office/powerpoint/2010/main" val="1864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数学学习经验分享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抽象→具象  低维→高维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精确→近似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通解→特例</a:t>
            </a:r>
          </a:p>
        </p:txBody>
      </p:sp>
    </p:spTree>
    <p:extLst>
      <p:ext uri="{BB962C8B-B14F-4D97-AF65-F5344CB8AC3E}">
        <p14:creationId xmlns:p14="http://schemas.microsoft.com/office/powerpoint/2010/main" val="1108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如何理解并思考数学模型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1"/>
            <a:ext cx="9782801" cy="100811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4"/>
                </a:solidFill>
              </a:rPr>
              <a:t>抽象→具象</a:t>
            </a:r>
            <a:endParaRPr lang="en-US" altLang="zh-CN" sz="12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200" dirty="0"/>
              <a:t>抽象概念具象化：先定一个小目标：能在纸上画出来。</a:t>
            </a:r>
            <a:endParaRPr lang="en-US" altLang="zh-CN" sz="1200" dirty="0"/>
          </a:p>
          <a:p>
            <a:pPr lvl="1"/>
            <a:r>
              <a:rPr lang="zh-CN" altLang="en-US" sz="1200" dirty="0"/>
              <a:t>限制维度和图形复杂度：（二维）一个点、一根直线、一个圆；（三维）一个嵌入平面、一个球 等等，都会成为容易验证猜测的平凡例子。</a:t>
            </a:r>
            <a:endParaRPr lang="en-US" altLang="zh-CN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低维→高维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将具象化后的目标公式化，并推广到高维。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例：在二维空间里，两点距离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200" dirty="0"/>
                  <a:t> ，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推广到高维以后我们猜测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，它是不是一种合理的距离定义呢？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      进一步的，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zh-CN" altLang="en-US" sz="1200" dirty="0"/>
                  <a:t>是不是都是某种距离？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如果不是，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呢？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  <a:blipFill>
                <a:blip r:embed="rId2"/>
                <a:stretch>
                  <a:fillRect l="-125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精确→近似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循环神经网络中的长短期记忆结构 </a:t>
                </a:r>
                <a:r>
                  <a:rPr lang="en-US" altLang="zh-CN" sz="1200" dirty="0"/>
                  <a:t>LSTM</a:t>
                </a:r>
              </a:p>
              <a:p>
                <a:pPr lvl="1"/>
                <a:r>
                  <a:rPr lang="zh-CN" altLang="en-US" sz="1200" dirty="0"/>
                  <a:t>遗忘门：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记忆门：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输出门</m:t>
                    </m:r>
                  </m:oMath>
                </a14:m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假设词特征是一维的，即用一个数字表示一个单词，尝试各个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1200" dirty="0"/>
                  <a:t>的值都怎样变化。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  <a:blipFill>
                <a:blip r:embed="rId3"/>
                <a:stretch>
                  <a:fillRect l="-125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通解→特例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著名的费马素数事件：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200" dirty="0"/>
                  <a:t>（已知的费马素数只有 </a:t>
                </a:r>
                <a:r>
                  <a:rPr lang="en-US" altLang="zh-CN" sz="1200" dirty="0"/>
                  <a:t>5 </a:t>
                </a:r>
                <a:r>
                  <a:rPr lang="zh-CN" altLang="en-US" sz="1200" dirty="0"/>
                  <a:t>个：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不妨多做几个验证。特例大多数只出现在以下几方面：零点、极限点、奇异点、边界点、无穷。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  <a:blipFill>
                <a:blip r:embed="rId4"/>
                <a:stretch>
                  <a:fillRect l="-125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如何记忆数学知识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196752"/>
                <a:ext cx="9782801" cy="188098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用人类语言“读出”公式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/>
                  <a:t>数列极限的定义：设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1400" dirty="0"/>
                  <a:t> ，对于任意的正实数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，存在自然数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，使得当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时，有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。（柯西，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语言，高等数学一大卡关高发地。）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人类语言：</a:t>
                </a:r>
                <a:endParaRPr lang="en-US" altLang="zh-CN" sz="1400" dirty="0"/>
              </a:p>
              <a:p>
                <a:pPr marL="365760" lvl="1" indent="0">
                  <a:buNone/>
                </a:pPr>
                <a:r>
                  <a:rPr lang="zh-CN" altLang="en-US" sz="1400" dirty="0"/>
                  <a:t>     甲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是数列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dirty="0"/>
                  <a:t> 的极限，你能保证这个梳理里面有很多数都离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很近吗？”</a:t>
                </a:r>
                <a:endParaRPr lang="en-US" altLang="zh-CN" sz="1400" dirty="0"/>
              </a:p>
              <a:p>
                <a:pPr marL="365760" lvl="1" indent="0">
                  <a:buNone/>
                </a:pPr>
                <a:r>
                  <a:rPr lang="zh-CN" altLang="en-US" sz="1400" dirty="0"/>
                  <a:t>     乙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“只要你给我一个标准（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400" dirty="0"/>
                  <a:t>，我保证给你找到数列里的一个位置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400" dirty="0"/>
                  <a:t>，从这儿以后所有数离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的距离都比你的那个标准近（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）。”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196752"/>
                <a:ext cx="9782801" cy="1880980"/>
              </a:xfrm>
              <a:blipFill>
                <a:blip r:embed="rId2"/>
                <a:stretch>
                  <a:fillRect l="-249" t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5" y="3172448"/>
                <a:ext cx="9782801" cy="79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了解数学史的一些小故事</a:t>
                </a:r>
                <a:r>
                  <a:rPr lang="en-US" altLang="zh-CN" sz="1400" b="1" dirty="0">
                    <a:solidFill>
                      <a:schemeClr val="accent4"/>
                    </a:solidFill>
                  </a:rPr>
                  <a:t>/</a:t>
                </a:r>
                <a:r>
                  <a:rPr lang="zh-CN" altLang="en-US" sz="1400" b="1" dirty="0">
                    <a:solidFill>
                      <a:schemeClr val="accent4"/>
                    </a:solidFill>
                  </a:rPr>
                  <a:t>黑历史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/>
                  <a:t>二维笛卡尔坐标系的直线方程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/>
                  <a:t> 为什么选用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两个字母。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5" y="3172448"/>
                <a:ext cx="9782801" cy="794216"/>
              </a:xfrm>
              <a:prstGeom prst="rect">
                <a:avLst/>
              </a:prstGeom>
              <a:blipFill>
                <a:blip r:embed="rId3"/>
                <a:stretch>
                  <a:fillRect l="-249" t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/>
              <p:nvPr/>
            </p:nvSpPr>
            <p:spPr>
              <a:xfrm>
                <a:off x="4690256" y="3824783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3824783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40FFD-2FDC-4A2B-81AF-52DCC9CD8BC8}"/>
              </a:ext>
            </a:extLst>
          </p:cNvPr>
          <p:cNvCxnSpPr>
            <a:cxnSpLocks/>
          </p:cNvCxnSpPr>
          <p:nvPr/>
        </p:nvCxnSpPr>
        <p:spPr>
          <a:xfrm>
            <a:off x="7030516" y="4423555"/>
            <a:ext cx="468052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52FBEF-2641-40E7-AB1A-BB2A94155776}"/>
              </a:ext>
            </a:extLst>
          </p:cNvPr>
          <p:cNvSpPr txBox="1"/>
          <p:nvPr/>
        </p:nvSpPr>
        <p:spPr>
          <a:xfrm>
            <a:off x="7264542" y="471585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51E1ED-A0F8-4C3B-B906-99515FAE859E}"/>
              </a:ext>
            </a:extLst>
          </p:cNvPr>
          <p:cNvCxnSpPr>
            <a:cxnSpLocks/>
          </p:cNvCxnSpPr>
          <p:nvPr/>
        </p:nvCxnSpPr>
        <p:spPr>
          <a:xfrm flipH="1">
            <a:off x="5446340" y="4400847"/>
            <a:ext cx="504056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9DD9F9-F696-45A7-8601-DB3C26B6C8C9}"/>
              </a:ext>
            </a:extLst>
          </p:cNvPr>
          <p:cNvSpPr txBox="1"/>
          <p:nvPr/>
        </p:nvSpPr>
        <p:spPr>
          <a:xfrm>
            <a:off x="4736206" y="471585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8204C1-F855-4839-8658-C49EFDD7C009}"/>
              </a:ext>
            </a:extLst>
          </p:cNvPr>
          <p:cNvCxnSpPr>
            <a:cxnSpLocks/>
          </p:cNvCxnSpPr>
          <p:nvPr/>
        </p:nvCxnSpPr>
        <p:spPr>
          <a:xfrm flipH="1">
            <a:off x="4150196" y="49318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A18D-E975-4B90-9E9B-63521C279714}"/>
              </a:ext>
            </a:extLst>
          </p:cNvPr>
          <p:cNvSpPr txBox="1"/>
          <p:nvPr/>
        </p:nvSpPr>
        <p:spPr>
          <a:xfrm>
            <a:off x="2566020" y="471585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коэффициент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B70A956C-EDCC-48A3-9AAB-3096402D022B}"/>
              </a:ext>
            </a:extLst>
          </p:cNvPr>
          <p:cNvSpPr txBox="1">
            <a:spLocks/>
          </p:cNvSpPr>
          <p:nvPr/>
        </p:nvSpPr>
        <p:spPr>
          <a:xfrm>
            <a:off x="1593435" y="5312261"/>
            <a:ext cx="9782801" cy="150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了解基本的运算规则，记不住的知识知道去哪里查找概念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维基百科</a:t>
            </a:r>
            <a:endParaRPr lang="en-US" altLang="zh-CN" sz="1400" dirty="0"/>
          </a:p>
          <a:p>
            <a:pPr lvl="1"/>
            <a:r>
              <a:rPr lang="en-US" altLang="zh-CN" sz="1400" dirty="0"/>
              <a:t>math.stackexchange.com</a:t>
            </a:r>
          </a:p>
          <a:p>
            <a:pPr marL="365760" lvl="1" indent="0">
              <a:buNone/>
            </a:pPr>
            <a:r>
              <a:rPr lang="zh-CN" altLang="en-US" sz="1400" dirty="0"/>
              <a:t>    （</a:t>
            </a:r>
            <a:r>
              <a:rPr lang="en-US" altLang="zh-CN" sz="1400" dirty="0"/>
              <a:t>Stack Exchange network consists of 177 Q&amp;A communities including Stack Overflow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strike="sngStrike" dirty="0" err="1"/>
              <a:t>csdn</a:t>
            </a:r>
            <a:r>
              <a:rPr lang="zh-CN" altLang="en-US" sz="1400" dirty="0"/>
              <a:t>（误）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83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6" grpId="0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书籍推荐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E652FF-6E1A-4E2F-889E-CA1DB67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916832"/>
            <a:ext cx="2636354" cy="3970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E9A38-601C-40B9-BB42-77FEEA1A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916832"/>
            <a:ext cx="3549548" cy="39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F85443-9174-4182-A449-3C3B8FE97D68}"/>
              </a:ext>
            </a:extLst>
          </p:cNvPr>
          <p:cNvSpPr txBox="1"/>
          <p:nvPr/>
        </p:nvSpPr>
        <p:spPr>
          <a:xfrm>
            <a:off x="3908810" y="1331476"/>
            <a:ext cx="51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https://book.douban.com/subject/27081341/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数学学科地图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秘籍一般都是残卷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自己总结，认知所限，可能不全</a:t>
            </a:r>
          </a:p>
        </p:txBody>
      </p:sp>
    </p:spTree>
    <p:extLst>
      <p:ext uri="{BB962C8B-B14F-4D97-AF65-F5344CB8AC3E}">
        <p14:creationId xmlns:p14="http://schemas.microsoft.com/office/powerpoint/2010/main" val="19765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普通程序开发人员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C367C7-C5E9-4A7F-AEF4-E4CC18CD08EE}"/>
              </a:ext>
            </a:extLst>
          </p:cNvPr>
          <p:cNvSpPr/>
          <p:nvPr/>
        </p:nvSpPr>
        <p:spPr>
          <a:xfrm>
            <a:off x="5404716" y="2971800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算数学</a:t>
            </a:r>
          </a:p>
        </p:txBody>
      </p:sp>
    </p:spTree>
    <p:extLst>
      <p:ext uri="{BB962C8B-B14F-4D97-AF65-F5344CB8AC3E}">
        <p14:creationId xmlns:p14="http://schemas.microsoft.com/office/powerpoint/2010/main" val="23887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算法研究人员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D1B9C6-EE12-4A29-B6DD-718D7F5A16BE}"/>
              </a:ext>
            </a:extLst>
          </p:cNvPr>
          <p:cNvSpPr/>
          <p:nvPr/>
        </p:nvSpPr>
        <p:spPr>
          <a:xfrm>
            <a:off x="5230316" y="5348064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多项式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8E52D5-C083-4CB8-A428-7097890F0AA4}"/>
              </a:ext>
            </a:extLst>
          </p:cNvPr>
          <p:cNvSpPr/>
          <p:nvPr/>
        </p:nvSpPr>
        <p:spPr>
          <a:xfrm>
            <a:off x="8491188" y="5038048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77E31A2-CFC0-483D-8C80-DFD64119C10A}"/>
              </a:ext>
            </a:extLst>
          </p:cNvPr>
          <p:cNvSpPr/>
          <p:nvPr/>
        </p:nvSpPr>
        <p:spPr>
          <a:xfrm>
            <a:off x="9918831" y="37824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图论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A867C62-8B27-40BD-8A2C-D903CC4500FA}"/>
              </a:ext>
            </a:extLst>
          </p:cNvPr>
          <p:cNvSpPr/>
          <p:nvPr/>
        </p:nvSpPr>
        <p:spPr>
          <a:xfrm>
            <a:off x="6643030" y="42396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989168" y="2459700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6484836" y="136190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38759A-F121-4A98-BD97-D183C92121F6}"/>
              </a:ext>
            </a:extLst>
          </p:cNvPr>
          <p:cNvSpPr/>
          <p:nvPr/>
        </p:nvSpPr>
        <p:spPr>
          <a:xfrm>
            <a:off x="8459032" y="245245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离散数学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3358108" y="143725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9694812" y="1068519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EFAFA80-1F8A-44E7-AD8C-D28B8C6A42C1}"/>
              </a:ext>
            </a:extLst>
          </p:cNvPr>
          <p:cNvSpPr/>
          <p:nvPr/>
        </p:nvSpPr>
        <p:spPr>
          <a:xfrm>
            <a:off x="3244783" y="3782456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傅里叶分析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DBCAB4D-BF4A-4409-A254-9F6404D79388}"/>
              </a:ext>
            </a:extLst>
          </p:cNvPr>
          <p:cNvSpPr/>
          <p:nvPr/>
        </p:nvSpPr>
        <p:spPr>
          <a:xfrm>
            <a:off x="1811090" y="479750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算数学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21E180-C9B7-4A89-B45E-A1D4A31C17BC}"/>
              </a:ext>
            </a:extLst>
          </p:cNvPr>
          <p:cNvSpPr/>
          <p:nvPr/>
        </p:nvSpPr>
        <p:spPr>
          <a:xfrm>
            <a:off x="1736204" y="242548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4BBCCE-7AAD-4732-B27B-B6B7EF888DEB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flipH="1" flipV="1">
            <a:off x="2456284" y="3109563"/>
            <a:ext cx="74886" cy="168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C7EF214-C9CA-4798-BEFA-FF456B8AEE66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4078188" y="2121332"/>
            <a:ext cx="210711" cy="166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53689D-A888-46C7-9F32-327A4793C892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H="1" flipV="1">
            <a:off x="5709248" y="3143776"/>
            <a:ext cx="241148" cy="22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BB55E3C-0964-43B6-B626-1C820B06B36A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7204916" y="2045982"/>
            <a:ext cx="158194" cy="219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15C9AE-F3FB-454C-837D-3E8F218677F7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H="1" flipV="1">
            <a:off x="10414892" y="1752595"/>
            <a:ext cx="224019" cy="202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82FFE0D-A560-4715-9F95-916EEA436B46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flipH="1" flipV="1">
            <a:off x="9179112" y="3136529"/>
            <a:ext cx="32156" cy="190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049FBBC-AE22-4D84-A525-194906D9E940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7363110" y="3136529"/>
            <a:ext cx="1816002" cy="11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9DDCD-76D6-4966-B9BC-05FA84962359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7204916" y="2045982"/>
            <a:ext cx="2006352" cy="299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84722CD-A223-4CA1-993A-3195D9FEEE10}"/>
              </a:ext>
            </a:extLst>
          </p:cNvPr>
          <p:cNvSpPr/>
          <p:nvPr/>
        </p:nvSpPr>
        <p:spPr>
          <a:xfrm>
            <a:off x="1485900" y="3429000"/>
            <a:ext cx="10153128" cy="3168352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dirty="0">
                <a:solidFill>
                  <a:schemeClr val="accent4"/>
                </a:solidFill>
              </a:rPr>
              <a:t>建议学习</a:t>
            </a:r>
          </a:p>
        </p:txBody>
      </p:sp>
    </p:spTree>
    <p:extLst>
      <p:ext uri="{BB962C8B-B14F-4D97-AF65-F5344CB8AC3E}">
        <p14:creationId xmlns:p14="http://schemas.microsoft.com/office/powerpoint/2010/main" val="12614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116632"/>
            <a:ext cx="3293422" cy="743744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关于兔兔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881236E-86D5-40BA-9962-A1FC03CF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08086" y="2180372"/>
            <a:ext cx="4825730" cy="2714474"/>
          </a:xfrm>
        </p:spPr>
      </p:pic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71A2353F-D50C-4DD9-A3C9-4DBC980B725A}"/>
              </a:ext>
            </a:extLst>
          </p:cNvPr>
          <p:cNvSpPr txBox="1">
            <a:spLocks/>
          </p:cNvSpPr>
          <p:nvPr/>
        </p:nvSpPr>
        <p:spPr>
          <a:xfrm>
            <a:off x="5022882" y="381000"/>
            <a:ext cx="6616146" cy="592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（兔子、兔宝）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一个热爱数学的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充满哔哩哔哩味儿的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程序员。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人在魔都。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希望有机会和可爱的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子们线下交流。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多年的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C/C++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致使我现在超喜欢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Scala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行业毫无建树。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49552789-7492-4D0A-9FF8-2BD2F6B432AF}"/>
              </a:ext>
            </a:extLst>
          </p:cNvPr>
          <p:cNvSpPr/>
          <p:nvPr/>
        </p:nvSpPr>
        <p:spPr>
          <a:xfrm>
            <a:off x="6742485" y="1196753"/>
            <a:ext cx="3261170" cy="3177418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accent5"/>
                </a:solidFill>
              </a:rPr>
              <a:t>SLAM</a:t>
            </a:r>
            <a:r>
              <a:rPr lang="zh-CN" altLang="en-US" dirty="0">
                <a:solidFill>
                  <a:schemeClr val="accent5"/>
                </a:solidFill>
              </a:rPr>
              <a:t>视觉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BF30B3E-760C-46D9-BF90-5944B010D9C6}"/>
              </a:ext>
            </a:extLst>
          </p:cNvPr>
          <p:cNvSpPr/>
          <p:nvPr/>
        </p:nvSpPr>
        <p:spPr>
          <a:xfrm>
            <a:off x="6612059" y="4974226"/>
            <a:ext cx="3391596" cy="162312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E71055B-0BF9-4444-9016-D21F75A5AE29}"/>
              </a:ext>
            </a:extLst>
          </p:cNvPr>
          <p:cNvSpPr/>
          <p:nvPr/>
        </p:nvSpPr>
        <p:spPr>
          <a:xfrm>
            <a:off x="1341884" y="1196752"/>
            <a:ext cx="5270175" cy="540060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4"/>
                </a:solidFill>
              </a:rPr>
              <a:t>基本必学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数据科学人员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582244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zh-CN" altLang="en-US" dirty="0"/>
              <a:t>多项式）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7678588" y="538228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  <a:endParaRPr lang="en-US" altLang="zh-CN" dirty="0"/>
          </a:p>
          <a:p>
            <a:pPr algn="ctr"/>
            <a:r>
              <a:rPr lang="zh-CN" altLang="en-US" dirty="0"/>
              <a:t>（群论）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2926060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  <a:endParaRPr lang="en-US" altLang="zh-CN" dirty="0"/>
          </a:p>
          <a:p>
            <a:pPr algn="ctr"/>
            <a:r>
              <a:rPr lang="zh-CN" altLang="en-US" dirty="0"/>
              <a:t>（微积分）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8433069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4B35EC-8153-4E9C-8531-41912C8CA37F}"/>
              </a:ext>
            </a:extLst>
          </p:cNvPr>
          <p:cNvSpPr/>
          <p:nvPr/>
        </p:nvSpPr>
        <p:spPr>
          <a:xfrm>
            <a:off x="2277988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概率论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FB8083-8A9E-4D8B-83F3-9F24A86F0FED}"/>
              </a:ext>
            </a:extLst>
          </p:cNvPr>
          <p:cNvSpPr/>
          <p:nvPr/>
        </p:nvSpPr>
        <p:spPr>
          <a:xfrm>
            <a:off x="1680400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信息论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93A7BA-FE57-493A-B49F-5A553E40FDE8}"/>
              </a:ext>
            </a:extLst>
          </p:cNvPr>
          <p:cNvSpPr/>
          <p:nvPr/>
        </p:nvSpPr>
        <p:spPr>
          <a:xfrm>
            <a:off x="10198868" y="4014131"/>
            <a:ext cx="1440160" cy="2583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数值计算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平台优化</a:t>
            </a:r>
            <a:endParaRPr lang="en-US" altLang="zh-CN" dirty="0"/>
          </a:p>
          <a:p>
            <a:pPr algn="ctr"/>
            <a:r>
              <a:rPr lang="zh-CN" altLang="en-US" dirty="0"/>
              <a:t>芯片开发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62200D-3813-4240-AD7A-522B1B41075A}"/>
              </a:ext>
            </a:extLst>
          </p:cNvPr>
          <p:cNvSpPr/>
          <p:nvPr/>
        </p:nvSpPr>
        <p:spPr>
          <a:xfrm>
            <a:off x="5014292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凸优化及</a:t>
            </a:r>
            <a:endParaRPr lang="en-US" altLang="zh-CN" dirty="0"/>
          </a:p>
          <a:p>
            <a:pPr algn="ctr"/>
            <a:r>
              <a:rPr lang="zh-CN" altLang="en-US" dirty="0"/>
              <a:t>优化理论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D823B1-0138-4982-A42C-0DACDE84E82F}"/>
              </a:ext>
            </a:extLst>
          </p:cNvPr>
          <p:cNvSpPr/>
          <p:nvPr/>
        </p:nvSpPr>
        <p:spPr>
          <a:xfrm>
            <a:off x="7678588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李群</a:t>
            </a:r>
            <a:endParaRPr lang="en-US" altLang="zh-CN" dirty="0"/>
          </a:p>
          <a:p>
            <a:pPr algn="ctr"/>
            <a:r>
              <a:rPr lang="zh-CN" altLang="en-US" dirty="0"/>
              <a:t>李代数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DBFA9-8751-4497-8350-8994DBE0B87C}"/>
              </a:ext>
            </a:extLst>
          </p:cNvPr>
          <p:cNvSpPr/>
          <p:nvPr/>
        </p:nvSpPr>
        <p:spPr>
          <a:xfrm>
            <a:off x="3358108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随机过程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+</a:t>
            </a:r>
            <a:r>
              <a:rPr lang="zh-CN" altLang="en-US" dirty="0"/>
              <a:t>金融）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FE47B3-9667-41C3-BFC7-D4D9559EA739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H="1" flipV="1">
            <a:off x="2998068" y="4014131"/>
            <a:ext cx="64807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7AD5D9A-ED33-45F9-B5D2-97EE24CAF64F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V="1">
            <a:off x="2998068" y="2400868"/>
            <a:ext cx="108012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D04CB53-A4CF-4642-828F-08B50C78F99A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4078188" y="2400868"/>
            <a:ext cx="1224136" cy="29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15366C-50A1-46BC-B240-3A653E278821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flipH="1" flipV="1">
            <a:off x="2400480" y="2400868"/>
            <a:ext cx="597588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6FA5263-72DF-4F93-8F3E-F9A083A8564B}"/>
              </a:ext>
            </a:extLst>
          </p:cNvPr>
          <p:cNvSpPr/>
          <p:nvPr/>
        </p:nvSpPr>
        <p:spPr>
          <a:xfrm>
            <a:off x="5014292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泛函分析</a:t>
            </a:r>
            <a:endParaRPr lang="en-US" altLang="zh-CN" dirty="0"/>
          </a:p>
          <a:p>
            <a:pPr algn="ctr"/>
            <a:r>
              <a:rPr lang="zh-CN" altLang="en-US" dirty="0"/>
              <a:t>（泛函）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490F909-FD82-43FB-A096-DCB8ED804A75}"/>
              </a:ext>
            </a:extLst>
          </p:cNvPr>
          <p:cNvCxnSpPr>
            <a:cxnSpLocks/>
            <a:stCxn id="28" idx="0"/>
            <a:endCxn id="57" idx="2"/>
          </p:cNvCxnSpPr>
          <p:nvPr/>
        </p:nvCxnSpPr>
        <p:spPr>
          <a:xfrm flipV="1">
            <a:off x="3646140" y="4014131"/>
            <a:ext cx="208823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17DCF6-3E2E-4A23-8771-14A273212AE5}"/>
              </a:ext>
            </a:extLst>
          </p:cNvPr>
          <p:cNvCxnSpPr>
            <a:cxnSpLocks/>
            <a:stCxn id="6" idx="0"/>
            <a:endCxn id="57" idx="2"/>
          </p:cNvCxnSpPr>
          <p:nvPr/>
        </p:nvCxnSpPr>
        <p:spPr>
          <a:xfrm flipV="1">
            <a:off x="5302324" y="4014131"/>
            <a:ext cx="432048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ED616CB-DD33-490A-AA5A-3A6E8872DBD1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flipV="1">
            <a:off x="5734372" y="2400868"/>
            <a:ext cx="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FD9741E-B347-44B1-B5BE-36B89372A3B3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8398668" y="4014130"/>
            <a:ext cx="754481" cy="136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601DB09-6AC9-438D-B188-3015A801881C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8398668" y="2400868"/>
            <a:ext cx="754481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EAF2BE1-1392-49DB-A1E7-1FA1375A87DD}"/>
              </a:ext>
            </a:extLst>
          </p:cNvPr>
          <p:cNvSpPr/>
          <p:nvPr/>
        </p:nvSpPr>
        <p:spPr>
          <a:xfrm>
            <a:off x="10198868" y="1196752"/>
            <a:ext cx="1440160" cy="2583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范畴论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高阶函数式编程，</a:t>
            </a:r>
            <a:r>
              <a:rPr lang="en-US" altLang="zh-CN" dirty="0"/>
              <a:t>e.g. Scala Cats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FA3BB85-41B2-44FB-842B-3A25C75AE103}"/>
              </a:ext>
            </a:extLst>
          </p:cNvPr>
          <p:cNvSpPr/>
          <p:nvPr/>
        </p:nvSpPr>
        <p:spPr>
          <a:xfrm>
            <a:off x="9334772" y="319185"/>
            <a:ext cx="1944216" cy="5040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你渴望力量吗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9F3FB28-02F7-4FB7-B32E-99EDEFE5A99B}"/>
              </a:ext>
            </a:extLst>
          </p:cNvPr>
          <p:cNvSpPr/>
          <p:nvPr/>
        </p:nvSpPr>
        <p:spPr>
          <a:xfrm>
            <a:off x="6869206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微分几何</a:t>
            </a: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7222DE4-868D-46F9-8639-FEC31DE9D5A2}"/>
              </a:ext>
            </a:extLst>
          </p:cNvPr>
          <p:cNvCxnSpPr>
            <a:cxnSpLocks/>
            <a:stCxn id="28" idx="0"/>
            <a:endCxn id="148" idx="2"/>
          </p:cNvCxnSpPr>
          <p:nvPr/>
        </p:nvCxnSpPr>
        <p:spPr>
          <a:xfrm flipV="1">
            <a:off x="3646140" y="4014130"/>
            <a:ext cx="3943146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D047E35-2724-496B-AF80-6ED21941EB99}"/>
              </a:ext>
            </a:extLst>
          </p:cNvPr>
          <p:cNvCxnSpPr>
            <a:cxnSpLocks/>
            <a:stCxn id="6" idx="0"/>
            <a:endCxn id="148" idx="2"/>
          </p:cNvCxnSpPr>
          <p:nvPr/>
        </p:nvCxnSpPr>
        <p:spPr>
          <a:xfrm flipV="1">
            <a:off x="5302324" y="4014130"/>
            <a:ext cx="2286962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269BFFE-F426-4117-8670-7A5BD873A7DA}"/>
              </a:ext>
            </a:extLst>
          </p:cNvPr>
          <p:cNvCxnSpPr>
            <a:stCxn id="57" idx="0"/>
            <a:endCxn id="148" idx="0"/>
          </p:cNvCxnSpPr>
          <p:nvPr/>
        </p:nvCxnSpPr>
        <p:spPr>
          <a:xfrm rot="5400000" flipH="1" flipV="1">
            <a:off x="6661829" y="2402598"/>
            <a:ext cx="1" cy="1854914"/>
          </a:xfrm>
          <a:prstGeom prst="curvedConnector3">
            <a:avLst>
              <a:gd name="adj1" fmla="val 2286010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46469C4-2814-4FDE-A4D2-B883ECF9DEF8}"/>
              </a:ext>
            </a:extLst>
          </p:cNvPr>
          <p:cNvCxnSpPr>
            <a:cxnSpLocks/>
            <a:stCxn id="148" idx="0"/>
            <a:endCxn id="40" idx="2"/>
          </p:cNvCxnSpPr>
          <p:nvPr/>
        </p:nvCxnSpPr>
        <p:spPr>
          <a:xfrm flipV="1">
            <a:off x="7589286" y="2400868"/>
            <a:ext cx="809382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6" grpId="0" animBg="1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46-61E0-45DA-9D10-CE11866FB2DE}"/>
              </a:ext>
            </a:extLst>
          </p:cNvPr>
          <p:cNvSpPr txBox="1">
            <a:spLocks/>
          </p:cNvSpPr>
          <p:nvPr/>
        </p:nvSpPr>
        <p:spPr>
          <a:xfrm>
            <a:off x="1845940" y="1689968"/>
            <a:ext cx="2196720" cy="874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21974-A63E-4BD7-B67F-98FDC865CA86}"/>
              </a:ext>
            </a:extLst>
          </p:cNvPr>
          <p:cNvSpPr txBox="1"/>
          <p:nvPr/>
        </p:nvSpPr>
        <p:spPr>
          <a:xfrm>
            <a:off x="1845940" y="256490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感谢大家百忙之中抽出时间的聆听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2D915E-E5F3-475A-982D-78A233008504}"/>
              </a:ext>
            </a:extLst>
          </p:cNvPr>
          <p:cNvSpPr txBox="1">
            <a:spLocks/>
          </p:cNvSpPr>
          <p:nvPr/>
        </p:nvSpPr>
        <p:spPr>
          <a:xfrm>
            <a:off x="1845940" y="3933056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2"/>
              </a:rPr>
              <a:t>http://sakigami-yang.me/</a:t>
            </a:r>
            <a:endParaRPr lang="en-US" altLang="zh-CN"/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3"/>
              </a:rPr>
              <a:t>https://github.com/SakigamiYang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分享一个单词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看过一眼，一生难忘</a:t>
            </a:r>
          </a:p>
        </p:txBody>
      </p:sp>
    </p:spTree>
    <p:extLst>
      <p:ext uri="{BB962C8B-B14F-4D97-AF65-F5344CB8AC3E}">
        <p14:creationId xmlns:p14="http://schemas.microsoft.com/office/powerpoint/2010/main" val="3522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9CC304-0A24-4B04-BE45-591D66F6CE2F}"/>
              </a:ext>
            </a:extLst>
          </p:cNvPr>
          <p:cNvSpPr txBox="1"/>
          <p:nvPr/>
        </p:nvSpPr>
        <p:spPr>
          <a:xfrm>
            <a:off x="2926060" y="2512299"/>
            <a:ext cx="3596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aftermath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032B-B7CD-4C6E-AD8A-256D322AEAAF}"/>
              </a:ext>
            </a:extLst>
          </p:cNvPr>
          <p:cNvSpPr txBox="1"/>
          <p:nvPr/>
        </p:nvSpPr>
        <p:spPr>
          <a:xfrm>
            <a:off x="2926060" y="382248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战争、灾害、事故的</a:t>
            </a:r>
            <a:r>
              <a:rPr lang="en-US" altLang="zh-CN" sz="2800" dirty="0"/>
              <a:t>]</a:t>
            </a:r>
            <a:r>
              <a:rPr lang="zh-CN" altLang="en-US" sz="2800" dirty="0"/>
              <a:t> 余波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EE55E-AC07-4EC2-8E51-87ADEE1C49B1}"/>
              </a:ext>
            </a:extLst>
          </p:cNvPr>
          <p:cNvSpPr txBox="1"/>
          <p:nvPr/>
        </p:nvSpPr>
        <p:spPr>
          <a:xfrm>
            <a:off x="6897699" y="3020130"/>
            <a:ext cx="34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math = mow</a:t>
            </a:r>
            <a:r>
              <a:rPr lang="zh-CN" altLang="en-US" sz="2000" dirty="0"/>
              <a:t>（中世纪英语）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“我买菜用得到微积分吗？”</a:t>
            </a:r>
          </a:p>
        </p:txBody>
      </p:sp>
    </p:spTree>
    <p:extLst>
      <p:ext uri="{BB962C8B-B14F-4D97-AF65-F5344CB8AC3E}">
        <p14:creationId xmlns:p14="http://schemas.microsoft.com/office/powerpoint/2010/main" val="4080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买菜用微积分吗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买菜真的有可能用到微积分。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587413" y="1805915"/>
            <a:ext cx="96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案例一：</a:t>
            </a:r>
            <a:r>
              <a:rPr lang="zh-CN" altLang="en-US" sz="1600" dirty="0"/>
              <a:t>张三毕业后来上海打拼，拥有一份每个月赚</a:t>
            </a:r>
            <a:r>
              <a:rPr lang="en-US" altLang="zh-CN" sz="1600" dirty="0"/>
              <a:t>5000</a:t>
            </a:r>
            <a:r>
              <a:rPr lang="zh-CN" altLang="en-US" sz="1600" dirty="0"/>
              <a:t>元的采购类工作。经过一段时间的生活，他总结出一个经验，每个月省吃俭用</a:t>
            </a:r>
            <a:r>
              <a:rPr lang="en-US" altLang="zh-CN" sz="1600" dirty="0"/>
              <a:t>800</a:t>
            </a:r>
            <a:r>
              <a:rPr lang="zh-CN" altLang="en-US" sz="1600" dirty="0"/>
              <a:t>元买菜一个人生活足够了。</a:t>
            </a:r>
            <a:endParaRPr lang="en-US" altLang="zh-CN" sz="1600" dirty="0"/>
          </a:p>
          <a:p>
            <a:r>
              <a:rPr lang="zh-CN" altLang="en-US" sz="1600" dirty="0"/>
              <a:t>那么请问，他在决定买菜的过程中有没有用到数学？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/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accent4"/>
                    </a:solidFill>
                  </a:rPr>
                  <a:t>案例二：</a:t>
                </a:r>
                <a:r>
                  <a:rPr lang="zh-CN" altLang="en-US" sz="1600" dirty="0"/>
                  <a:t>张三通过努力，进入了一家国际连锁餐饮企业负责买菜。</a:t>
                </a:r>
                <a:endParaRPr lang="en-US" altLang="zh-CN" sz="1600" dirty="0"/>
              </a:p>
              <a:p>
                <a:r>
                  <a:rPr lang="zh-CN" altLang="en-US" sz="1600" dirty="0"/>
                  <a:t>数据分析人员：“我们假设每天来吃饭的客人对菜的需求量是一个对数正态分布，即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基于：</a:t>
                </a:r>
                <a:endParaRPr lang="en-US" altLang="zh-CN" sz="1600" dirty="0"/>
              </a:p>
              <a:p>
                <a:r>
                  <a:rPr lang="en-US" altLang="zh-CN" sz="1600" dirty="0"/>
                  <a:t>a. </a:t>
                </a:r>
                <a:r>
                  <a:rPr lang="zh-CN" altLang="en-US" sz="1600" dirty="0"/>
                  <a:t>客人点菜量比较趋于均匀分布；</a:t>
                </a:r>
                <a:endParaRPr lang="en-US" altLang="zh-CN" sz="1600" dirty="0"/>
              </a:p>
              <a:p>
                <a:r>
                  <a:rPr lang="en-US" altLang="zh-CN" sz="1600" dirty="0"/>
                  <a:t>b. </a:t>
                </a:r>
                <a:r>
                  <a:rPr lang="zh-CN" altLang="en-US" sz="1600" dirty="0"/>
                  <a:t>点菜量不能小于零；</a:t>
                </a:r>
                <a:endParaRPr lang="en-US" altLang="zh-CN" sz="1600" dirty="0"/>
              </a:p>
              <a:p>
                <a:r>
                  <a:rPr lang="en-US" altLang="zh-CN" sz="1600" dirty="0"/>
                  <a:t>c. </a:t>
                </a:r>
                <a:r>
                  <a:rPr lang="zh-CN" altLang="en-US" sz="1600" dirty="0"/>
                  <a:t>客人会邀请新客人来一起吃且增加量是指数形式；</a:t>
                </a:r>
                <a:endParaRPr lang="en-US" altLang="zh-CN" sz="1600" dirty="0"/>
              </a:p>
              <a:p>
                <a:r>
                  <a:rPr lang="en-US" altLang="zh-CN" sz="1600" dirty="0"/>
                  <a:t>d. </a:t>
                </a:r>
                <a:r>
                  <a:rPr lang="zh-CN" altLang="en-US" sz="1600" dirty="0"/>
                  <a:t>在金融市场上，交易量和股价普遍服从对数正态分布，以此来考虑菜的进价和卖价。</a:t>
                </a:r>
                <a:endParaRPr lang="en-US" altLang="zh-CN" sz="1600" dirty="0"/>
              </a:p>
              <a:p>
                <a:r>
                  <a:rPr lang="zh-CN" altLang="en-US" sz="1600" dirty="0"/>
                  <a:t>请您决定我们该买多少菜才能最大化收益呢？”</a:t>
                </a:r>
                <a:endParaRPr lang="en-US" altLang="zh-CN" sz="1600" dirty="0"/>
              </a:p>
              <a:p>
                <a:r>
                  <a:rPr lang="zh-CN" altLang="en-US" sz="1600" dirty="0"/>
                  <a:t>请问张三该如何决定？</a:t>
                </a:r>
                <a:endParaRPr lang="en-US" altLang="zh-CN" sz="1600" dirty="0"/>
              </a:p>
              <a:p>
                <a:r>
                  <a:rPr lang="zh-CN" altLang="en-US" sz="1600" dirty="0"/>
                  <a:t>（来自知乎</a:t>
                </a:r>
                <a:r>
                  <a:rPr lang="en-US" altLang="zh-CN" sz="1600" dirty="0"/>
                  <a:t>@Minamoto https://www.zhihu.com/question/330028623</a:t>
                </a:r>
                <a:r>
                  <a:rPr lang="zh-CN" altLang="en-US" sz="1600" dirty="0"/>
                  <a:t>）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blipFill>
                <a:blip r:embed="rId2"/>
                <a:stretch>
                  <a:fillRect l="-315" t="-716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/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注：案例二等价于求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𝑝𝑤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𝑐𝑢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  的极大值。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收益期望；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菜量；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单位成本；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单位收益；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</a:rPr>
                  <a:t>的概率分布函数；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b="0" dirty="0">
                    <a:solidFill>
                      <a:schemeClr val="tx1"/>
                    </a:solidFill>
                  </a:rPr>
                  <a:t>对应的概率密度函数。</a:t>
                </a:r>
                <a:endParaRPr lang="en-US" altLang="zh-CN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blipFill>
                <a:blip r:embed="rId3"/>
                <a:stretch>
                  <a:fillRect l="-305" t="-68224" b="-6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8BFDE4D-DA5C-4C7C-95F3-06DFDE770470}"/>
              </a:ext>
            </a:extLst>
          </p:cNvPr>
          <p:cNvSpPr txBox="1"/>
          <p:nvPr/>
        </p:nvSpPr>
        <p:spPr>
          <a:xfrm>
            <a:off x="9648045" y="3933056"/>
            <a:ext cx="1918975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</a:rPr>
              <a:t>※ </a:t>
            </a:r>
            <a:r>
              <a:rPr lang="zh-CN" altLang="en-US" sz="1200" dirty="0">
                <a:solidFill>
                  <a:schemeClr val="accent4"/>
                </a:solidFill>
              </a:rPr>
              <a:t>如果考虑前一天的菜可以放到转天，且每周考虑有休息日。在计算每一期的买菜量时，就可以得到更复杂的动态规划</a:t>
            </a:r>
            <a:r>
              <a:rPr lang="en-US" altLang="zh-CN" sz="1200" dirty="0">
                <a:solidFill>
                  <a:schemeClr val="accent4"/>
                </a:solidFill>
              </a:rPr>
              <a:t> Bellman Equation</a:t>
            </a:r>
            <a:r>
              <a:rPr lang="zh-CN" altLang="en-US" sz="1200" dirty="0">
                <a:solidFill>
                  <a:schemeClr val="accent4"/>
                </a:solidFill>
              </a:rPr>
              <a:t>。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r>
              <a:rPr lang="zh-CN" altLang="en-US" sz="1200" dirty="0">
                <a:solidFill>
                  <a:schemeClr val="accent4"/>
                </a:solidFill>
              </a:rPr>
              <a:t>这是在经济学上的一个重要工具。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113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无漏的思维框架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数学是在人类常识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经验上的进一步提炼和补充。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617838" y="1762323"/>
            <a:ext cx="96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下图来自 </a:t>
            </a:r>
            <a:r>
              <a:rPr lang="en-US" altLang="zh-CN" dirty="0"/>
              <a:t>Apple WWDC </a:t>
            </a:r>
            <a:r>
              <a:rPr lang="zh-CN" altLang="en-US" dirty="0"/>
              <a:t>的软件开发课程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/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4"/>
                    </a:solidFill>
                  </a:rPr>
                  <a:t>=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的自反性（即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）</a:t>
                </a:r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accent4"/>
                    </a:solidFill>
                  </a:rPr>
                  <a:t>重载操作符 与 代数结构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blipFill>
                <a:blip r:embed="rId2"/>
                <a:stretch>
                  <a:fillRect t="-20800" b="-96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5DFD09-6446-4001-B5F6-CC3FA36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3" y="2283194"/>
            <a:ext cx="4887899" cy="3054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9064E-22CE-4D39-88CA-2739125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283194"/>
            <a:ext cx="4877785" cy="3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225" y="1556792"/>
            <a:ext cx="9680374" cy="26540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54225" y="4245181"/>
            <a:ext cx="9680375" cy="115020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“大多数人理解的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「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数学好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」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：会口算三位数</a:t>
            </a:r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加法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979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00" y="2063278"/>
            <a:ext cx="8317401" cy="1080120"/>
          </a:xfrm>
          <a:ln w="28575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维基百科：数学是利用符号语言研究数量、结构、变化以及空间等概念的一门学科，从某种角度看属于形式科学的一种。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4DE62D-C6FD-4014-BD57-AB46F03FE4E7}"/>
              </a:ext>
            </a:extLst>
          </p:cNvPr>
          <p:cNvSpPr txBox="1">
            <a:spLocks/>
          </p:cNvSpPr>
          <p:nvPr/>
        </p:nvSpPr>
        <p:spPr>
          <a:xfrm>
            <a:off x="2326133" y="4149080"/>
            <a:ext cx="8317401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zh-CN" altLang="en-US" sz="2400" dirty="0"/>
              <a:t>我的理解：数学 </a:t>
            </a:r>
            <a:r>
              <a:rPr lang="en-US" altLang="zh-CN" sz="2400" dirty="0"/>
              <a:t>= N × </a:t>
            </a:r>
            <a:r>
              <a:rPr lang="zh-CN" altLang="en-US" sz="2400" dirty="0">
                <a:solidFill>
                  <a:schemeClr val="accent4"/>
                </a:solidFill>
              </a:rPr>
              <a:t>可计算性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自洽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由公理、定理以及猜想</a:t>
            </a:r>
            <a:r>
              <a:rPr lang="zh-CN" altLang="en-US" sz="2400" dirty="0"/>
              <a:t>所组成的</a:t>
            </a:r>
            <a:r>
              <a:rPr lang="zh-CN" altLang="en-US" sz="2400" dirty="0">
                <a:solidFill>
                  <a:schemeClr val="accent4"/>
                </a:solidFill>
              </a:rPr>
              <a:t>系统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solidFill>
                  <a:schemeClr val="accent4"/>
                </a:solidFill>
              </a:rPr>
              <a:t>各系统间的关系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8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575</TotalTime>
  <Words>1950</Words>
  <Application>Microsoft Office PowerPoint</Application>
  <PresentationFormat>自定义</PresentationFormat>
  <Paragraphs>187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数学 16x9</vt:lpstr>
      <vt:lpstr>面向一小部分程序员的 数学学习相关话题简言</vt:lpstr>
      <vt:lpstr>关于兔兔</vt:lpstr>
      <vt:lpstr>分享一个单词</vt:lpstr>
      <vt:lpstr>PowerPoint 演示文稿</vt:lpstr>
      <vt:lpstr>程序员为什么要学习数学</vt:lpstr>
      <vt:lpstr>程序员为什么要学习数学——买菜用微积分吗</vt:lpstr>
      <vt:lpstr>程序员为什么要学习数学——无漏的思维框架</vt:lpstr>
      <vt:lpstr>数学是什么 数学要学到什么程度</vt:lpstr>
      <vt:lpstr>数学是什么</vt:lpstr>
      <vt:lpstr>数学学科有哪些分类</vt:lpstr>
      <vt:lpstr>数学要学到什么程度</vt:lpstr>
      <vt:lpstr>一个简单的例子</vt:lpstr>
      <vt:lpstr>数学学习经验分享</vt:lpstr>
      <vt:lpstr>如何理解并思考数学模型</vt:lpstr>
      <vt:lpstr>如何记忆数学知识</vt:lpstr>
      <vt:lpstr>书籍推荐</vt:lpstr>
      <vt:lpstr>面向程序员的 数学学科地图</vt:lpstr>
      <vt:lpstr>普通程序开发人员</vt:lpstr>
      <vt:lpstr>算法研究人员</vt:lpstr>
      <vt:lpstr>数据科学人员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面向一小部分程序员的 数学学习相关话题简言</dc:title>
  <dc:creator>Yang Zhixiao</dc:creator>
  <cp:lastModifiedBy>Yang Zhixiao</cp:lastModifiedBy>
  <cp:revision>268</cp:revision>
  <dcterms:created xsi:type="dcterms:W3CDTF">2020-07-04T09:31:40Z</dcterms:created>
  <dcterms:modified xsi:type="dcterms:W3CDTF">2020-07-10T16:23:29Z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