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73" r:id="rId4"/>
    <p:sldId id="268" r:id="rId5"/>
    <p:sldId id="274" r:id="rId6"/>
    <p:sldId id="276" r:id="rId7"/>
    <p:sldId id="286" r:id="rId8"/>
    <p:sldId id="279" r:id="rId9"/>
    <p:sldId id="280" r:id="rId10"/>
    <p:sldId id="282" r:id="rId11"/>
    <p:sldId id="281" r:id="rId12"/>
    <p:sldId id="283" r:id="rId13"/>
    <p:sldId id="285" r:id="rId14"/>
    <p:sldId id="284" r:id="rId15"/>
    <p:sldId id="288" r:id="rId16"/>
    <p:sldId id="287" r:id="rId17"/>
    <p:sldId id="289" r:id="rId18"/>
    <p:sldId id="290" r:id="rId1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24" autoAdjust="0"/>
  </p:normalViewPr>
  <p:slideViewPr>
    <p:cSldViewPr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282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CD539-FAD5-4365-8C96-1C15728EA4F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2020年7月10日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D6BDDC-F39A-4E16-93D6-E40B88AA6D58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1221E5-7225-48EB-A4EE-420E7BFCF705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13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3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0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95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8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US" altLang="zh-CN" smtClean="0"/>
              <a:pPr rtl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3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​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​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947C3F0-2957-4D41-9FB7-182757A04D67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F8E148-EC1F-43A2-8C9E-1F57F6D08A7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B7B4C11-1E14-4887-9E78-A9346EC068F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FD5D46-E987-42B2-B42C-B8920598FADE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65F240-A7EF-41C8-A85B-C448CF84B5E5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70B30E-8728-44DB-AEE3-E4A75AEDBB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0BCF82-A51A-4389-A573-378AD02C5141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E03A716-E3DC-4D9D-823C-60FCD8C9B163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​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​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6B8A94-44E5-4844-A22C-F796FCAA90D9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288B2AC-AC0A-4E49-82A3-94EE74FA7FBF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878E339-1BD2-4FEE-A113-9A0301740CF6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​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​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339CB27-C670-4AAB-948C-7E3D1D9FAE30}" type="datetime2">
              <a:rPr lang="zh-CN" altLang="en-US" smtClean="0"/>
              <a:pPr/>
              <a:t>2020年7月10日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akigami-yang.m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akigamiYa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.douban.com/subject/2708134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igamiYang" TargetMode="External"/><Relationship Id="rId2" Type="http://schemas.openxmlformats.org/officeDocument/2006/relationships/hyperlink" Target="http://sakigami-yang.me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8" y="1396999"/>
            <a:ext cx="8329031" cy="1972816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面向一小部分程序员的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数学学习相关话题简言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726A2AC9-E166-4DDF-BA44-D5D37850FB41}"/>
              </a:ext>
            </a:extLst>
          </p:cNvPr>
          <p:cNvSpPr txBox="1">
            <a:spLocks/>
          </p:cNvSpPr>
          <p:nvPr/>
        </p:nvSpPr>
        <p:spPr>
          <a:xfrm>
            <a:off x="2428668" y="3717032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err="1">
                <a:hlinkClick r:id="rId3"/>
              </a:rPr>
              <a:t>sakigami-yang.me</a:t>
            </a:r>
            <a:r>
              <a:rPr lang="en-US" altLang="zh-CN" dirty="0">
                <a:hlinkClick r:id="rId3"/>
              </a:rPr>
              <a:t>/</a:t>
            </a:r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github.com</a:t>
            </a:r>
            <a:r>
              <a:rPr lang="en-US" altLang="zh-CN" dirty="0">
                <a:hlinkClick r:id="rId4"/>
              </a:rPr>
              <a:t>/</a:t>
            </a:r>
            <a:r>
              <a:rPr lang="en-US" altLang="zh-CN" dirty="0" err="1">
                <a:hlinkClick r:id="rId4"/>
              </a:rPr>
              <a:t>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数学学科有哪些分类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38FD97-287B-4313-849F-10DC3471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4" y="2060848"/>
            <a:ext cx="9782801" cy="4392488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通用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数学基础</a:t>
            </a:r>
            <a:br>
              <a:rPr lang="en-US" altLang="zh-CN" dirty="0"/>
            </a:br>
            <a:r>
              <a:rPr lang="zh-CN" altLang="en-US" dirty="0"/>
              <a:t>数学史与文献、数理逻辑与数学基础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离散数学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代数学</a:t>
            </a:r>
            <a:br>
              <a:rPr lang="en-US" altLang="zh-CN" dirty="0"/>
            </a:br>
            <a:r>
              <a:rPr lang="zh-CN" altLang="en-US" dirty="0"/>
              <a:t>组合学、序理论</a:t>
            </a:r>
            <a:r>
              <a:rPr lang="en-US" altLang="zh-CN" dirty="0"/>
              <a:t>/</a:t>
            </a:r>
            <a:r>
              <a:rPr lang="zh-CN" altLang="en-US" dirty="0"/>
              <a:t>格论</a:t>
            </a:r>
            <a:r>
              <a:rPr lang="en-US" altLang="zh-CN" dirty="0"/>
              <a:t>/</a:t>
            </a:r>
            <a:r>
              <a:rPr lang="zh-CN" altLang="en-US" dirty="0"/>
              <a:t>序代数结构、一般代数系统、数论、域论与多项式、交换代数、代数几何、线性代数与多线性代数</a:t>
            </a:r>
            <a:r>
              <a:rPr lang="en-US" altLang="zh-CN" dirty="0"/>
              <a:t>/</a:t>
            </a:r>
            <a:r>
              <a:rPr lang="zh-CN" altLang="en-US" dirty="0"/>
              <a:t>矩阵论、结合环与结合代数、非结合环与非结合代数、范畴论</a:t>
            </a:r>
            <a:r>
              <a:rPr lang="en-US" altLang="zh-CN" dirty="0"/>
              <a:t>/</a:t>
            </a:r>
            <a:r>
              <a:rPr lang="zh-CN" altLang="en-US" dirty="0"/>
              <a:t>同调代数、</a:t>
            </a:r>
            <a:r>
              <a:rPr lang="en-US" altLang="zh-CN" dirty="0"/>
              <a:t>K-</a:t>
            </a:r>
            <a:r>
              <a:rPr lang="zh-CN" altLang="en-US" dirty="0"/>
              <a:t>理论、群论及其推广、拓扑群</a:t>
            </a:r>
            <a:r>
              <a:rPr lang="en-US" altLang="zh-CN" dirty="0"/>
              <a:t>/</a:t>
            </a:r>
            <a:r>
              <a:rPr lang="zh-CN" altLang="en-US" dirty="0"/>
              <a:t>李群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分析学</a:t>
            </a:r>
            <a:br>
              <a:rPr lang="en-US" altLang="zh-CN" dirty="0"/>
            </a:br>
            <a:r>
              <a:rPr lang="zh-CN" altLang="en-US" dirty="0"/>
              <a:t>实变函数、测度与积分、复变函数、位势论、多复变函数与解析空间、特殊函数论、常微分方程、偏微分方程、动力系统与遍历论、差分方程与函数方程、序列</a:t>
            </a:r>
            <a:r>
              <a:rPr lang="en-US" altLang="zh-CN" dirty="0"/>
              <a:t>/</a:t>
            </a:r>
            <a:r>
              <a:rPr lang="zh-CN" altLang="en-US" dirty="0"/>
              <a:t>级数</a:t>
            </a:r>
            <a:r>
              <a:rPr lang="en-US" altLang="zh-CN" dirty="0"/>
              <a:t>/</a:t>
            </a:r>
            <a:r>
              <a:rPr lang="zh-CN" altLang="en-US" dirty="0"/>
              <a:t>发散级数（求和法）、逼近论、欧氏空间上的调和分析（傅里叶分析）、抽象调和分析、积分变换</a:t>
            </a:r>
            <a:r>
              <a:rPr lang="en-US" altLang="zh-CN" dirty="0"/>
              <a:t>/</a:t>
            </a:r>
            <a:r>
              <a:rPr lang="zh-CN" altLang="en-US" dirty="0"/>
              <a:t>算子演算、积分方程、泛函分析、算子理论、变分法与最优控制</a:t>
            </a:r>
            <a:r>
              <a:rPr lang="en-US" altLang="zh-CN" dirty="0"/>
              <a:t>/</a:t>
            </a:r>
            <a:r>
              <a:rPr lang="zh-CN" altLang="en-US" dirty="0"/>
              <a:t>最优化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几何学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拓扑学</a:t>
            </a:r>
            <a:br>
              <a:rPr lang="en-US" altLang="zh-CN" dirty="0"/>
            </a:br>
            <a:r>
              <a:rPr lang="zh-CN" altLang="en-US" dirty="0"/>
              <a:t>几何学、凸几何与离散几何、微分几何、一般拓扑学、代数拓扑、流形与胞腔复形、大范围分析与流形上的分析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sz="3700" b="1" dirty="0">
                <a:solidFill>
                  <a:schemeClr val="accent2"/>
                </a:solidFill>
              </a:rPr>
              <a:t>应用数学</a:t>
            </a:r>
            <a:r>
              <a:rPr lang="en-US" altLang="zh-CN" sz="3700" b="1" dirty="0">
                <a:solidFill>
                  <a:schemeClr val="accent2"/>
                </a:solidFill>
              </a:rPr>
              <a:t>/</a:t>
            </a:r>
            <a:r>
              <a:rPr lang="zh-CN" altLang="en-US" sz="3700" b="1" dirty="0">
                <a:solidFill>
                  <a:schemeClr val="accent2"/>
                </a:solidFill>
              </a:rPr>
              <a:t>其他</a:t>
            </a:r>
            <a:br>
              <a:rPr lang="en-US" altLang="zh-CN" dirty="0"/>
            </a:br>
            <a:r>
              <a:rPr lang="zh-CN" altLang="en-US" dirty="0"/>
              <a:t>概率论与随机过程、统计学、数值分析、计算机科学、质点力学与系统力学、</a:t>
            </a:r>
            <a:r>
              <a:rPr lang="en-US" altLang="zh-CN" dirty="0"/>
              <a:t>(</a:t>
            </a:r>
            <a:r>
              <a:rPr lang="zh-CN" altLang="en-US" dirty="0"/>
              <a:t>可变形</a:t>
            </a:r>
            <a:r>
              <a:rPr lang="en-US" altLang="zh-CN" dirty="0"/>
              <a:t>)</a:t>
            </a:r>
            <a:r>
              <a:rPr lang="zh-CN" altLang="en-US" dirty="0"/>
              <a:t>固体力学、流体力学、光学</a:t>
            </a:r>
            <a:r>
              <a:rPr lang="en-US" altLang="zh-CN" dirty="0"/>
              <a:t>/</a:t>
            </a:r>
            <a:r>
              <a:rPr lang="zh-CN" altLang="en-US" dirty="0"/>
              <a:t>电磁学、经典热力学、热传导、量子理论、统计力学</a:t>
            </a:r>
            <a:r>
              <a:rPr lang="en-US" altLang="zh-CN" dirty="0"/>
              <a:t>/</a:t>
            </a:r>
            <a:r>
              <a:rPr lang="zh-CN" altLang="en-US" dirty="0"/>
              <a:t>物质结构、相对论与引力理论、天文学与天体物理学、地球物理、运筹学</a:t>
            </a:r>
            <a:r>
              <a:rPr lang="en-US" altLang="zh-CN" dirty="0"/>
              <a:t>/</a:t>
            </a:r>
            <a:r>
              <a:rPr lang="zh-CN" altLang="en-US" dirty="0"/>
              <a:t>数学规划、博弈论</a:t>
            </a:r>
            <a:r>
              <a:rPr lang="en-US" altLang="zh-CN" dirty="0"/>
              <a:t>/</a:t>
            </a:r>
            <a:r>
              <a:rPr lang="zh-CN" altLang="en-US" dirty="0"/>
              <a:t>数理经济学</a:t>
            </a:r>
            <a:r>
              <a:rPr lang="en-US" altLang="zh-CN" dirty="0"/>
              <a:t>/</a:t>
            </a:r>
            <a:r>
              <a:rPr lang="zh-CN" altLang="en-US" dirty="0"/>
              <a:t>数理社会学</a:t>
            </a:r>
            <a:r>
              <a:rPr lang="en-US" altLang="zh-CN" dirty="0"/>
              <a:t>/</a:t>
            </a:r>
            <a:r>
              <a:rPr lang="zh-CN" altLang="en-US" dirty="0"/>
              <a:t>数理行为科学、生物学与其他自然科学、系统论</a:t>
            </a:r>
            <a:r>
              <a:rPr lang="en-US" altLang="zh-CN" dirty="0"/>
              <a:t>/</a:t>
            </a:r>
            <a:r>
              <a:rPr lang="zh-CN" altLang="en-US" dirty="0"/>
              <a:t>控制论、信息与通信</a:t>
            </a:r>
            <a:r>
              <a:rPr lang="en-US" altLang="zh-CN" dirty="0"/>
              <a:t>/</a:t>
            </a:r>
            <a:r>
              <a:rPr lang="zh-CN" altLang="en-US" dirty="0"/>
              <a:t>电路、数学教育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CF3CF14-9690-4099-9B15-9DFD13AB7E9F}"/>
              </a:ext>
            </a:extLst>
          </p:cNvPr>
          <p:cNvSpPr txBox="1">
            <a:spLocks/>
          </p:cNvSpPr>
          <p:nvPr/>
        </p:nvSpPr>
        <p:spPr>
          <a:xfrm>
            <a:off x="1593435" y="1304764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数学学科分类标准</a:t>
            </a:r>
            <a:r>
              <a:rPr lang="en-US" altLang="zh-CN" sz="2400" dirty="0">
                <a:solidFill>
                  <a:schemeClr val="accent4"/>
                </a:solidFill>
              </a:rPr>
              <a:t>(MSC)</a:t>
            </a:r>
          </a:p>
        </p:txBody>
      </p:sp>
    </p:spTree>
    <p:extLst>
      <p:ext uri="{BB962C8B-B14F-4D97-AF65-F5344CB8AC3E}">
        <p14:creationId xmlns:p14="http://schemas.microsoft.com/office/powerpoint/2010/main" val="99893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  <a:endParaRPr lang="zh-CN" altLang="en-US" dirty="0"/>
          </a:p>
        </p:txBody>
      </p:sp>
      <p:sp>
        <p:nvSpPr>
          <p:cNvPr id="4" name="形状 3">
            <a:extLst>
              <a:ext uri="{FF2B5EF4-FFF2-40B4-BE49-F238E27FC236}">
                <a16:creationId xmlns:a16="http://schemas.microsoft.com/office/drawing/2014/main" id="{E851AE79-0849-47FB-A2F9-2C121D6911A3}"/>
              </a:ext>
            </a:extLst>
          </p:cNvPr>
          <p:cNvSpPr/>
          <p:nvPr/>
        </p:nvSpPr>
        <p:spPr>
          <a:xfrm>
            <a:off x="2827337" y="1600200"/>
            <a:ext cx="7315200" cy="457200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3E337-9F42-400E-A039-E6C44F3055A5}"/>
              </a:ext>
            </a:extLst>
          </p:cNvPr>
          <p:cNvSpPr/>
          <p:nvPr/>
        </p:nvSpPr>
        <p:spPr>
          <a:xfrm>
            <a:off x="3547884" y="4999939"/>
            <a:ext cx="168249" cy="16824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8AE2896-6CBD-4C0E-9821-3438EA22AFB2}"/>
              </a:ext>
            </a:extLst>
          </p:cNvPr>
          <p:cNvSpPr/>
          <p:nvPr/>
        </p:nvSpPr>
        <p:spPr>
          <a:xfrm>
            <a:off x="3646144" y="5085184"/>
            <a:ext cx="1225631" cy="498279"/>
          </a:xfrm>
          <a:custGeom>
            <a:avLst/>
            <a:gdLst>
              <a:gd name="connsiteX0" fmla="*/ 0 w 1225631"/>
              <a:gd name="connsiteY0" fmla="*/ 0 h 498279"/>
              <a:gd name="connsiteX1" fmla="*/ 1225631 w 1225631"/>
              <a:gd name="connsiteY1" fmla="*/ 0 h 498279"/>
              <a:gd name="connsiteX2" fmla="*/ 1225631 w 1225631"/>
              <a:gd name="connsiteY2" fmla="*/ 498279 h 498279"/>
              <a:gd name="connsiteX3" fmla="*/ 0 w 1225631"/>
              <a:gd name="connsiteY3" fmla="*/ 498279 h 498279"/>
              <a:gd name="connsiteX4" fmla="*/ 0 w 1225631"/>
              <a:gd name="connsiteY4" fmla="*/ 0 h 49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631" h="498279">
                <a:moveTo>
                  <a:pt x="0" y="0"/>
                </a:moveTo>
                <a:lnTo>
                  <a:pt x="1225631" y="0"/>
                </a:lnTo>
                <a:lnTo>
                  <a:pt x="1225631" y="498279"/>
                </a:lnTo>
                <a:lnTo>
                  <a:pt x="0" y="4982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9152" tIns="0" rIns="0" bIns="0" numCol="1" spcCol="1270" anchor="t" anchorCtr="0">
            <a:noAutofit/>
          </a:bodyPr>
          <a:lstStyle/>
          <a:p>
            <a:pPr marL="0" lvl="0" indent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000" kern="1200" dirty="0"/>
              <a:t>感性认知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1223E5C-B719-4C2F-B754-5410DB5BAA7B}"/>
              </a:ext>
            </a:extLst>
          </p:cNvPr>
          <p:cNvSpPr/>
          <p:nvPr/>
        </p:nvSpPr>
        <p:spPr>
          <a:xfrm>
            <a:off x="4736604" y="3936491"/>
            <a:ext cx="292608" cy="2926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DC0CC2E-BDAA-4A97-A238-BF9CF2C2E1A1}"/>
              </a:ext>
            </a:extLst>
          </p:cNvPr>
          <p:cNvSpPr/>
          <p:nvPr/>
        </p:nvSpPr>
        <p:spPr>
          <a:xfrm>
            <a:off x="4870281" y="4077081"/>
            <a:ext cx="1561446" cy="635450"/>
          </a:xfrm>
          <a:custGeom>
            <a:avLst/>
            <a:gdLst>
              <a:gd name="connsiteX0" fmla="*/ 0 w 1561446"/>
              <a:gd name="connsiteY0" fmla="*/ 0 h 635450"/>
              <a:gd name="connsiteX1" fmla="*/ 1561446 w 1561446"/>
              <a:gd name="connsiteY1" fmla="*/ 0 h 635450"/>
              <a:gd name="connsiteX2" fmla="*/ 1561446 w 1561446"/>
              <a:gd name="connsiteY2" fmla="*/ 635450 h 635450"/>
              <a:gd name="connsiteX3" fmla="*/ 0 w 1561446"/>
              <a:gd name="connsiteY3" fmla="*/ 635450 h 635450"/>
              <a:gd name="connsiteX4" fmla="*/ 0 w 1561446"/>
              <a:gd name="connsiteY4" fmla="*/ 0 h 63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1446" h="635450">
                <a:moveTo>
                  <a:pt x="0" y="0"/>
                </a:moveTo>
                <a:lnTo>
                  <a:pt x="1561446" y="0"/>
                </a:lnTo>
                <a:lnTo>
                  <a:pt x="1561446" y="635450"/>
                </a:lnTo>
                <a:lnTo>
                  <a:pt x="0" y="6354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5047" tIns="0" rIns="0" bIns="0" numCol="1" spcCol="1270" anchor="t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kern="1200" dirty="0"/>
              <a:t>执行计算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8268C2-29EC-4118-A0B2-F6F1FB78DEAE}"/>
              </a:ext>
            </a:extLst>
          </p:cNvPr>
          <p:cNvSpPr/>
          <p:nvPr/>
        </p:nvSpPr>
        <p:spPr>
          <a:xfrm>
            <a:off x="6254508" y="3152851"/>
            <a:ext cx="387705" cy="387705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51D0451-25FE-4D58-BE7B-F27E751297E9}"/>
              </a:ext>
            </a:extLst>
          </p:cNvPr>
          <p:cNvSpPr/>
          <p:nvPr/>
        </p:nvSpPr>
        <p:spPr>
          <a:xfrm>
            <a:off x="6454452" y="3356988"/>
            <a:ext cx="1788357" cy="795490"/>
          </a:xfrm>
          <a:custGeom>
            <a:avLst/>
            <a:gdLst>
              <a:gd name="connsiteX0" fmla="*/ 0 w 1788357"/>
              <a:gd name="connsiteY0" fmla="*/ 0 h 795490"/>
              <a:gd name="connsiteX1" fmla="*/ 1788357 w 1788357"/>
              <a:gd name="connsiteY1" fmla="*/ 0 h 795490"/>
              <a:gd name="connsiteX2" fmla="*/ 1788357 w 1788357"/>
              <a:gd name="connsiteY2" fmla="*/ 795490 h 795490"/>
              <a:gd name="connsiteX3" fmla="*/ 0 w 1788357"/>
              <a:gd name="connsiteY3" fmla="*/ 795490 h 795490"/>
              <a:gd name="connsiteX4" fmla="*/ 0 w 1788357"/>
              <a:gd name="connsiteY4" fmla="*/ 0 h 79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357" h="795490">
                <a:moveTo>
                  <a:pt x="0" y="0"/>
                </a:moveTo>
                <a:lnTo>
                  <a:pt x="1788357" y="0"/>
                </a:lnTo>
                <a:lnTo>
                  <a:pt x="1788357" y="795490"/>
                </a:lnTo>
                <a:lnTo>
                  <a:pt x="0" y="79549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5437" tIns="0" rIns="0" bIns="0" numCol="1" spcCol="1270" anchor="t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800" kern="1200" dirty="0"/>
              <a:t>系统推理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4967E7-3BC5-43C6-A3BF-22EEE894547C}"/>
              </a:ext>
            </a:extLst>
          </p:cNvPr>
          <p:cNvSpPr/>
          <p:nvPr/>
        </p:nvSpPr>
        <p:spPr>
          <a:xfrm>
            <a:off x="7907743" y="2634386"/>
            <a:ext cx="519379" cy="51937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A9833AD-8AF3-44ED-BFFE-40DFF6A0EF09}"/>
              </a:ext>
            </a:extLst>
          </p:cNvPr>
          <p:cNvSpPr/>
          <p:nvPr/>
        </p:nvSpPr>
        <p:spPr>
          <a:xfrm>
            <a:off x="8182641" y="2924955"/>
            <a:ext cx="2094628" cy="816056"/>
          </a:xfrm>
          <a:custGeom>
            <a:avLst/>
            <a:gdLst>
              <a:gd name="connsiteX0" fmla="*/ 0 w 2094628"/>
              <a:gd name="connsiteY0" fmla="*/ 0 h 816056"/>
              <a:gd name="connsiteX1" fmla="*/ 2094628 w 2094628"/>
              <a:gd name="connsiteY1" fmla="*/ 0 h 816056"/>
              <a:gd name="connsiteX2" fmla="*/ 2094628 w 2094628"/>
              <a:gd name="connsiteY2" fmla="*/ 816056 h 816056"/>
              <a:gd name="connsiteX3" fmla="*/ 0 w 2094628"/>
              <a:gd name="connsiteY3" fmla="*/ 816056 h 816056"/>
              <a:gd name="connsiteX4" fmla="*/ 0 w 2094628"/>
              <a:gd name="connsiteY4" fmla="*/ 0 h 816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628" h="816056">
                <a:moveTo>
                  <a:pt x="0" y="0"/>
                </a:moveTo>
                <a:lnTo>
                  <a:pt x="2094628" y="0"/>
                </a:lnTo>
                <a:lnTo>
                  <a:pt x="2094628" y="816056"/>
                </a:lnTo>
                <a:lnTo>
                  <a:pt x="0" y="8160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5208" tIns="0" rIns="0" bIns="0" numCol="1" spcCol="1270" anchor="t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kern="1200" dirty="0"/>
              <a:t>域间共性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354C-A55D-4F72-950B-E7BB8699E9B8}"/>
              </a:ext>
            </a:extLst>
          </p:cNvPr>
          <p:cNvSpPr txBox="1"/>
          <p:nvPr/>
        </p:nvSpPr>
        <p:spPr>
          <a:xfrm>
            <a:off x="3654009" y="551723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感性具象的认知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D8DC7-B1DF-480E-B09A-0C6BC05A07D2}"/>
              </a:ext>
            </a:extLst>
          </p:cNvPr>
          <p:cNvSpPr txBox="1"/>
          <p:nvPr/>
        </p:nvSpPr>
        <p:spPr>
          <a:xfrm>
            <a:off x="4942284" y="458112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查询公式定理进行计算</a:t>
            </a:r>
            <a:endParaRPr lang="en-US" altLang="zh-CN" sz="1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A64A1-C34B-4992-9BBC-ADDAA4946688}"/>
              </a:ext>
            </a:extLst>
          </p:cNvPr>
          <p:cNvSpPr txBox="1"/>
          <p:nvPr/>
        </p:nvSpPr>
        <p:spPr>
          <a:xfrm>
            <a:off x="6598468" y="38862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反思怀疑系统可靠性</a:t>
            </a:r>
            <a:endParaRPr lang="en-US" altLang="zh-CN" sz="1200" dirty="0"/>
          </a:p>
          <a:p>
            <a:r>
              <a:rPr lang="zh-CN" altLang="en-US" sz="1200" dirty="0"/>
              <a:t>考虑系统内各元素的无矛盾性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B55597-5918-49B6-855B-EA6277B53E10}"/>
              </a:ext>
            </a:extLst>
          </p:cNvPr>
          <p:cNvSpPr txBox="1"/>
          <p:nvPr/>
        </p:nvSpPr>
        <p:spPr>
          <a:xfrm>
            <a:off x="8369373" y="3565137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对不同系统进行概念共性抽象</a:t>
            </a:r>
          </a:p>
        </p:txBody>
      </p:sp>
    </p:spTree>
    <p:extLst>
      <p:ext uri="{BB962C8B-B14F-4D97-AF65-F5344CB8AC3E}">
        <p14:creationId xmlns:p14="http://schemas.microsoft.com/office/powerpoint/2010/main" val="131607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A565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一个简单的例子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099ADD-DFED-469F-A765-3D16BEC034DD}"/>
              </a:ext>
            </a:extLst>
          </p:cNvPr>
          <p:cNvSpPr txBox="1">
            <a:spLocks/>
          </p:cNvSpPr>
          <p:nvPr/>
        </p:nvSpPr>
        <p:spPr>
          <a:xfrm>
            <a:off x="1593435" y="1227368"/>
            <a:ext cx="9782801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以微积分来举例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执行计算 → </a:t>
                </a:r>
                <a:r>
                  <a:rPr lang="en-US" altLang="zh-CN" sz="1400" b="1" dirty="0">
                    <a:solidFill>
                      <a:schemeClr val="accent2"/>
                    </a:solidFill>
                  </a:rPr>
                  <a:t>How?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p>
                      <m:sSup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func>
                          <m:func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nary>
                  </m:oMath>
                </a14:m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59350923-AB81-4B3E-8E88-BB932DFE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83" y="1988840"/>
                <a:ext cx="4403729" cy="648072"/>
              </a:xfrm>
              <a:prstGeom prst="rect">
                <a:avLst/>
              </a:prstGeom>
              <a:blipFill>
                <a:blip r:embed="rId2"/>
                <a:stretch>
                  <a:fillRect l="-414" t="-17273" b="-8090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系统推理 → </a:t>
                </a:r>
                <a:r>
                  <a:rPr lang="en-US" altLang="zh-CN" sz="1400" b="1" dirty="0">
                    <a:solidFill>
                      <a:schemeClr val="accent2"/>
                    </a:solidFill>
                  </a:rPr>
                  <a:t>Reasonable?</a:t>
                </a: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中学时我发现球体积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导数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l-GR" altLang="zh-C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刚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好是球表面积公式。</a:t>
                </a:r>
                <a:br>
                  <a:rPr lang="en-US" altLang="zh-CN" sz="1400" dirty="0">
                    <a:solidFill>
                      <a:schemeClr val="tx1"/>
                    </a:solidFill>
                  </a:rPr>
                </a:br>
                <a:r>
                  <a:rPr lang="zh-CN" altLang="en-US" sz="1400" dirty="0">
                    <a:solidFill>
                      <a:schemeClr val="tx1"/>
                    </a:solidFill>
                  </a:rPr>
                  <a:t>上了大学以后知道球体积其实就是一系列球壳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表面积在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上的积分，记为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。那么问题来了。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如果把球像切萝卜一样直上直下的切片，每一片在平面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上，方程为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 记为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，就会得到另一个体积公式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，那么是否有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？为什么？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进一步地，我们考虑一个以球形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为形态的物体，它在每一点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的密度为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，那么物体的质量应该为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𝑑𝑥𝑑𝑦𝑑𝑧</m:t>
                        </m:r>
                      </m:e>
                    </m:nary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。请问，是不是对于每个函数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，都可以作为上面的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 给出密度？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CN" altLang="en-US" sz="1400" dirty="0">
                    <a:solidFill>
                      <a:schemeClr val="tx1"/>
                    </a:solidFill>
                  </a:rPr>
                  <a:t>其次，给出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nary>
                          <m:naryPr>
                            <m:chr m:val="∬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𝑑𝑦𝑑𝑧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，我们猜测应该有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400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，那么是不是所有的密度函数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都满足这个式子呢？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E0E7CE7D-DE16-4D80-80AA-FA6D24F02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7" y="2876597"/>
                <a:ext cx="9228265" cy="2719596"/>
              </a:xfrm>
              <a:prstGeom prst="rect">
                <a:avLst/>
              </a:prstGeom>
              <a:blipFill>
                <a:blip r:embed="rId3"/>
                <a:stretch>
                  <a:fillRect l="-264" t="-2004" b="-1002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3">
            <a:extLst>
              <a:ext uri="{FF2B5EF4-FFF2-40B4-BE49-F238E27FC236}">
                <a16:creationId xmlns:a16="http://schemas.microsoft.com/office/drawing/2014/main" id="{0B76CA49-B06B-4033-B7BB-3DDA15840752}"/>
              </a:ext>
            </a:extLst>
          </p:cNvPr>
          <p:cNvSpPr txBox="1">
            <a:spLocks/>
          </p:cNvSpPr>
          <p:nvPr/>
        </p:nvSpPr>
        <p:spPr>
          <a:xfrm>
            <a:off x="1917947" y="5849797"/>
            <a:ext cx="9228265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2"/>
                </a:solidFill>
              </a:rPr>
              <a:t>域间共性 → </a:t>
            </a:r>
            <a:r>
              <a:rPr lang="en-US" altLang="zh-CN" sz="1400" b="1" dirty="0">
                <a:solidFill>
                  <a:schemeClr val="accent2"/>
                </a:solidFill>
              </a:rPr>
              <a:t>Higher (abstraction)?</a:t>
            </a:r>
          </a:p>
          <a:p>
            <a:pPr lvl="1"/>
            <a:r>
              <a:rPr lang="zh-CN" altLang="en-US" sz="1400" dirty="0"/>
              <a:t>傅里叶变换 和 最小二乘逼近 的关系是什么？（分析数学→线性代数的跨域 衍生 泛函）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A4442D70-E654-4A42-BD7B-E3A3EB6F2806}"/>
              </a:ext>
            </a:extLst>
          </p:cNvPr>
          <p:cNvSpPr txBox="1">
            <a:spLocks/>
          </p:cNvSpPr>
          <p:nvPr/>
        </p:nvSpPr>
        <p:spPr>
          <a:xfrm>
            <a:off x="1917947" y="1988840"/>
            <a:ext cx="4403729" cy="64807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2"/>
                </a:solidFill>
              </a:rPr>
              <a:t>感性认知 → </a:t>
            </a:r>
            <a:r>
              <a:rPr lang="en-US" altLang="zh-CN" sz="1400" b="1" dirty="0">
                <a:solidFill>
                  <a:schemeClr val="accent2"/>
                </a:solidFill>
              </a:rPr>
              <a:t>What?</a:t>
            </a:r>
          </a:p>
          <a:p>
            <a:pPr lvl="1"/>
            <a:r>
              <a:rPr lang="zh-CN" altLang="en-US" sz="1400" dirty="0"/>
              <a:t>积分是什么？分割的面积？微量的求和？</a:t>
            </a:r>
          </a:p>
        </p:txBody>
      </p:sp>
    </p:spTree>
    <p:extLst>
      <p:ext uri="{BB962C8B-B14F-4D97-AF65-F5344CB8AC3E}">
        <p14:creationId xmlns:p14="http://schemas.microsoft.com/office/powerpoint/2010/main" val="186494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数学学习经验分享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抽象→具象  低维→高维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精确→近似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通解→特例</a:t>
            </a:r>
          </a:p>
        </p:txBody>
      </p:sp>
    </p:spTree>
    <p:extLst>
      <p:ext uri="{BB962C8B-B14F-4D97-AF65-F5344CB8AC3E}">
        <p14:creationId xmlns:p14="http://schemas.microsoft.com/office/powerpoint/2010/main" val="110858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如何理解并思考数学模型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F87581-84F3-427E-B891-7B54F066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268761"/>
            <a:ext cx="9782801" cy="1008112"/>
          </a:xfrm>
        </p:spPr>
        <p:txBody>
          <a:bodyPr>
            <a:normAutofit/>
          </a:bodyPr>
          <a:lstStyle/>
          <a:p>
            <a:r>
              <a:rPr lang="zh-CN" altLang="en-US" sz="1200" b="1" dirty="0">
                <a:solidFill>
                  <a:schemeClr val="accent2"/>
                </a:solidFill>
              </a:rPr>
              <a:t>抽象→具象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1200" dirty="0"/>
              <a:t>抽象概念具象化，先定一个小目标：能在纸上画出来。</a:t>
            </a:r>
            <a:endParaRPr lang="en-US" altLang="zh-CN" sz="1200" dirty="0"/>
          </a:p>
          <a:p>
            <a:pPr lvl="1"/>
            <a:r>
              <a:rPr lang="zh-CN" altLang="en-US" sz="1200" dirty="0"/>
              <a:t>对维度和图形复杂度的限制：（二维）一个点、一根直线、一个圆；（三维）一个嵌入平面、一个球 等等，都可能会成为验证猜测的平凡例子，且容易验证。</a:t>
            </a:r>
            <a:endParaRPr lang="en-US" altLang="zh-C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2"/>
                    </a:solidFill>
                  </a:rPr>
                  <a:t>低维→高维</a:t>
                </a:r>
                <a:endParaRPr lang="en-US" altLang="zh-CN" sz="12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200" dirty="0"/>
                  <a:t>将具象化后的目标公式化，并推广到高维。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例：在二维空间里，两点距离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sz="1200" dirty="0"/>
                  <a:t> ，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推广到高维以后我们猜测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，它是不是一种合理的距离定义呢？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      进一步的，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 </a:t>
                </a:r>
                <a:r>
                  <a:rPr lang="zh-CN" altLang="en-US" sz="1200" dirty="0"/>
                  <a:t>是不是都是某种距离？</a:t>
                </a:r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      </a:t>
                </a:r>
                <a:r>
                  <a:rPr lang="zh-CN" altLang="en-US" sz="1200" dirty="0"/>
                  <a:t>如果不是，</a:t>
                </a:r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𝑝</m:t>
                        </m:r>
                      </m:deg>
                      <m:e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altLang="zh-CN" sz="1200" dirty="0"/>
                          <m:t>+ </m:t>
                        </m:r>
                        <m:sSup>
                          <m:sSup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rad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r>
                  <a:rPr lang="en-US" altLang="zh-CN" sz="1200" dirty="0"/>
                  <a:t> </a:t>
                </a:r>
                <a:r>
                  <a:rPr lang="zh-CN" altLang="en-US" sz="1200" dirty="0"/>
                  <a:t>呢？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8A135CD-D2B2-4061-8103-D673AB40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4" y="2276873"/>
                <a:ext cx="9782801" cy="1708467"/>
              </a:xfrm>
              <a:prstGeom prst="rect">
                <a:avLst/>
              </a:prstGeom>
              <a:blipFill>
                <a:blip r:embed="rId2"/>
                <a:stretch>
                  <a:fillRect l="-125" t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2"/>
                    </a:solidFill>
                  </a:rPr>
                  <a:t>精确→近似</a:t>
                </a:r>
                <a:endParaRPr lang="en-US" altLang="zh-CN" sz="12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200" dirty="0"/>
                  <a:t>循环神经网络中的长短期记忆结构 </a:t>
                </a:r>
                <a:r>
                  <a:rPr lang="en-US" altLang="zh-CN" sz="1200" dirty="0"/>
                  <a:t>LSTM</a:t>
                </a:r>
              </a:p>
              <a:p>
                <a:pPr lvl="1"/>
                <a:r>
                  <a:rPr lang="zh-CN" altLang="en-US" sz="1200" dirty="0"/>
                  <a:t>遗忘门：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 </a:t>
                </a:r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记忆门：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 marL="365760" lvl="1" indent="0">
                  <a:buNone/>
                </a:pPr>
                <a:r>
                  <a:rPr lang="zh-CN" altLang="en-US" sz="1200" dirty="0"/>
                  <a:t>     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输出门</m:t>
                    </m:r>
                  </m:oMath>
                </a14:m>
                <a:r>
                  <a:rPr lang="zh-CN" altLang="en-US" sz="12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200" dirty="0"/>
              </a:p>
              <a:p>
                <a:pPr marL="365760" lvl="1" indent="0">
                  <a:buNone/>
                </a:pPr>
                <a:r>
                  <a:rPr lang="en-US" altLang="zh-CN" sz="1200" dirty="0"/>
                  <a:t>      </a:t>
                </a:r>
                <a:r>
                  <a:rPr lang="zh-CN" altLang="en-US" sz="1200" dirty="0"/>
                  <a:t>假设词特征是一维的，即用一个数字表示一个单词，尝试各个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1200" dirty="0"/>
                  <a:t>的值都怎样变化。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D4F5E2E8-5C98-41C8-AB38-6E6347BB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3985340"/>
                <a:ext cx="9782801" cy="1708466"/>
              </a:xfrm>
              <a:prstGeom prst="rect">
                <a:avLst/>
              </a:prstGeom>
              <a:blipFill>
                <a:blip r:embed="rId3"/>
                <a:stretch>
                  <a:fillRect l="-125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200" b="1" dirty="0">
                    <a:solidFill>
                      <a:schemeClr val="accent2"/>
                    </a:solidFill>
                  </a:rPr>
                  <a:t>通解→特例</a:t>
                </a:r>
                <a:endParaRPr lang="en-US" altLang="zh-CN" sz="12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200" dirty="0"/>
                  <a:t>著名的费马素数事件：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200" dirty="0"/>
                  <a:t>（已知的费马素数只有 </a:t>
                </a:r>
                <a:r>
                  <a:rPr lang="en-US" altLang="zh-CN" sz="1200" dirty="0"/>
                  <a:t>5 </a:t>
                </a:r>
                <a:r>
                  <a:rPr lang="zh-CN" altLang="en-US" sz="1200" dirty="0"/>
                  <a:t>个：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zh-CN" altLang="en-US" sz="1200" dirty="0"/>
                  <a:t>）</a:t>
                </a:r>
                <a:endParaRPr lang="en-US" altLang="zh-CN" sz="1200" dirty="0"/>
              </a:p>
              <a:p>
                <a:pPr lvl="1"/>
                <a:r>
                  <a:rPr lang="zh-CN" altLang="en-US" sz="1200" dirty="0"/>
                  <a:t>不妨多做几个验证。特例大多数只出现在以下几方面：零点、极限点、奇异点、边界点、无穷。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7" name="内容占位符 3">
                <a:extLst>
                  <a:ext uri="{FF2B5EF4-FFF2-40B4-BE49-F238E27FC236}">
                    <a16:creationId xmlns:a16="http://schemas.microsoft.com/office/drawing/2014/main" id="{BA880C96-5450-424D-9034-E0444CC1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2" y="5693805"/>
                <a:ext cx="9782801" cy="986394"/>
              </a:xfrm>
              <a:prstGeom prst="rect">
                <a:avLst/>
              </a:prstGeom>
              <a:blipFill>
                <a:blip r:embed="rId4"/>
                <a:stretch>
                  <a:fillRect l="-125" t="-4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如何记忆数学知识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5" y="1272477"/>
                <a:ext cx="9782801" cy="140036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用人类语言“读出”公式</a:t>
                </a:r>
                <a:endParaRPr lang="en-US" altLang="zh-CN" sz="14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400" dirty="0"/>
                  <a:t>数列极限的定义：设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zh-CN" altLang="en-US" sz="1400" dirty="0"/>
                  <a:t> ，对于任意的正实数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，存在自然数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，使得当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时，有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400" dirty="0"/>
                  <a:t> 。（柯西，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400" dirty="0"/>
                  <a:t> 语言）</a:t>
                </a:r>
                <a:endParaRPr lang="en-US" altLang="zh-CN" sz="1400" dirty="0"/>
              </a:p>
              <a:p>
                <a:pPr lvl="1"/>
                <a:r>
                  <a:rPr lang="zh-CN" altLang="en-US" sz="1400" dirty="0"/>
                  <a:t>人类语言：甲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“我提出一个距离（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），你能在数列里找到和点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很近的点吗？”乙</a:t>
                </a:r>
                <a:r>
                  <a:rPr lang="en-US" altLang="zh-CN" sz="1400" dirty="0"/>
                  <a:t>-</a:t>
                </a:r>
                <a:r>
                  <a:rPr lang="zh-CN" altLang="en-US" sz="1400" dirty="0"/>
                  <a:t>“可以啊，我给你找个位置（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），我保证它后面的数字和点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/>
                  <a:t> 都很近（距离小于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）。”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F5325A68-CAA2-416A-86DA-41200767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1272477"/>
                <a:ext cx="9782801" cy="1400361"/>
              </a:xfrm>
              <a:blipFill>
                <a:blip r:embed="rId2"/>
                <a:stretch>
                  <a:fillRect l="-249" t="-4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435" y="2956424"/>
                <a:ext cx="9782801" cy="794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46888" indent="-246888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Euphemia" pitchFamily="34" charset="0"/>
                  <a:buChar char="›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126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784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441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70992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07568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4144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80720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–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72968" indent="-2468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Euphemia" pitchFamily="34" charset="0"/>
                  <a:buChar char="›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400" b="1" dirty="0">
                    <a:solidFill>
                      <a:schemeClr val="accent2"/>
                    </a:solidFill>
                  </a:rPr>
                  <a:t>了解数学史的一些小故事</a:t>
                </a:r>
                <a:r>
                  <a:rPr lang="en-US" altLang="zh-CN" sz="1400" b="1" dirty="0">
                    <a:solidFill>
                      <a:schemeClr val="accent2"/>
                    </a:solidFill>
                  </a:rPr>
                  <a:t>/</a:t>
                </a:r>
                <a:r>
                  <a:rPr lang="zh-CN" altLang="en-US" sz="1400" b="1" dirty="0">
                    <a:solidFill>
                      <a:schemeClr val="accent2"/>
                    </a:solidFill>
                  </a:rPr>
                  <a:t>黑历史</a:t>
                </a:r>
                <a:endParaRPr lang="en-US" altLang="zh-CN" sz="1400" b="1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1400" dirty="0"/>
                  <a:t>二维笛卡尔坐标系的直线方程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/>
                  <a:t> 为什么选用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4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1400" dirty="0"/>
                  <a:t> </a:t>
                </a:r>
                <a:r>
                  <a:rPr lang="zh-CN" altLang="en-US" sz="1400" dirty="0"/>
                  <a:t>两</a:t>
                </a:r>
                <a:r>
                  <a:rPr lang="zh-CN" altLang="en-US" sz="1400"/>
                  <a:t>个字母？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11" name="内容占位符 3">
                <a:extLst>
                  <a:ext uri="{FF2B5EF4-FFF2-40B4-BE49-F238E27FC236}">
                    <a16:creationId xmlns:a16="http://schemas.microsoft.com/office/drawing/2014/main" id="{56474E24-3DA4-41E5-ADEC-C848CC9D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435" y="2956424"/>
                <a:ext cx="9782801" cy="794216"/>
              </a:xfrm>
              <a:prstGeom prst="rect">
                <a:avLst/>
              </a:prstGeom>
              <a:blipFill>
                <a:blip r:embed="rId3"/>
                <a:stretch>
                  <a:fillRect l="-249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/>
              <p:nvPr/>
            </p:nvSpPr>
            <p:spPr>
              <a:xfrm>
                <a:off x="4690256" y="3608759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661B1F2-08DB-41D3-9B94-662AB58D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56" y="3608759"/>
                <a:ext cx="28083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040FFD-2FDC-4A2B-81AF-52DCC9CD8BC8}"/>
              </a:ext>
            </a:extLst>
          </p:cNvPr>
          <p:cNvCxnSpPr>
            <a:cxnSpLocks/>
          </p:cNvCxnSpPr>
          <p:nvPr/>
        </p:nvCxnSpPr>
        <p:spPr>
          <a:xfrm>
            <a:off x="7030516" y="4207531"/>
            <a:ext cx="468052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52FBEF-2641-40E7-AB1A-BB2A94155776}"/>
              </a:ext>
            </a:extLst>
          </p:cNvPr>
          <p:cNvSpPr txBox="1"/>
          <p:nvPr/>
        </p:nvSpPr>
        <p:spPr>
          <a:xfrm>
            <a:off x="7264542" y="4499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bias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51E1ED-A0F8-4C3B-B906-99515FAE859E}"/>
              </a:ext>
            </a:extLst>
          </p:cNvPr>
          <p:cNvCxnSpPr>
            <a:cxnSpLocks/>
          </p:cNvCxnSpPr>
          <p:nvPr/>
        </p:nvCxnSpPr>
        <p:spPr>
          <a:xfrm flipH="1">
            <a:off x="5446340" y="4184823"/>
            <a:ext cx="504056" cy="29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59DD9F9-F696-45A7-8601-DB3C26B6C8C9}"/>
              </a:ext>
            </a:extLst>
          </p:cNvPr>
          <p:cNvSpPr txBox="1"/>
          <p:nvPr/>
        </p:nvSpPr>
        <p:spPr>
          <a:xfrm>
            <a:off x="4736206" y="4499828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coefficient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A8204C1-F855-4839-8658-C49EFDD7C009}"/>
              </a:ext>
            </a:extLst>
          </p:cNvPr>
          <p:cNvCxnSpPr>
            <a:cxnSpLocks/>
          </p:cNvCxnSpPr>
          <p:nvPr/>
        </p:nvCxnSpPr>
        <p:spPr>
          <a:xfrm flipH="1">
            <a:off x="4150196" y="471585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B4FA18D-E975-4B90-9E9B-63521C279714}"/>
              </a:ext>
            </a:extLst>
          </p:cNvPr>
          <p:cNvSpPr txBox="1"/>
          <p:nvPr/>
        </p:nvSpPr>
        <p:spPr>
          <a:xfrm>
            <a:off x="2566020" y="4499828"/>
            <a:ext cx="150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коэффициент</a:t>
            </a:r>
            <a:endParaRPr lang="zh-CN" altLang="en-US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B70A956C-EDCC-48A3-9AAB-3096402D022B}"/>
              </a:ext>
            </a:extLst>
          </p:cNvPr>
          <p:cNvSpPr txBox="1">
            <a:spLocks/>
          </p:cNvSpPr>
          <p:nvPr/>
        </p:nvSpPr>
        <p:spPr>
          <a:xfrm>
            <a:off x="1593435" y="5240253"/>
            <a:ext cx="9782801" cy="1501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solidFill>
                  <a:schemeClr val="accent2"/>
                </a:solidFill>
              </a:rPr>
              <a:t>了解基本的运算规则，记不住的知识知道去哪里查找概念</a:t>
            </a:r>
            <a:endParaRPr lang="en-US" altLang="zh-CN" sz="1400" b="1" dirty="0">
              <a:solidFill>
                <a:schemeClr val="accent2"/>
              </a:solidFill>
            </a:endParaRPr>
          </a:p>
          <a:p>
            <a:pPr lvl="1"/>
            <a:r>
              <a:rPr lang="zh-CN" altLang="en-US" sz="1400" dirty="0"/>
              <a:t>维基百科</a:t>
            </a:r>
            <a:endParaRPr lang="en-US" altLang="zh-CN" sz="1400" dirty="0"/>
          </a:p>
          <a:p>
            <a:pPr lvl="1"/>
            <a:r>
              <a:rPr lang="en-US" altLang="zh-CN" sz="1400" dirty="0"/>
              <a:t>math.stackexchange.com</a:t>
            </a:r>
          </a:p>
          <a:p>
            <a:pPr marL="365760" lvl="1" indent="0">
              <a:buNone/>
            </a:pPr>
            <a:r>
              <a:rPr lang="zh-CN" altLang="en-US" sz="1400" dirty="0"/>
              <a:t>    （</a:t>
            </a:r>
            <a:r>
              <a:rPr lang="en-US" altLang="zh-CN" sz="1400" dirty="0"/>
              <a:t>Stack Exchange network consists of 177 Q&amp;A communities including Stack Overflow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pPr lvl="1"/>
            <a:r>
              <a:rPr lang="en-US" altLang="zh-CN" sz="1400" dirty="0"/>
              <a:t> </a:t>
            </a:r>
            <a:r>
              <a:rPr lang="en-US" altLang="zh-CN" sz="1400" strike="sngStrike" dirty="0" err="1"/>
              <a:t>csdn</a:t>
            </a:r>
            <a:r>
              <a:rPr lang="zh-CN" altLang="en-US" sz="1400" dirty="0"/>
              <a:t>（误）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83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6" grpId="0"/>
      <p:bldP spid="19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4936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书籍推荐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1E652FF-6E1A-4E2F-889E-CA1DB67A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916832"/>
            <a:ext cx="2636354" cy="39704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D2E9A38-601C-40B9-BB42-77FEEA1A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916832"/>
            <a:ext cx="3549548" cy="397041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F85443-9174-4182-A449-3C3B8FE97D68}"/>
              </a:ext>
            </a:extLst>
          </p:cNvPr>
          <p:cNvSpPr txBox="1"/>
          <p:nvPr/>
        </p:nvSpPr>
        <p:spPr>
          <a:xfrm>
            <a:off x="3908810" y="1331476"/>
            <a:ext cx="515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https://book.douban.com/subject/27081341/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6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面向程序员的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数学学科地图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秘籍一般都是残卷</a:t>
            </a:r>
            <a:endParaRPr lang="en-US" altLang="zh-CN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自己总结，认知所限，可能不全</a:t>
            </a:r>
          </a:p>
        </p:txBody>
      </p:sp>
    </p:spTree>
    <p:extLst>
      <p:ext uri="{BB962C8B-B14F-4D97-AF65-F5344CB8AC3E}">
        <p14:creationId xmlns:p14="http://schemas.microsoft.com/office/powerpoint/2010/main" val="1976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E346-61E0-45DA-9D10-CE11866FB2DE}"/>
              </a:ext>
            </a:extLst>
          </p:cNvPr>
          <p:cNvSpPr txBox="1">
            <a:spLocks/>
          </p:cNvSpPr>
          <p:nvPr/>
        </p:nvSpPr>
        <p:spPr>
          <a:xfrm>
            <a:off x="1845940" y="1689968"/>
            <a:ext cx="2196720" cy="874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Fin.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C21974-A63E-4BD7-B67F-98FDC865CA86}"/>
              </a:ext>
            </a:extLst>
          </p:cNvPr>
          <p:cNvSpPr txBox="1"/>
          <p:nvPr/>
        </p:nvSpPr>
        <p:spPr>
          <a:xfrm>
            <a:off x="1845940" y="2564904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感谢大家百忙之中抽出时间的聆听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82D915E-E5F3-475A-982D-78A233008504}"/>
              </a:ext>
            </a:extLst>
          </p:cNvPr>
          <p:cNvSpPr txBox="1">
            <a:spLocks/>
          </p:cNvSpPr>
          <p:nvPr/>
        </p:nvSpPr>
        <p:spPr>
          <a:xfrm>
            <a:off x="1845940" y="3933056"/>
            <a:ext cx="8329031" cy="1527944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分享人：</a:t>
            </a: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endParaRPr lang="en-US" altLang="zh-CN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Blog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sakigami-yang.me</a:t>
            </a:r>
            <a:r>
              <a:rPr lang="en-US" altLang="zh-CN" dirty="0">
                <a:hlinkClick r:id="rId2"/>
              </a:rPr>
              <a:t>/</a:t>
            </a:r>
            <a:endParaRPr lang="en-US" altLang="zh-CN" dirty="0"/>
          </a:p>
          <a:p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GitHub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：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github.com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SakigamiYang</a:t>
            </a:r>
            <a:endParaRPr lang="zh-CN" altLang="en-US" dirty="0">
              <a:solidFill>
                <a:schemeClr val="accent4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116632"/>
            <a:ext cx="3293422" cy="743744"/>
          </a:xfrm>
        </p:spPr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关于兔兔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881236E-86D5-40BA-9962-A1FC03CF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5400000">
            <a:off x="308086" y="2180372"/>
            <a:ext cx="4825730" cy="2714474"/>
          </a:xfrm>
        </p:spPr>
      </p:pic>
      <p:sp>
        <p:nvSpPr>
          <p:cNvPr id="12" name="内容占位符 13">
            <a:extLst>
              <a:ext uri="{FF2B5EF4-FFF2-40B4-BE49-F238E27FC236}">
                <a16:creationId xmlns:a16="http://schemas.microsoft.com/office/drawing/2014/main" id="{71A2353F-D50C-4DD9-A3C9-4DBC980B725A}"/>
              </a:ext>
            </a:extLst>
          </p:cNvPr>
          <p:cNvSpPr txBox="1">
            <a:spLocks/>
          </p:cNvSpPr>
          <p:nvPr/>
        </p:nvSpPr>
        <p:spPr>
          <a:xfrm>
            <a:off x="5022882" y="381000"/>
            <a:ext cx="6616146" cy="5928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Ai</a:t>
            </a:r>
            <a:r>
              <a:rPr lang="zh-CN" altLang="en-US" dirty="0">
                <a:solidFill>
                  <a:schemeClr val="accent4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兔兔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（兔子、兔宝）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一个热爱数学的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充满哔哩哔哩味儿的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程序员。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人在魔都。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希望有机会和可爱的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子们线下交流。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多年的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Python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C/C++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编程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致使我现在超喜欢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Scala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IT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行业毫无建树。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6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分享一个单词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看过一眼，一生难忘</a:t>
            </a:r>
          </a:p>
        </p:txBody>
      </p:sp>
    </p:spTree>
    <p:extLst>
      <p:ext uri="{BB962C8B-B14F-4D97-AF65-F5344CB8AC3E}">
        <p14:creationId xmlns:p14="http://schemas.microsoft.com/office/powerpoint/2010/main" val="35222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9CC304-0A24-4B04-BE45-591D66F6CE2F}"/>
              </a:ext>
            </a:extLst>
          </p:cNvPr>
          <p:cNvSpPr txBox="1"/>
          <p:nvPr/>
        </p:nvSpPr>
        <p:spPr>
          <a:xfrm>
            <a:off x="2926060" y="2512299"/>
            <a:ext cx="3596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aftermath</a:t>
            </a:r>
            <a:endParaRPr lang="zh-CN" altLang="en-US" sz="6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2D032B-B7CD-4C6E-AD8A-256D322AEAAF}"/>
              </a:ext>
            </a:extLst>
          </p:cNvPr>
          <p:cNvSpPr txBox="1"/>
          <p:nvPr/>
        </p:nvSpPr>
        <p:spPr>
          <a:xfrm>
            <a:off x="2926060" y="3822481"/>
            <a:ext cx="451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zh-CN" altLang="en-US" sz="2800" dirty="0"/>
              <a:t>战争、灾害、事故的</a:t>
            </a:r>
            <a:r>
              <a:rPr lang="en-US" altLang="zh-CN" sz="2800" dirty="0"/>
              <a:t>]</a:t>
            </a:r>
            <a:r>
              <a:rPr lang="zh-CN" altLang="en-US" sz="2800" dirty="0"/>
              <a:t> 余波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BEE55E-AC07-4EC2-8E51-87ADEE1C49B1}"/>
              </a:ext>
            </a:extLst>
          </p:cNvPr>
          <p:cNvSpPr txBox="1"/>
          <p:nvPr/>
        </p:nvSpPr>
        <p:spPr>
          <a:xfrm>
            <a:off x="6897699" y="3020130"/>
            <a:ext cx="3418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math = mow</a:t>
            </a:r>
            <a:r>
              <a:rPr lang="zh-CN" altLang="en-US" sz="2000" dirty="0"/>
              <a:t>（中世纪英语）</a:t>
            </a:r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“我买菜用得到微积分吗？”</a:t>
            </a:r>
          </a:p>
        </p:txBody>
      </p:sp>
    </p:spTree>
    <p:extLst>
      <p:ext uri="{BB962C8B-B14F-4D97-AF65-F5344CB8AC3E}">
        <p14:creationId xmlns:p14="http://schemas.microsoft.com/office/powerpoint/2010/main" val="40809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买菜用微积分吗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买菜真的有可能用到微积分。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587413" y="1805915"/>
            <a:ext cx="9685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案例一：张三毕业后来上海打拼，拥有一份每个月赚</a:t>
            </a:r>
            <a:r>
              <a:rPr lang="en-US" altLang="zh-CN" sz="1600" dirty="0"/>
              <a:t>5000</a:t>
            </a:r>
            <a:r>
              <a:rPr lang="zh-CN" altLang="en-US" sz="1600" dirty="0"/>
              <a:t>元的采购类工作。经过一段时间的生活，他总结出一个经验，每个月省吃俭用</a:t>
            </a:r>
            <a:r>
              <a:rPr lang="en-US" altLang="zh-CN" sz="1600" dirty="0"/>
              <a:t>800</a:t>
            </a:r>
            <a:r>
              <a:rPr lang="zh-CN" altLang="en-US" sz="1600" dirty="0"/>
              <a:t>元买菜一个人生活足够了。</a:t>
            </a:r>
            <a:endParaRPr lang="en-US" altLang="zh-CN" sz="1600" dirty="0"/>
          </a:p>
          <a:p>
            <a:r>
              <a:rPr lang="zh-CN" altLang="en-US" sz="1600" dirty="0"/>
              <a:t>那么请问，他在决定买菜的过程中有没有用到数学？用到微积分了吗？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/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案例二：张三通过努力，进入了一家国际连锁餐饮企业负责买菜。</a:t>
                </a:r>
                <a:endParaRPr lang="en-US" altLang="zh-CN" sz="1600" dirty="0"/>
              </a:p>
              <a:p>
                <a:r>
                  <a:rPr lang="zh-CN" altLang="en-US" sz="1600" dirty="0"/>
                  <a:t>数据分析人员：“我们假设每天来吃饭的客人对菜的需求量是一个对数正态分布，即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  <m:r>
                      <a:rPr lang="zh-CN" altLang="en-US" sz="16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600" dirty="0"/>
                  <a:t>基于：</a:t>
                </a:r>
                <a:endParaRPr lang="en-US" altLang="zh-CN" sz="1600" dirty="0"/>
              </a:p>
              <a:p>
                <a:r>
                  <a:rPr lang="en-US" altLang="zh-CN" sz="1600" dirty="0"/>
                  <a:t>a. </a:t>
                </a:r>
                <a:r>
                  <a:rPr lang="zh-CN" altLang="en-US" sz="1600" dirty="0"/>
                  <a:t>客人点菜量比较趋于均匀分布；</a:t>
                </a:r>
                <a:endParaRPr lang="en-US" altLang="zh-CN" sz="1600" dirty="0"/>
              </a:p>
              <a:p>
                <a:r>
                  <a:rPr lang="en-US" altLang="zh-CN" sz="1600" dirty="0"/>
                  <a:t>b. </a:t>
                </a:r>
                <a:r>
                  <a:rPr lang="zh-CN" altLang="en-US" sz="1600" dirty="0"/>
                  <a:t>点菜量不能小于零；</a:t>
                </a:r>
                <a:endParaRPr lang="en-US" altLang="zh-CN" sz="1600" dirty="0"/>
              </a:p>
              <a:p>
                <a:r>
                  <a:rPr lang="en-US" altLang="zh-CN" sz="1600" dirty="0"/>
                  <a:t>c. </a:t>
                </a:r>
                <a:r>
                  <a:rPr lang="zh-CN" altLang="en-US" sz="1600" dirty="0"/>
                  <a:t>客人会邀请新客人来一起吃且增加量是指数形式；</a:t>
                </a:r>
                <a:endParaRPr lang="en-US" altLang="zh-CN" sz="1600" dirty="0"/>
              </a:p>
              <a:p>
                <a:r>
                  <a:rPr lang="en-US" altLang="zh-CN" sz="1600" dirty="0"/>
                  <a:t>d. </a:t>
                </a:r>
                <a:r>
                  <a:rPr lang="zh-CN" altLang="en-US" sz="1600" dirty="0"/>
                  <a:t>在金融市场上，交易量和股价普遍服从对数正态分布，以此来考虑菜的进价和卖价。</a:t>
                </a:r>
                <a:endParaRPr lang="en-US" altLang="zh-CN" sz="1600" dirty="0"/>
              </a:p>
              <a:p>
                <a:r>
                  <a:rPr lang="zh-CN" altLang="en-US" sz="1600" dirty="0"/>
                  <a:t>请您决定我们该买多少菜才能最大化收益呢？”</a:t>
                </a:r>
                <a:endParaRPr lang="en-US" altLang="zh-CN" sz="1600" dirty="0"/>
              </a:p>
              <a:p>
                <a:r>
                  <a:rPr lang="zh-CN" altLang="en-US" sz="1600" dirty="0"/>
                  <a:t>请问张三该如何决定？</a:t>
                </a:r>
                <a:endParaRPr lang="en-US" altLang="zh-CN" sz="1600" dirty="0"/>
              </a:p>
              <a:p>
                <a:r>
                  <a:rPr lang="zh-CN" altLang="en-US" sz="1600" dirty="0"/>
                  <a:t>（来自知乎</a:t>
                </a:r>
                <a:r>
                  <a:rPr lang="en-US" altLang="zh-CN" sz="1600" dirty="0"/>
                  <a:t>@Minamoto https://www.zhihu.com/question/330028623</a:t>
                </a:r>
                <a:r>
                  <a:rPr lang="zh-CN" altLang="en-US" sz="1600" dirty="0"/>
                  <a:t>）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823EBA-AFB2-4AFD-856C-540CC9796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3034695"/>
                <a:ext cx="9685552" cy="2554545"/>
              </a:xfrm>
              <a:prstGeom prst="rect">
                <a:avLst/>
              </a:prstGeom>
              <a:blipFill>
                <a:blip r:embed="rId2"/>
                <a:stretch>
                  <a:fillRect l="-315" t="-716" b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/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2"/>
                    </a:solidFill>
                  </a:rPr>
                  <a:t>注：案例二等价于求   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𝑝𝑢</m:t>
                        </m:r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𝑝𝑤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𝑐𝑢</m:t>
                                </m:r>
                              </m:e>
                            </m:d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16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16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accent2"/>
                    </a:solidFill>
                  </a:rPr>
                  <a:t>    的极大值。</a:t>
                </a:r>
                <a:endParaRPr lang="en-US" altLang="zh-CN" sz="1600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1600" dirty="0">
                    <a:solidFill>
                      <a:schemeClr val="accent2"/>
                    </a:solidFill>
                  </a:rPr>
                  <a:t>收益期望；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菜量；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单位成本；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单位收益；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1600" b="0" dirty="0">
                    <a:solidFill>
                      <a:schemeClr val="accent2"/>
                    </a:solidFill>
                  </a:rPr>
                  <a:t>的概率分布函数；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600" dirty="0">
                    <a:solidFill>
                      <a:schemeClr val="accent2"/>
                    </a:solidFill>
                  </a:rPr>
                  <a:t>-</a:t>
                </a:r>
                <a:r>
                  <a:rPr lang="zh-CN" altLang="en-US" sz="1600" b="0" dirty="0">
                    <a:solidFill>
                      <a:schemeClr val="accent2"/>
                    </a:solidFill>
                  </a:rPr>
                  <a:t>对应的概率密度函数。</a:t>
                </a:r>
                <a:endParaRPr lang="en-US" altLang="zh-CN" sz="1600" b="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6EB8F32-D82E-4EF8-B90A-8F556664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13" y="5661248"/>
                <a:ext cx="9979607" cy="652936"/>
              </a:xfrm>
              <a:prstGeom prst="rect">
                <a:avLst/>
              </a:prstGeom>
              <a:blipFill>
                <a:blip r:embed="rId3"/>
                <a:stretch>
                  <a:fillRect l="-305" t="-68224" b="-68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8BFDE4D-DA5C-4C7C-95F3-06DFDE770470}"/>
              </a:ext>
            </a:extLst>
          </p:cNvPr>
          <p:cNvSpPr txBox="1"/>
          <p:nvPr/>
        </p:nvSpPr>
        <p:spPr>
          <a:xfrm>
            <a:off x="9648045" y="3933056"/>
            <a:ext cx="1918975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4"/>
                </a:solidFill>
              </a:rPr>
              <a:t>※ </a:t>
            </a:r>
            <a:r>
              <a:rPr lang="zh-CN" altLang="en-US" sz="1200" dirty="0">
                <a:solidFill>
                  <a:schemeClr val="accent4"/>
                </a:solidFill>
              </a:rPr>
              <a:t>如果考虑前一天的菜可以放到转天，且每周考虑有休息日。在计算每一期的买菜量时，就可以得到更复杂的动态规划</a:t>
            </a:r>
            <a:r>
              <a:rPr lang="en-US" altLang="zh-CN" sz="1200" dirty="0">
                <a:solidFill>
                  <a:schemeClr val="accent4"/>
                </a:solidFill>
              </a:rPr>
              <a:t> Bellman Equation</a:t>
            </a:r>
            <a:r>
              <a:rPr lang="zh-CN" altLang="en-US" sz="1200" dirty="0">
                <a:solidFill>
                  <a:schemeClr val="accent4"/>
                </a:solidFill>
              </a:rPr>
              <a:t>。</a:t>
            </a:r>
            <a:endParaRPr lang="en-US" altLang="zh-CN" sz="1200" dirty="0">
              <a:solidFill>
                <a:schemeClr val="accent4"/>
              </a:solidFill>
            </a:endParaRPr>
          </a:p>
          <a:p>
            <a:r>
              <a:rPr lang="zh-CN" altLang="en-US" sz="1200" dirty="0">
                <a:solidFill>
                  <a:schemeClr val="accent4"/>
                </a:solidFill>
              </a:rPr>
              <a:t>这是在经济学上的一个重要工具。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1138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798063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程序员为什么要学习数学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——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无漏的思维框架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838" y="1077272"/>
            <a:ext cx="9782801" cy="652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accent4"/>
                </a:solidFill>
              </a:rPr>
              <a:t>数学是在人类常识</a:t>
            </a:r>
            <a:r>
              <a:rPr lang="en-US" altLang="zh-CN" sz="2400" dirty="0">
                <a:solidFill>
                  <a:schemeClr val="accent4"/>
                </a:solidFill>
              </a:rPr>
              <a:t>/</a:t>
            </a:r>
            <a:r>
              <a:rPr lang="zh-CN" altLang="en-US" sz="2400" dirty="0">
                <a:solidFill>
                  <a:schemeClr val="accent4"/>
                </a:solidFill>
              </a:rPr>
              <a:t>经验上的进一步提炼和补充。</a:t>
            </a:r>
            <a:endParaRPr lang="en-US" altLang="zh-CN" sz="2400" dirty="0">
              <a:solidFill>
                <a:schemeClr val="accent4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7B5B6C-EA08-47A5-A10C-9E2FE8C3AFB2}"/>
              </a:ext>
            </a:extLst>
          </p:cNvPr>
          <p:cNvSpPr txBox="1"/>
          <p:nvPr/>
        </p:nvSpPr>
        <p:spPr>
          <a:xfrm>
            <a:off x="1617838" y="1762323"/>
            <a:ext cx="968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下图来自 </a:t>
            </a:r>
            <a:r>
              <a:rPr lang="en-US" altLang="zh-CN" dirty="0"/>
              <a:t>Apple WWDC </a:t>
            </a:r>
            <a:r>
              <a:rPr lang="zh-CN" altLang="en-US" dirty="0"/>
              <a:t>的软件开发课程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/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accent4"/>
                    </a:solidFill>
                  </a:rPr>
                  <a:t>= </a:t>
                </a:r>
                <a:r>
                  <a:rPr lang="zh-CN" altLang="en-US" dirty="0">
                    <a:solidFill>
                      <a:schemeClr val="accent4"/>
                    </a:solidFill>
                  </a:rPr>
                  <a:t>的自反性（即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）</a:t>
                </a:r>
                <a:endParaRPr lang="en-US" altLang="zh-CN" dirty="0">
                  <a:solidFill>
                    <a:schemeClr val="accent4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chemeClr val="accent4"/>
                    </a:solidFill>
                  </a:rPr>
                  <a:t>重载操作符 与 代数结构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8BFDE4D-DA5C-4C7C-95F3-06DFDE770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06" y="5733256"/>
                <a:ext cx="4176464" cy="727700"/>
              </a:xfrm>
              <a:prstGeom prst="rect">
                <a:avLst/>
              </a:prstGeom>
              <a:blipFill>
                <a:blip r:embed="rId2"/>
                <a:stretch>
                  <a:fillRect t="-20800" b="-9600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C5DFD09-6446-4001-B5F6-CC3FA36A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13" y="2283194"/>
            <a:ext cx="4887899" cy="3054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19064E-22CE-4D39-88CA-273912596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2283194"/>
            <a:ext cx="4877785" cy="30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4225" y="1556792"/>
            <a:ext cx="9680374" cy="2654064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b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数学要学到什么程度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54225" y="4245181"/>
            <a:ext cx="9680375" cy="1150203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“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「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数学好</a:t>
            </a:r>
            <a:r>
              <a:rPr lang="ja-JP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」</a:t>
            </a:r>
            <a:r>
              <a:rPr lang="en-US" altLang="ja-JP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 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会口算三位数</a:t>
            </a:r>
            <a:r>
              <a:rPr lang="zh-CN" altLang="en-US" dirty="0">
                <a:solidFill>
                  <a:schemeClr val="accent4"/>
                </a:solidFill>
                <a:sym typeface="Arial" panose="020B0604020202020204" pitchFamily="34" charset="0"/>
              </a:rPr>
              <a:t>加法</a:t>
            </a:r>
            <a:r>
              <a:rPr lang="zh-CN" altLang="en-US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46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F821-1EBB-4608-A353-34065F24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79795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数学是什么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9C5A-0225-4D80-BEB5-FFD174D4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900" y="2063278"/>
            <a:ext cx="8317401" cy="1080120"/>
          </a:xfrm>
          <a:ln w="28575"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维基百科：数学是利用符号语言研究数量、结构、变化以及空间等概念的一门学科，从某种角度看属于形式科学的一种。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4DE62D-C6FD-4014-BD57-AB46F03FE4E7}"/>
              </a:ext>
            </a:extLst>
          </p:cNvPr>
          <p:cNvSpPr txBox="1">
            <a:spLocks/>
          </p:cNvSpPr>
          <p:nvPr/>
        </p:nvSpPr>
        <p:spPr>
          <a:xfrm>
            <a:off x="2326133" y="4149080"/>
            <a:ext cx="8317401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Euphemia" pitchFamily="34" charset="0"/>
              <a:buNone/>
            </a:pPr>
            <a:r>
              <a:rPr lang="zh-CN" altLang="en-US" sz="2400" dirty="0"/>
              <a:t>我的理解：数学 </a:t>
            </a:r>
            <a:r>
              <a:rPr lang="en-US" altLang="zh-CN" sz="2400" dirty="0"/>
              <a:t>= N × </a:t>
            </a:r>
            <a:r>
              <a:rPr lang="zh-CN" altLang="en-US" sz="2400" dirty="0">
                <a:solidFill>
                  <a:schemeClr val="accent4"/>
                </a:solidFill>
              </a:rPr>
              <a:t>可计算性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自洽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chemeClr val="accent4"/>
                </a:solidFill>
              </a:rPr>
              <a:t>由公理、定理以及猜想</a:t>
            </a:r>
            <a:r>
              <a:rPr lang="zh-CN" altLang="en-US" sz="2400" dirty="0"/>
              <a:t>所组成的</a:t>
            </a:r>
            <a:r>
              <a:rPr lang="zh-CN" altLang="en-US" sz="2400" dirty="0">
                <a:solidFill>
                  <a:schemeClr val="accent4"/>
                </a:solidFill>
              </a:rPr>
              <a:t>系统</a:t>
            </a:r>
            <a:r>
              <a:rPr lang="zh-CN" altLang="en-US" sz="2400" dirty="0"/>
              <a:t> </a:t>
            </a:r>
            <a:r>
              <a:rPr lang="en-US" altLang="zh-CN" sz="2400" dirty="0"/>
              <a:t>+ </a:t>
            </a:r>
            <a:r>
              <a:rPr lang="zh-CN" altLang="en-US" sz="2400" dirty="0">
                <a:solidFill>
                  <a:schemeClr val="accent4"/>
                </a:solidFill>
              </a:rPr>
              <a:t>各系统间的关系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582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9_TF02787947" id="{124DA91E-99CB-419E-AAA1-512E3751EB10}" vid="{FB4B810C-0487-49BA-A146-76B585018C49}"/>
    </a:ext>
  </a:extLst>
</a:theme>
</file>

<file path=ppt/theme/theme2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带 Pi 的数学教育演示文稿（宽屏）</Template>
  <TotalTime>527</TotalTime>
  <Words>1854</Words>
  <Application>Microsoft Office PowerPoint</Application>
  <PresentationFormat>自定义</PresentationFormat>
  <Paragraphs>138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Cambria Math</vt:lpstr>
      <vt:lpstr>Euphemia</vt:lpstr>
      <vt:lpstr>数学 16x9</vt:lpstr>
      <vt:lpstr>面向一小部分程序员的 数学学习相关话题简言</vt:lpstr>
      <vt:lpstr>关于兔兔</vt:lpstr>
      <vt:lpstr>分享一个单词</vt:lpstr>
      <vt:lpstr>PowerPoint 演示文稿</vt:lpstr>
      <vt:lpstr>程序员为什么要学习数学</vt:lpstr>
      <vt:lpstr>程序员为什么要学习数学——买菜用微积分吗</vt:lpstr>
      <vt:lpstr>程序员为什么要学习数学——无漏的思维框架</vt:lpstr>
      <vt:lpstr>数学是什么 数学要学到什么程度</vt:lpstr>
      <vt:lpstr>数学是什么</vt:lpstr>
      <vt:lpstr>数学学科有哪些分类</vt:lpstr>
      <vt:lpstr>数学要学到什么程度</vt:lpstr>
      <vt:lpstr>一个简单的例子</vt:lpstr>
      <vt:lpstr>数学学习经验分享</vt:lpstr>
      <vt:lpstr>如何理解并思考数学模型</vt:lpstr>
      <vt:lpstr>如何记忆数学知识</vt:lpstr>
      <vt:lpstr>书籍推荐</vt:lpstr>
      <vt:lpstr>面向程序员的 数学学科地图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面向一小部分程序员的 数学学习相关话题简言</dc:title>
  <dc:creator>Yang Zhixiao</dc:creator>
  <cp:lastModifiedBy>binglan19880124@163.com</cp:lastModifiedBy>
  <cp:revision>258</cp:revision>
  <dcterms:created xsi:type="dcterms:W3CDTF">2020-07-04T09:31:40Z</dcterms:created>
  <dcterms:modified xsi:type="dcterms:W3CDTF">2020-07-10T05:42:57Z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