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6" r:id="rId4"/>
    <p:sldId id="260" r:id="rId5"/>
    <p:sldId id="261" r:id="rId6"/>
    <p:sldId id="262" r:id="rId7"/>
    <p:sldId id="266" r:id="rId8"/>
    <p:sldId id="267" r:id="rId9"/>
    <p:sldId id="268" r:id="rId10"/>
    <p:sldId id="269" r:id="rId11"/>
    <p:sldId id="270" r:id="rId12"/>
    <p:sldId id="271" r:id="rId13"/>
    <p:sldId id="263" r:id="rId14"/>
    <p:sldId id="264" r:id="rId15"/>
    <p:sldId id="265" r:id="rId16"/>
    <p:sldId id="258"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11" d="100"/>
          <a:sy n="111" d="100"/>
        </p:scale>
        <p:origin x="66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B50D7E-2DA8-0CC3-B336-F70AD8615C3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1D556F7-353F-1969-CF20-DFE5279B29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9FC39F1-8A2E-0E27-44EC-14068E97C867}"/>
              </a:ext>
            </a:extLst>
          </p:cNvPr>
          <p:cNvSpPr>
            <a:spLocks noGrp="1"/>
          </p:cNvSpPr>
          <p:nvPr>
            <p:ph type="dt" sz="half" idx="10"/>
          </p:nvPr>
        </p:nvSpPr>
        <p:spPr/>
        <p:txBody>
          <a:bodyPr/>
          <a:lstStyle/>
          <a:p>
            <a:fld id="{ED1723E7-9B94-49B3-AC35-B575A2E7E9C0}" type="datetimeFigureOut">
              <a:rPr lang="zh-CN" altLang="en-US" smtClean="0"/>
              <a:t>2022/12/10</a:t>
            </a:fld>
            <a:endParaRPr lang="zh-CN" altLang="en-US"/>
          </a:p>
        </p:txBody>
      </p:sp>
      <p:sp>
        <p:nvSpPr>
          <p:cNvPr id="5" name="页脚占位符 4">
            <a:extLst>
              <a:ext uri="{FF2B5EF4-FFF2-40B4-BE49-F238E27FC236}">
                <a16:creationId xmlns:a16="http://schemas.microsoft.com/office/drawing/2014/main" id="{6B807160-BF6A-F162-9E5E-E0E11277BD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470E04-AF88-8A66-D4E6-9387D73AD33B}"/>
              </a:ext>
            </a:extLst>
          </p:cNvPr>
          <p:cNvSpPr>
            <a:spLocks noGrp="1"/>
          </p:cNvSpPr>
          <p:nvPr>
            <p:ph type="sldNum" sz="quarter" idx="12"/>
          </p:nvPr>
        </p:nvSpPr>
        <p:spPr/>
        <p:txBody>
          <a:bodyPr/>
          <a:lstStyle/>
          <a:p>
            <a:fld id="{6323507F-C63C-48C2-AD1A-5EB9F03238DF}" type="slidenum">
              <a:rPr lang="zh-CN" altLang="en-US" smtClean="0"/>
              <a:t>‹#›</a:t>
            </a:fld>
            <a:endParaRPr lang="zh-CN" altLang="en-US"/>
          </a:p>
        </p:txBody>
      </p:sp>
    </p:spTree>
    <p:extLst>
      <p:ext uri="{BB962C8B-B14F-4D97-AF65-F5344CB8AC3E}">
        <p14:creationId xmlns:p14="http://schemas.microsoft.com/office/powerpoint/2010/main" val="896599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E3D812-3F35-D0B0-B430-3232DB4C3E8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ED95C65-FEA3-BD3F-6A6B-00FB732C64F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FB203C-0DDC-9472-1ECC-3CEFE37FF234}"/>
              </a:ext>
            </a:extLst>
          </p:cNvPr>
          <p:cNvSpPr>
            <a:spLocks noGrp="1"/>
          </p:cNvSpPr>
          <p:nvPr>
            <p:ph type="dt" sz="half" idx="10"/>
          </p:nvPr>
        </p:nvSpPr>
        <p:spPr/>
        <p:txBody>
          <a:bodyPr/>
          <a:lstStyle/>
          <a:p>
            <a:fld id="{ED1723E7-9B94-49B3-AC35-B575A2E7E9C0}" type="datetimeFigureOut">
              <a:rPr lang="zh-CN" altLang="en-US" smtClean="0"/>
              <a:t>2022/12/10</a:t>
            </a:fld>
            <a:endParaRPr lang="zh-CN" altLang="en-US"/>
          </a:p>
        </p:txBody>
      </p:sp>
      <p:sp>
        <p:nvSpPr>
          <p:cNvPr id="5" name="页脚占位符 4">
            <a:extLst>
              <a:ext uri="{FF2B5EF4-FFF2-40B4-BE49-F238E27FC236}">
                <a16:creationId xmlns:a16="http://schemas.microsoft.com/office/drawing/2014/main" id="{31BB88CC-9973-07E9-02F8-20F78FD237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E84ACA-6276-0C93-5BFC-02B7E0D3A6C4}"/>
              </a:ext>
            </a:extLst>
          </p:cNvPr>
          <p:cNvSpPr>
            <a:spLocks noGrp="1"/>
          </p:cNvSpPr>
          <p:nvPr>
            <p:ph type="sldNum" sz="quarter" idx="12"/>
          </p:nvPr>
        </p:nvSpPr>
        <p:spPr/>
        <p:txBody>
          <a:bodyPr/>
          <a:lstStyle/>
          <a:p>
            <a:fld id="{6323507F-C63C-48C2-AD1A-5EB9F03238DF}" type="slidenum">
              <a:rPr lang="zh-CN" altLang="en-US" smtClean="0"/>
              <a:t>‹#›</a:t>
            </a:fld>
            <a:endParaRPr lang="zh-CN" altLang="en-US"/>
          </a:p>
        </p:txBody>
      </p:sp>
    </p:spTree>
    <p:extLst>
      <p:ext uri="{BB962C8B-B14F-4D97-AF65-F5344CB8AC3E}">
        <p14:creationId xmlns:p14="http://schemas.microsoft.com/office/powerpoint/2010/main" val="3449901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A8B7A4E-70DD-7F2B-6D8D-8F6013F7289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B9DE128-6892-9404-C702-B9D0DF6AB52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2F1624-7C79-DF32-E730-EEC488B0C2E2}"/>
              </a:ext>
            </a:extLst>
          </p:cNvPr>
          <p:cNvSpPr>
            <a:spLocks noGrp="1"/>
          </p:cNvSpPr>
          <p:nvPr>
            <p:ph type="dt" sz="half" idx="10"/>
          </p:nvPr>
        </p:nvSpPr>
        <p:spPr/>
        <p:txBody>
          <a:bodyPr/>
          <a:lstStyle/>
          <a:p>
            <a:fld id="{ED1723E7-9B94-49B3-AC35-B575A2E7E9C0}" type="datetimeFigureOut">
              <a:rPr lang="zh-CN" altLang="en-US" smtClean="0"/>
              <a:t>2022/12/10</a:t>
            </a:fld>
            <a:endParaRPr lang="zh-CN" altLang="en-US"/>
          </a:p>
        </p:txBody>
      </p:sp>
      <p:sp>
        <p:nvSpPr>
          <p:cNvPr id="5" name="页脚占位符 4">
            <a:extLst>
              <a:ext uri="{FF2B5EF4-FFF2-40B4-BE49-F238E27FC236}">
                <a16:creationId xmlns:a16="http://schemas.microsoft.com/office/drawing/2014/main" id="{DB925E3B-2273-5020-3A4B-A7DB423081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063BBD-D3B3-C0F0-035A-24547CEF0733}"/>
              </a:ext>
            </a:extLst>
          </p:cNvPr>
          <p:cNvSpPr>
            <a:spLocks noGrp="1"/>
          </p:cNvSpPr>
          <p:nvPr>
            <p:ph type="sldNum" sz="quarter" idx="12"/>
          </p:nvPr>
        </p:nvSpPr>
        <p:spPr/>
        <p:txBody>
          <a:bodyPr/>
          <a:lstStyle/>
          <a:p>
            <a:fld id="{6323507F-C63C-48C2-AD1A-5EB9F03238DF}" type="slidenum">
              <a:rPr lang="zh-CN" altLang="en-US" smtClean="0"/>
              <a:t>‹#›</a:t>
            </a:fld>
            <a:endParaRPr lang="zh-CN" altLang="en-US"/>
          </a:p>
        </p:txBody>
      </p:sp>
    </p:spTree>
    <p:extLst>
      <p:ext uri="{BB962C8B-B14F-4D97-AF65-F5344CB8AC3E}">
        <p14:creationId xmlns:p14="http://schemas.microsoft.com/office/powerpoint/2010/main" val="2162734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0D239-9445-613A-BDC6-E786994E225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86EF354-AD5F-58FD-CB65-A4F2513388E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C2E13C-02F2-CDE8-F010-C7BD34FC5D71}"/>
              </a:ext>
            </a:extLst>
          </p:cNvPr>
          <p:cNvSpPr>
            <a:spLocks noGrp="1"/>
          </p:cNvSpPr>
          <p:nvPr>
            <p:ph type="dt" sz="half" idx="10"/>
          </p:nvPr>
        </p:nvSpPr>
        <p:spPr/>
        <p:txBody>
          <a:bodyPr/>
          <a:lstStyle/>
          <a:p>
            <a:fld id="{ED1723E7-9B94-49B3-AC35-B575A2E7E9C0}" type="datetimeFigureOut">
              <a:rPr lang="zh-CN" altLang="en-US" smtClean="0"/>
              <a:t>2022/12/10</a:t>
            </a:fld>
            <a:endParaRPr lang="zh-CN" altLang="en-US"/>
          </a:p>
        </p:txBody>
      </p:sp>
      <p:sp>
        <p:nvSpPr>
          <p:cNvPr id="5" name="页脚占位符 4">
            <a:extLst>
              <a:ext uri="{FF2B5EF4-FFF2-40B4-BE49-F238E27FC236}">
                <a16:creationId xmlns:a16="http://schemas.microsoft.com/office/drawing/2014/main" id="{5BB71376-4BB4-2991-A7E4-AA1F2945DB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AC3E34-ECB4-B746-D23A-CD54A0F43DCF}"/>
              </a:ext>
            </a:extLst>
          </p:cNvPr>
          <p:cNvSpPr>
            <a:spLocks noGrp="1"/>
          </p:cNvSpPr>
          <p:nvPr>
            <p:ph type="sldNum" sz="quarter" idx="12"/>
          </p:nvPr>
        </p:nvSpPr>
        <p:spPr/>
        <p:txBody>
          <a:bodyPr/>
          <a:lstStyle/>
          <a:p>
            <a:fld id="{6323507F-C63C-48C2-AD1A-5EB9F03238DF}" type="slidenum">
              <a:rPr lang="zh-CN" altLang="en-US" smtClean="0"/>
              <a:t>‹#›</a:t>
            </a:fld>
            <a:endParaRPr lang="zh-CN" altLang="en-US"/>
          </a:p>
        </p:txBody>
      </p:sp>
    </p:spTree>
    <p:extLst>
      <p:ext uri="{BB962C8B-B14F-4D97-AF65-F5344CB8AC3E}">
        <p14:creationId xmlns:p14="http://schemas.microsoft.com/office/powerpoint/2010/main" val="3402177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3DDE3-4BDA-63DC-FCBA-9A4E409BE8D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6BB5CE2-04A8-7E50-8C3C-99EEBBC8EB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B394548-2ECC-9BAE-A467-3861F8DC5618}"/>
              </a:ext>
            </a:extLst>
          </p:cNvPr>
          <p:cNvSpPr>
            <a:spLocks noGrp="1"/>
          </p:cNvSpPr>
          <p:nvPr>
            <p:ph type="dt" sz="half" idx="10"/>
          </p:nvPr>
        </p:nvSpPr>
        <p:spPr/>
        <p:txBody>
          <a:bodyPr/>
          <a:lstStyle/>
          <a:p>
            <a:fld id="{ED1723E7-9B94-49B3-AC35-B575A2E7E9C0}" type="datetimeFigureOut">
              <a:rPr lang="zh-CN" altLang="en-US" smtClean="0"/>
              <a:t>2022/12/10</a:t>
            </a:fld>
            <a:endParaRPr lang="zh-CN" altLang="en-US"/>
          </a:p>
        </p:txBody>
      </p:sp>
      <p:sp>
        <p:nvSpPr>
          <p:cNvPr id="5" name="页脚占位符 4">
            <a:extLst>
              <a:ext uri="{FF2B5EF4-FFF2-40B4-BE49-F238E27FC236}">
                <a16:creationId xmlns:a16="http://schemas.microsoft.com/office/drawing/2014/main" id="{BFAE193B-9819-7C95-1B56-AC2FE9A124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C3AB31-5B2E-AB56-F1E0-CF9C44D136ED}"/>
              </a:ext>
            </a:extLst>
          </p:cNvPr>
          <p:cNvSpPr>
            <a:spLocks noGrp="1"/>
          </p:cNvSpPr>
          <p:nvPr>
            <p:ph type="sldNum" sz="quarter" idx="12"/>
          </p:nvPr>
        </p:nvSpPr>
        <p:spPr/>
        <p:txBody>
          <a:bodyPr/>
          <a:lstStyle/>
          <a:p>
            <a:fld id="{6323507F-C63C-48C2-AD1A-5EB9F03238DF}" type="slidenum">
              <a:rPr lang="zh-CN" altLang="en-US" smtClean="0"/>
              <a:t>‹#›</a:t>
            </a:fld>
            <a:endParaRPr lang="zh-CN" altLang="en-US"/>
          </a:p>
        </p:txBody>
      </p:sp>
    </p:spTree>
    <p:extLst>
      <p:ext uri="{BB962C8B-B14F-4D97-AF65-F5344CB8AC3E}">
        <p14:creationId xmlns:p14="http://schemas.microsoft.com/office/powerpoint/2010/main" val="3887006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9F6F1-1371-8B19-440C-960CCF301AE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578430-2DB2-6B37-5F55-464FF2BEC64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04065D8-01F0-0CF2-0C65-342B84AB4C9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3C2288A-E69D-FDDB-C67C-74824CE1A032}"/>
              </a:ext>
            </a:extLst>
          </p:cNvPr>
          <p:cNvSpPr>
            <a:spLocks noGrp="1"/>
          </p:cNvSpPr>
          <p:nvPr>
            <p:ph type="dt" sz="half" idx="10"/>
          </p:nvPr>
        </p:nvSpPr>
        <p:spPr/>
        <p:txBody>
          <a:bodyPr/>
          <a:lstStyle/>
          <a:p>
            <a:fld id="{ED1723E7-9B94-49B3-AC35-B575A2E7E9C0}" type="datetimeFigureOut">
              <a:rPr lang="zh-CN" altLang="en-US" smtClean="0"/>
              <a:t>2022/12/10</a:t>
            </a:fld>
            <a:endParaRPr lang="zh-CN" altLang="en-US"/>
          </a:p>
        </p:txBody>
      </p:sp>
      <p:sp>
        <p:nvSpPr>
          <p:cNvPr id="6" name="页脚占位符 5">
            <a:extLst>
              <a:ext uri="{FF2B5EF4-FFF2-40B4-BE49-F238E27FC236}">
                <a16:creationId xmlns:a16="http://schemas.microsoft.com/office/drawing/2014/main" id="{A409C04A-01C8-F23E-374D-F983AE2B1C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A5F45B-F3D0-5762-403B-D52AA18F6D90}"/>
              </a:ext>
            </a:extLst>
          </p:cNvPr>
          <p:cNvSpPr>
            <a:spLocks noGrp="1"/>
          </p:cNvSpPr>
          <p:nvPr>
            <p:ph type="sldNum" sz="quarter" idx="12"/>
          </p:nvPr>
        </p:nvSpPr>
        <p:spPr/>
        <p:txBody>
          <a:bodyPr/>
          <a:lstStyle/>
          <a:p>
            <a:fld id="{6323507F-C63C-48C2-AD1A-5EB9F03238DF}" type="slidenum">
              <a:rPr lang="zh-CN" altLang="en-US" smtClean="0"/>
              <a:t>‹#›</a:t>
            </a:fld>
            <a:endParaRPr lang="zh-CN" altLang="en-US"/>
          </a:p>
        </p:txBody>
      </p:sp>
    </p:spTree>
    <p:extLst>
      <p:ext uri="{BB962C8B-B14F-4D97-AF65-F5344CB8AC3E}">
        <p14:creationId xmlns:p14="http://schemas.microsoft.com/office/powerpoint/2010/main" val="1971587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2D51E-4768-862C-0BC7-C6098827E02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5E124B5-C10B-4E9E-AC86-84522EF433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F46F573-00B0-80E9-B201-5EA1A9DF638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9A5C810-4060-970D-613F-7DC413CD2B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6E8F0AC-6390-7EEF-15EC-53056BAD0DF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72D7BA0-6AB0-4B78-A576-30D1CF46553B}"/>
              </a:ext>
            </a:extLst>
          </p:cNvPr>
          <p:cNvSpPr>
            <a:spLocks noGrp="1"/>
          </p:cNvSpPr>
          <p:nvPr>
            <p:ph type="dt" sz="half" idx="10"/>
          </p:nvPr>
        </p:nvSpPr>
        <p:spPr/>
        <p:txBody>
          <a:bodyPr/>
          <a:lstStyle/>
          <a:p>
            <a:fld id="{ED1723E7-9B94-49B3-AC35-B575A2E7E9C0}" type="datetimeFigureOut">
              <a:rPr lang="zh-CN" altLang="en-US" smtClean="0"/>
              <a:t>2022/12/10</a:t>
            </a:fld>
            <a:endParaRPr lang="zh-CN" altLang="en-US"/>
          </a:p>
        </p:txBody>
      </p:sp>
      <p:sp>
        <p:nvSpPr>
          <p:cNvPr id="8" name="页脚占位符 7">
            <a:extLst>
              <a:ext uri="{FF2B5EF4-FFF2-40B4-BE49-F238E27FC236}">
                <a16:creationId xmlns:a16="http://schemas.microsoft.com/office/drawing/2014/main" id="{C981C1D5-B48A-0C2E-7622-CA8DFD86F28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90DF577-41BE-034F-6BBB-8650A3F95D91}"/>
              </a:ext>
            </a:extLst>
          </p:cNvPr>
          <p:cNvSpPr>
            <a:spLocks noGrp="1"/>
          </p:cNvSpPr>
          <p:nvPr>
            <p:ph type="sldNum" sz="quarter" idx="12"/>
          </p:nvPr>
        </p:nvSpPr>
        <p:spPr/>
        <p:txBody>
          <a:bodyPr/>
          <a:lstStyle/>
          <a:p>
            <a:fld id="{6323507F-C63C-48C2-AD1A-5EB9F03238DF}" type="slidenum">
              <a:rPr lang="zh-CN" altLang="en-US" smtClean="0"/>
              <a:t>‹#›</a:t>
            </a:fld>
            <a:endParaRPr lang="zh-CN" altLang="en-US"/>
          </a:p>
        </p:txBody>
      </p:sp>
    </p:spTree>
    <p:extLst>
      <p:ext uri="{BB962C8B-B14F-4D97-AF65-F5344CB8AC3E}">
        <p14:creationId xmlns:p14="http://schemas.microsoft.com/office/powerpoint/2010/main" val="4097903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1C24FE-1438-8D86-8701-9BBF95A394A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53A4202-121E-F068-8D1D-8B1A46A959F6}"/>
              </a:ext>
            </a:extLst>
          </p:cNvPr>
          <p:cNvSpPr>
            <a:spLocks noGrp="1"/>
          </p:cNvSpPr>
          <p:nvPr>
            <p:ph type="dt" sz="half" idx="10"/>
          </p:nvPr>
        </p:nvSpPr>
        <p:spPr/>
        <p:txBody>
          <a:bodyPr/>
          <a:lstStyle/>
          <a:p>
            <a:fld id="{ED1723E7-9B94-49B3-AC35-B575A2E7E9C0}" type="datetimeFigureOut">
              <a:rPr lang="zh-CN" altLang="en-US" smtClean="0"/>
              <a:t>2022/12/10</a:t>
            </a:fld>
            <a:endParaRPr lang="zh-CN" altLang="en-US"/>
          </a:p>
        </p:txBody>
      </p:sp>
      <p:sp>
        <p:nvSpPr>
          <p:cNvPr id="4" name="页脚占位符 3">
            <a:extLst>
              <a:ext uri="{FF2B5EF4-FFF2-40B4-BE49-F238E27FC236}">
                <a16:creationId xmlns:a16="http://schemas.microsoft.com/office/drawing/2014/main" id="{3FF01189-0807-1246-76D8-A4DE03ACAC7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6D5E94F-3334-AAA0-AFF4-C49C25F8C3A5}"/>
              </a:ext>
            </a:extLst>
          </p:cNvPr>
          <p:cNvSpPr>
            <a:spLocks noGrp="1"/>
          </p:cNvSpPr>
          <p:nvPr>
            <p:ph type="sldNum" sz="quarter" idx="12"/>
          </p:nvPr>
        </p:nvSpPr>
        <p:spPr/>
        <p:txBody>
          <a:bodyPr/>
          <a:lstStyle/>
          <a:p>
            <a:fld id="{6323507F-C63C-48C2-AD1A-5EB9F03238DF}" type="slidenum">
              <a:rPr lang="zh-CN" altLang="en-US" smtClean="0"/>
              <a:t>‹#›</a:t>
            </a:fld>
            <a:endParaRPr lang="zh-CN" altLang="en-US"/>
          </a:p>
        </p:txBody>
      </p:sp>
    </p:spTree>
    <p:extLst>
      <p:ext uri="{BB962C8B-B14F-4D97-AF65-F5344CB8AC3E}">
        <p14:creationId xmlns:p14="http://schemas.microsoft.com/office/powerpoint/2010/main" val="3876745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559E64E-D575-9269-80CD-32435174A1B0}"/>
              </a:ext>
            </a:extLst>
          </p:cNvPr>
          <p:cNvSpPr>
            <a:spLocks noGrp="1"/>
          </p:cNvSpPr>
          <p:nvPr>
            <p:ph type="dt" sz="half" idx="10"/>
          </p:nvPr>
        </p:nvSpPr>
        <p:spPr/>
        <p:txBody>
          <a:bodyPr/>
          <a:lstStyle/>
          <a:p>
            <a:fld id="{ED1723E7-9B94-49B3-AC35-B575A2E7E9C0}" type="datetimeFigureOut">
              <a:rPr lang="zh-CN" altLang="en-US" smtClean="0"/>
              <a:t>2022/12/10</a:t>
            </a:fld>
            <a:endParaRPr lang="zh-CN" altLang="en-US"/>
          </a:p>
        </p:txBody>
      </p:sp>
      <p:sp>
        <p:nvSpPr>
          <p:cNvPr id="3" name="页脚占位符 2">
            <a:extLst>
              <a:ext uri="{FF2B5EF4-FFF2-40B4-BE49-F238E27FC236}">
                <a16:creationId xmlns:a16="http://schemas.microsoft.com/office/drawing/2014/main" id="{7BBD26FA-A5D6-015B-B8E5-7396F31D8AB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03030EB-0882-67FF-3C1F-771D9CFADBDC}"/>
              </a:ext>
            </a:extLst>
          </p:cNvPr>
          <p:cNvSpPr>
            <a:spLocks noGrp="1"/>
          </p:cNvSpPr>
          <p:nvPr>
            <p:ph type="sldNum" sz="quarter" idx="12"/>
          </p:nvPr>
        </p:nvSpPr>
        <p:spPr/>
        <p:txBody>
          <a:bodyPr/>
          <a:lstStyle/>
          <a:p>
            <a:fld id="{6323507F-C63C-48C2-AD1A-5EB9F03238DF}" type="slidenum">
              <a:rPr lang="zh-CN" altLang="en-US" smtClean="0"/>
              <a:t>‹#›</a:t>
            </a:fld>
            <a:endParaRPr lang="zh-CN" altLang="en-US"/>
          </a:p>
        </p:txBody>
      </p:sp>
    </p:spTree>
    <p:extLst>
      <p:ext uri="{BB962C8B-B14F-4D97-AF65-F5344CB8AC3E}">
        <p14:creationId xmlns:p14="http://schemas.microsoft.com/office/powerpoint/2010/main" val="4050902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AD793-5B3B-E2A1-1F92-FCD4A053C80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683E261-3823-F3A6-CCDC-73032BCBAD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F7668EB-AF31-B4A7-B5D6-76FC3AA9D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08FA6D9-0E59-829F-EF2F-AA2F58566A01}"/>
              </a:ext>
            </a:extLst>
          </p:cNvPr>
          <p:cNvSpPr>
            <a:spLocks noGrp="1"/>
          </p:cNvSpPr>
          <p:nvPr>
            <p:ph type="dt" sz="half" idx="10"/>
          </p:nvPr>
        </p:nvSpPr>
        <p:spPr/>
        <p:txBody>
          <a:bodyPr/>
          <a:lstStyle/>
          <a:p>
            <a:fld id="{ED1723E7-9B94-49B3-AC35-B575A2E7E9C0}" type="datetimeFigureOut">
              <a:rPr lang="zh-CN" altLang="en-US" smtClean="0"/>
              <a:t>2022/12/10</a:t>
            </a:fld>
            <a:endParaRPr lang="zh-CN" altLang="en-US"/>
          </a:p>
        </p:txBody>
      </p:sp>
      <p:sp>
        <p:nvSpPr>
          <p:cNvPr id="6" name="页脚占位符 5">
            <a:extLst>
              <a:ext uri="{FF2B5EF4-FFF2-40B4-BE49-F238E27FC236}">
                <a16:creationId xmlns:a16="http://schemas.microsoft.com/office/drawing/2014/main" id="{477601CE-C893-3DB8-E448-90F67A7DA2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EAF94F-BF61-7C05-9FA4-5AE1A7A5668F}"/>
              </a:ext>
            </a:extLst>
          </p:cNvPr>
          <p:cNvSpPr>
            <a:spLocks noGrp="1"/>
          </p:cNvSpPr>
          <p:nvPr>
            <p:ph type="sldNum" sz="quarter" idx="12"/>
          </p:nvPr>
        </p:nvSpPr>
        <p:spPr/>
        <p:txBody>
          <a:bodyPr/>
          <a:lstStyle/>
          <a:p>
            <a:fld id="{6323507F-C63C-48C2-AD1A-5EB9F03238DF}" type="slidenum">
              <a:rPr lang="zh-CN" altLang="en-US" smtClean="0"/>
              <a:t>‹#›</a:t>
            </a:fld>
            <a:endParaRPr lang="zh-CN" altLang="en-US"/>
          </a:p>
        </p:txBody>
      </p:sp>
    </p:spTree>
    <p:extLst>
      <p:ext uri="{BB962C8B-B14F-4D97-AF65-F5344CB8AC3E}">
        <p14:creationId xmlns:p14="http://schemas.microsoft.com/office/powerpoint/2010/main" val="3095838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DC4F2B-0D49-98DB-572E-1AAFE7FE924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147C056-0E4A-04F6-2701-C3ABB64BBD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B3EA478-4615-CC9E-2B28-51399D977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3020910-266B-19D7-FE68-7AF88BD3E76B}"/>
              </a:ext>
            </a:extLst>
          </p:cNvPr>
          <p:cNvSpPr>
            <a:spLocks noGrp="1"/>
          </p:cNvSpPr>
          <p:nvPr>
            <p:ph type="dt" sz="half" idx="10"/>
          </p:nvPr>
        </p:nvSpPr>
        <p:spPr/>
        <p:txBody>
          <a:bodyPr/>
          <a:lstStyle/>
          <a:p>
            <a:fld id="{ED1723E7-9B94-49B3-AC35-B575A2E7E9C0}" type="datetimeFigureOut">
              <a:rPr lang="zh-CN" altLang="en-US" smtClean="0"/>
              <a:t>2022/12/10</a:t>
            </a:fld>
            <a:endParaRPr lang="zh-CN" altLang="en-US"/>
          </a:p>
        </p:txBody>
      </p:sp>
      <p:sp>
        <p:nvSpPr>
          <p:cNvPr id="6" name="页脚占位符 5">
            <a:extLst>
              <a:ext uri="{FF2B5EF4-FFF2-40B4-BE49-F238E27FC236}">
                <a16:creationId xmlns:a16="http://schemas.microsoft.com/office/drawing/2014/main" id="{97B35283-D07E-F271-C852-AF22C96F71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6BCA2B-E2E6-A22E-3E32-C123AE770E47}"/>
              </a:ext>
            </a:extLst>
          </p:cNvPr>
          <p:cNvSpPr>
            <a:spLocks noGrp="1"/>
          </p:cNvSpPr>
          <p:nvPr>
            <p:ph type="sldNum" sz="quarter" idx="12"/>
          </p:nvPr>
        </p:nvSpPr>
        <p:spPr/>
        <p:txBody>
          <a:bodyPr/>
          <a:lstStyle/>
          <a:p>
            <a:fld id="{6323507F-C63C-48C2-AD1A-5EB9F03238DF}" type="slidenum">
              <a:rPr lang="zh-CN" altLang="en-US" smtClean="0"/>
              <a:t>‹#›</a:t>
            </a:fld>
            <a:endParaRPr lang="zh-CN" altLang="en-US"/>
          </a:p>
        </p:txBody>
      </p:sp>
    </p:spTree>
    <p:extLst>
      <p:ext uri="{BB962C8B-B14F-4D97-AF65-F5344CB8AC3E}">
        <p14:creationId xmlns:p14="http://schemas.microsoft.com/office/powerpoint/2010/main" val="3289262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8438523-D899-81BB-488C-AE37684BED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62B5773-6A16-C7BE-A62A-5E68C61CCF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BE44B4-5C99-EF93-3D1B-793F23C3AF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723E7-9B94-49B3-AC35-B575A2E7E9C0}" type="datetimeFigureOut">
              <a:rPr lang="zh-CN" altLang="en-US" smtClean="0"/>
              <a:t>2022/12/10</a:t>
            </a:fld>
            <a:endParaRPr lang="zh-CN" altLang="en-US"/>
          </a:p>
        </p:txBody>
      </p:sp>
      <p:sp>
        <p:nvSpPr>
          <p:cNvPr id="5" name="页脚占位符 4">
            <a:extLst>
              <a:ext uri="{FF2B5EF4-FFF2-40B4-BE49-F238E27FC236}">
                <a16:creationId xmlns:a16="http://schemas.microsoft.com/office/drawing/2014/main" id="{6E2ED703-9F68-F9EB-2C03-2ACA3B3EF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E81A15F-6158-7BEB-34B6-4E05AC9739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3507F-C63C-48C2-AD1A-5EB9F03238DF}" type="slidenum">
              <a:rPr lang="zh-CN" altLang="en-US" smtClean="0"/>
              <a:t>‹#›</a:t>
            </a:fld>
            <a:endParaRPr lang="zh-CN" altLang="en-US"/>
          </a:p>
        </p:txBody>
      </p:sp>
    </p:spTree>
    <p:extLst>
      <p:ext uri="{BB962C8B-B14F-4D97-AF65-F5344CB8AC3E}">
        <p14:creationId xmlns:p14="http://schemas.microsoft.com/office/powerpoint/2010/main" val="2457949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D84DEFE-2DAC-5542-DE98-AF7454F67D7F}"/>
              </a:ext>
            </a:extLst>
          </p:cNvPr>
          <p:cNvSpPr txBox="1"/>
          <p:nvPr/>
        </p:nvSpPr>
        <p:spPr>
          <a:xfrm>
            <a:off x="647700" y="3038475"/>
            <a:ext cx="5827236" cy="646331"/>
          </a:xfrm>
          <a:prstGeom prst="rect">
            <a:avLst/>
          </a:prstGeom>
          <a:noFill/>
        </p:spPr>
        <p:txBody>
          <a:bodyPr wrap="square" rtlCol="0">
            <a:spAutoFit/>
          </a:bodyPr>
          <a:lstStyle/>
          <a:p>
            <a:r>
              <a:rPr lang="zh-CN" altLang="en-US" sz="3600" b="1" dirty="0">
                <a:solidFill>
                  <a:schemeClr val="bg1"/>
                </a:solidFill>
                <a:latin typeface="思源黑体 CN Bold" panose="020B0800000000000000" pitchFamily="34" charset="-122"/>
                <a:ea typeface="思源黑体 CN Bold" panose="020B0800000000000000" pitchFamily="34" charset="-122"/>
              </a:rPr>
              <a:t>在 </a:t>
            </a:r>
            <a:r>
              <a:rPr lang="en-US" altLang="zh-CN" sz="3600" b="1" dirty="0">
                <a:solidFill>
                  <a:schemeClr val="bg1"/>
                </a:solidFill>
                <a:latin typeface="思源黑体 CN Bold" panose="020B0800000000000000" pitchFamily="34" charset="-122"/>
                <a:ea typeface="思源黑体 CN Bold" panose="020B0800000000000000" pitchFamily="34" charset="-122"/>
              </a:rPr>
              <a:t>AIGC</a:t>
            </a:r>
            <a:r>
              <a:rPr lang="zh-CN" altLang="en-US" sz="3600" b="1" dirty="0">
                <a:solidFill>
                  <a:schemeClr val="bg1"/>
                </a:solidFill>
                <a:latin typeface="思源黑体 CN Bold" panose="020B0800000000000000" pitchFamily="34" charset="-122"/>
                <a:ea typeface="思源黑体 CN Bold" panose="020B0800000000000000" pitchFamily="34" charset="-122"/>
              </a:rPr>
              <a:t> 元年抛一块砖</a:t>
            </a:r>
          </a:p>
        </p:txBody>
      </p:sp>
      <p:sp>
        <p:nvSpPr>
          <p:cNvPr id="5" name="文本框 4">
            <a:extLst>
              <a:ext uri="{FF2B5EF4-FFF2-40B4-BE49-F238E27FC236}">
                <a16:creationId xmlns:a16="http://schemas.microsoft.com/office/drawing/2014/main" id="{E2A7340C-B237-C32B-261A-09279A50DC10}"/>
              </a:ext>
            </a:extLst>
          </p:cNvPr>
          <p:cNvSpPr txBox="1"/>
          <p:nvPr/>
        </p:nvSpPr>
        <p:spPr>
          <a:xfrm>
            <a:off x="714375" y="4467225"/>
            <a:ext cx="5827236" cy="400110"/>
          </a:xfrm>
          <a:prstGeom prst="rect">
            <a:avLst/>
          </a:prstGeom>
          <a:noFill/>
        </p:spPr>
        <p:txBody>
          <a:bodyPr wrap="square" rtlCol="0">
            <a:spAutoFit/>
          </a:bodyPr>
          <a:lstStyle/>
          <a:p>
            <a:r>
              <a:rPr lang="zh-CN" altLang="en-US" sz="2000" b="1" dirty="0">
                <a:solidFill>
                  <a:schemeClr val="bg1"/>
                </a:solidFill>
                <a:latin typeface="思源黑体 CN Bold" panose="020B0800000000000000" pitchFamily="34" charset="-122"/>
                <a:ea typeface="思源黑体 CN Bold" panose="020B0800000000000000" pitchFamily="34" charset="-122"/>
              </a:rPr>
              <a:t>主讲人： </a:t>
            </a:r>
            <a:r>
              <a:rPr lang="en-US" altLang="zh-CN" sz="2000" b="1" dirty="0">
                <a:solidFill>
                  <a:schemeClr val="bg1"/>
                </a:solidFill>
                <a:latin typeface="思源黑体 CN Bold" panose="020B0800000000000000" pitchFamily="34" charset="-122"/>
                <a:ea typeface="思源黑体 CN Bold" panose="020B0800000000000000" pitchFamily="34" charset="-122"/>
              </a:rPr>
              <a:t>Ai</a:t>
            </a:r>
            <a:r>
              <a:rPr lang="zh-CN" altLang="en-US" sz="2000" b="1" dirty="0">
                <a:solidFill>
                  <a:schemeClr val="bg1"/>
                </a:solidFill>
                <a:latin typeface="思源黑体 CN Bold" panose="020B0800000000000000" pitchFamily="34" charset="-122"/>
                <a:ea typeface="思源黑体 CN Bold" panose="020B0800000000000000" pitchFamily="34" charset="-122"/>
              </a:rPr>
              <a:t>兔兔 </a:t>
            </a:r>
            <a:r>
              <a:rPr lang="en-US" altLang="zh-CN" sz="2000" b="1" dirty="0">
                <a:solidFill>
                  <a:schemeClr val="bg1"/>
                </a:solidFill>
                <a:latin typeface="思源黑体 CN Bold" panose="020B0800000000000000" pitchFamily="34" charset="-122"/>
                <a:ea typeface="思源黑体 CN Bold" panose="020B0800000000000000" pitchFamily="34" charset="-122"/>
              </a:rPr>
              <a:t>– NLP</a:t>
            </a:r>
            <a:r>
              <a:rPr lang="zh-CN" altLang="en-US" sz="2000" b="1" dirty="0">
                <a:solidFill>
                  <a:schemeClr val="bg1"/>
                </a:solidFill>
                <a:latin typeface="思源黑体 CN Bold" panose="020B0800000000000000" pitchFamily="34" charset="-122"/>
                <a:ea typeface="思源黑体 CN Bold" panose="020B0800000000000000" pitchFamily="34" charset="-122"/>
              </a:rPr>
              <a:t> 算法工程师</a:t>
            </a:r>
          </a:p>
        </p:txBody>
      </p:sp>
    </p:spTree>
    <p:extLst>
      <p:ext uri="{BB962C8B-B14F-4D97-AF65-F5344CB8AC3E}">
        <p14:creationId xmlns:p14="http://schemas.microsoft.com/office/powerpoint/2010/main" val="2213772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EFE8EC0-BC61-B8B5-C73E-F2FF22422923}"/>
              </a:ext>
            </a:extLst>
          </p:cNvPr>
          <p:cNvSpPr txBox="1"/>
          <p:nvPr/>
        </p:nvSpPr>
        <p:spPr>
          <a:xfrm>
            <a:off x="180975" y="266700"/>
            <a:ext cx="5827236" cy="400110"/>
          </a:xfrm>
          <a:prstGeom prst="rect">
            <a:avLst/>
          </a:prstGeom>
          <a:noFill/>
        </p:spPr>
        <p:txBody>
          <a:bodyPr wrap="square" rtlCol="0">
            <a:spAutoFit/>
          </a:bodyPr>
          <a:lstStyle/>
          <a:p>
            <a:r>
              <a:rPr lang="en-US" altLang="zh-CN" sz="2000" b="1" dirty="0">
                <a:solidFill>
                  <a:schemeClr val="bg1"/>
                </a:solidFill>
                <a:latin typeface="思源黑体 CN Bold" panose="020B0800000000000000" pitchFamily="34" charset="-122"/>
                <a:ea typeface="思源黑体 CN Bold" panose="020B0800000000000000" pitchFamily="34" charset="-122"/>
              </a:rPr>
              <a:t>AIGC </a:t>
            </a:r>
            <a:r>
              <a:rPr lang="zh-CN" altLang="en-US" sz="2000" b="1" dirty="0">
                <a:solidFill>
                  <a:schemeClr val="bg1"/>
                </a:solidFill>
                <a:latin typeface="思源黑体 CN Bold" panose="020B0800000000000000" pitchFamily="34" charset="-122"/>
                <a:ea typeface="思源黑体 CN Bold" panose="020B0800000000000000" pitchFamily="34" charset="-122"/>
              </a:rPr>
              <a:t>的主要方向和技术</a:t>
            </a:r>
          </a:p>
        </p:txBody>
      </p:sp>
      <p:pic>
        <p:nvPicPr>
          <p:cNvPr id="2" name="图片 1">
            <a:extLst>
              <a:ext uri="{FF2B5EF4-FFF2-40B4-BE49-F238E27FC236}">
                <a16:creationId xmlns:a16="http://schemas.microsoft.com/office/drawing/2014/main" id="{140740F1-F547-51B7-F4B0-2537B6DD33B6}"/>
              </a:ext>
            </a:extLst>
          </p:cNvPr>
          <p:cNvPicPr>
            <a:picLocks noChangeAspect="1"/>
          </p:cNvPicPr>
          <p:nvPr/>
        </p:nvPicPr>
        <p:blipFill>
          <a:blip r:embed="rId2"/>
          <a:stretch>
            <a:fillRect/>
          </a:stretch>
        </p:blipFill>
        <p:spPr>
          <a:xfrm>
            <a:off x="2655411" y="2188338"/>
            <a:ext cx="6705600" cy="3314700"/>
          </a:xfrm>
          <a:prstGeom prst="rect">
            <a:avLst/>
          </a:prstGeom>
        </p:spPr>
      </p:pic>
    </p:spTree>
    <p:extLst>
      <p:ext uri="{BB962C8B-B14F-4D97-AF65-F5344CB8AC3E}">
        <p14:creationId xmlns:p14="http://schemas.microsoft.com/office/powerpoint/2010/main" val="2194058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EFE8EC0-BC61-B8B5-C73E-F2FF22422923}"/>
              </a:ext>
            </a:extLst>
          </p:cNvPr>
          <p:cNvSpPr txBox="1"/>
          <p:nvPr/>
        </p:nvSpPr>
        <p:spPr>
          <a:xfrm>
            <a:off x="180975" y="266700"/>
            <a:ext cx="5827236" cy="400110"/>
          </a:xfrm>
          <a:prstGeom prst="rect">
            <a:avLst/>
          </a:prstGeom>
          <a:noFill/>
        </p:spPr>
        <p:txBody>
          <a:bodyPr wrap="square" rtlCol="0">
            <a:spAutoFit/>
          </a:bodyPr>
          <a:lstStyle/>
          <a:p>
            <a:r>
              <a:rPr lang="en-US" altLang="zh-CN" sz="2000" b="1" dirty="0">
                <a:solidFill>
                  <a:schemeClr val="bg1"/>
                </a:solidFill>
                <a:latin typeface="思源黑体 CN Bold" panose="020B0800000000000000" pitchFamily="34" charset="-122"/>
                <a:ea typeface="思源黑体 CN Bold" panose="020B0800000000000000" pitchFamily="34" charset="-122"/>
              </a:rPr>
              <a:t>AIGC </a:t>
            </a:r>
            <a:r>
              <a:rPr lang="zh-CN" altLang="en-US" sz="2000" b="1" dirty="0">
                <a:solidFill>
                  <a:schemeClr val="bg1"/>
                </a:solidFill>
                <a:latin typeface="思源黑体 CN Bold" panose="020B0800000000000000" pitchFamily="34" charset="-122"/>
                <a:ea typeface="思源黑体 CN Bold" panose="020B0800000000000000" pitchFamily="34" charset="-122"/>
              </a:rPr>
              <a:t>的主要方向和技术</a:t>
            </a:r>
          </a:p>
        </p:txBody>
      </p:sp>
      <p:pic>
        <p:nvPicPr>
          <p:cNvPr id="2" name="图片 1">
            <a:extLst>
              <a:ext uri="{FF2B5EF4-FFF2-40B4-BE49-F238E27FC236}">
                <a16:creationId xmlns:a16="http://schemas.microsoft.com/office/drawing/2014/main" id="{F8BFADAB-34D6-B4DA-E013-BCDB79F257B8}"/>
              </a:ext>
            </a:extLst>
          </p:cNvPr>
          <p:cNvPicPr>
            <a:picLocks noChangeAspect="1"/>
          </p:cNvPicPr>
          <p:nvPr/>
        </p:nvPicPr>
        <p:blipFill>
          <a:blip r:embed="rId2"/>
          <a:stretch>
            <a:fillRect/>
          </a:stretch>
        </p:blipFill>
        <p:spPr>
          <a:xfrm>
            <a:off x="959734" y="2595175"/>
            <a:ext cx="9856282" cy="2402978"/>
          </a:xfrm>
          <a:prstGeom prst="rect">
            <a:avLst/>
          </a:prstGeom>
        </p:spPr>
      </p:pic>
    </p:spTree>
    <p:extLst>
      <p:ext uri="{BB962C8B-B14F-4D97-AF65-F5344CB8AC3E}">
        <p14:creationId xmlns:p14="http://schemas.microsoft.com/office/powerpoint/2010/main" val="3303186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EFE8EC0-BC61-B8B5-C73E-F2FF22422923}"/>
              </a:ext>
            </a:extLst>
          </p:cNvPr>
          <p:cNvSpPr txBox="1"/>
          <p:nvPr/>
        </p:nvSpPr>
        <p:spPr>
          <a:xfrm>
            <a:off x="180975" y="266700"/>
            <a:ext cx="5827236" cy="400110"/>
          </a:xfrm>
          <a:prstGeom prst="rect">
            <a:avLst/>
          </a:prstGeom>
          <a:noFill/>
        </p:spPr>
        <p:txBody>
          <a:bodyPr wrap="square" rtlCol="0">
            <a:spAutoFit/>
          </a:bodyPr>
          <a:lstStyle/>
          <a:p>
            <a:r>
              <a:rPr lang="en-US" altLang="zh-CN" sz="2000" b="1" dirty="0">
                <a:solidFill>
                  <a:schemeClr val="bg1"/>
                </a:solidFill>
                <a:latin typeface="思源黑体 CN Bold" panose="020B0800000000000000" pitchFamily="34" charset="-122"/>
                <a:ea typeface="思源黑体 CN Bold" panose="020B0800000000000000" pitchFamily="34" charset="-122"/>
              </a:rPr>
              <a:t>AIGC </a:t>
            </a:r>
            <a:r>
              <a:rPr lang="zh-CN" altLang="en-US" sz="2000" b="1" dirty="0">
                <a:solidFill>
                  <a:schemeClr val="bg1"/>
                </a:solidFill>
                <a:latin typeface="思源黑体 CN Bold" panose="020B0800000000000000" pitchFamily="34" charset="-122"/>
                <a:ea typeface="思源黑体 CN Bold" panose="020B0800000000000000" pitchFamily="34" charset="-122"/>
              </a:rPr>
              <a:t>的主要方向和技术</a:t>
            </a:r>
          </a:p>
        </p:txBody>
      </p:sp>
      <p:pic>
        <p:nvPicPr>
          <p:cNvPr id="2" name="图片 1">
            <a:extLst>
              <a:ext uri="{FF2B5EF4-FFF2-40B4-BE49-F238E27FC236}">
                <a16:creationId xmlns:a16="http://schemas.microsoft.com/office/drawing/2014/main" id="{A68FDE76-9097-475E-BEC5-FEAC7ABA7F89}"/>
              </a:ext>
            </a:extLst>
          </p:cNvPr>
          <p:cNvPicPr>
            <a:picLocks noChangeAspect="1"/>
          </p:cNvPicPr>
          <p:nvPr/>
        </p:nvPicPr>
        <p:blipFill>
          <a:blip r:embed="rId2"/>
          <a:stretch>
            <a:fillRect/>
          </a:stretch>
        </p:blipFill>
        <p:spPr>
          <a:xfrm>
            <a:off x="2825107" y="2437194"/>
            <a:ext cx="6032500" cy="2400300"/>
          </a:xfrm>
          <a:prstGeom prst="rect">
            <a:avLst/>
          </a:prstGeom>
        </p:spPr>
      </p:pic>
    </p:spTree>
    <p:extLst>
      <p:ext uri="{BB962C8B-B14F-4D97-AF65-F5344CB8AC3E}">
        <p14:creationId xmlns:p14="http://schemas.microsoft.com/office/powerpoint/2010/main" val="157900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EFE8EC0-BC61-B8B5-C73E-F2FF22422923}"/>
              </a:ext>
            </a:extLst>
          </p:cNvPr>
          <p:cNvSpPr txBox="1"/>
          <p:nvPr/>
        </p:nvSpPr>
        <p:spPr>
          <a:xfrm>
            <a:off x="180975" y="266700"/>
            <a:ext cx="5827236" cy="400110"/>
          </a:xfrm>
          <a:prstGeom prst="rect">
            <a:avLst/>
          </a:prstGeom>
          <a:noFill/>
        </p:spPr>
        <p:txBody>
          <a:bodyPr wrap="square" rtlCol="0">
            <a:spAutoFit/>
          </a:bodyPr>
          <a:lstStyle/>
          <a:p>
            <a:r>
              <a:rPr lang="en-US" altLang="zh-CN" sz="2000" b="1" dirty="0">
                <a:solidFill>
                  <a:schemeClr val="bg1"/>
                </a:solidFill>
                <a:latin typeface="思源黑体 CN Bold" panose="020B0800000000000000" pitchFamily="34" charset="-122"/>
                <a:ea typeface="思源黑体 CN Bold" panose="020B0800000000000000" pitchFamily="34" charset="-122"/>
              </a:rPr>
              <a:t>AIGC </a:t>
            </a:r>
            <a:r>
              <a:rPr lang="zh-CN" altLang="en-US" sz="2000" b="1" dirty="0">
                <a:solidFill>
                  <a:schemeClr val="bg1"/>
                </a:solidFill>
                <a:latin typeface="思源黑体 CN Bold" panose="020B0800000000000000" pitchFamily="34" charset="-122"/>
                <a:ea typeface="思源黑体 CN Bold" panose="020B0800000000000000" pitchFamily="34" charset="-122"/>
              </a:rPr>
              <a:t>带来的问题</a:t>
            </a:r>
          </a:p>
        </p:txBody>
      </p:sp>
      <p:sp>
        <p:nvSpPr>
          <p:cNvPr id="3" name="文本框 2">
            <a:extLst>
              <a:ext uri="{FF2B5EF4-FFF2-40B4-BE49-F238E27FC236}">
                <a16:creationId xmlns:a16="http://schemas.microsoft.com/office/drawing/2014/main" id="{E3C95E75-3810-CCDE-14D0-F21ABC0BF108}"/>
              </a:ext>
            </a:extLst>
          </p:cNvPr>
          <p:cNvSpPr txBox="1"/>
          <p:nvPr/>
        </p:nvSpPr>
        <p:spPr>
          <a:xfrm>
            <a:off x="1155599" y="2650908"/>
            <a:ext cx="9614001" cy="3139321"/>
          </a:xfrm>
          <a:prstGeom prst="rect">
            <a:avLst/>
          </a:prstGeom>
          <a:noFill/>
        </p:spPr>
        <p:txBody>
          <a:bodyPr wrap="square" rtlCol="0">
            <a:spAutoFit/>
          </a:bodyPr>
          <a:lstStyle/>
          <a:p>
            <a:r>
              <a:rPr kumimoji="1" lang="zh-CN" altLang="en-US" b="1" dirty="0"/>
              <a:t>成本提高</a:t>
            </a:r>
            <a:r>
              <a:rPr kumimoji="1" lang="zh-CN" altLang="en-US" dirty="0"/>
              <a:t>：中小公司训练不动也跑不动，转而向大公司购买定制化服务。</a:t>
            </a:r>
            <a:endParaRPr kumimoji="1" lang="en-US" altLang="zh-CN" dirty="0"/>
          </a:p>
          <a:p>
            <a:endParaRPr kumimoji="1" lang="zh-CN" altLang="en-US" dirty="0"/>
          </a:p>
          <a:p>
            <a:r>
              <a:rPr kumimoji="1" lang="zh-CN" altLang="en-US" b="1" dirty="0"/>
              <a:t>知识融合</a:t>
            </a:r>
            <a:r>
              <a:rPr kumimoji="1" lang="zh-CN" altLang="en-US" dirty="0"/>
              <a:t>：生成式模型的规模一般都较大，而大多数跨模态任务都需要知识的融合和转化，如何快速吸收新知识成为问题。（</a:t>
            </a:r>
            <a:r>
              <a:rPr kumimoji="1" lang="en-US" altLang="zh-CN" dirty="0"/>
              <a:t>GPT3 </a:t>
            </a:r>
            <a:r>
              <a:rPr kumimoji="1" lang="zh-CN" altLang="en-US" dirty="0"/>
              <a:t>在 </a:t>
            </a:r>
            <a:r>
              <a:rPr kumimoji="1" lang="en-US" altLang="zh-CN" dirty="0"/>
              <a:t>2018 </a:t>
            </a:r>
            <a:r>
              <a:rPr kumimoji="1" lang="zh-CN" altLang="en-US" dirty="0"/>
              <a:t>年训练所以不懂新冠；</a:t>
            </a:r>
            <a:r>
              <a:rPr kumimoji="1" lang="en-US" altLang="zh-CN" dirty="0" err="1"/>
              <a:t>ChatGPT</a:t>
            </a:r>
            <a:r>
              <a:rPr kumimoji="1" lang="en-US" altLang="zh-CN" dirty="0"/>
              <a:t> </a:t>
            </a:r>
            <a:r>
              <a:rPr kumimoji="1" lang="zh-CN" altLang="en-US" dirty="0"/>
              <a:t>不能辨别问题不合理性：如何评价微软创始人雷军？）</a:t>
            </a:r>
            <a:endParaRPr kumimoji="1" lang="en-US" altLang="zh-CN" dirty="0"/>
          </a:p>
          <a:p>
            <a:endParaRPr kumimoji="1" lang="zh-CN" altLang="en-US" dirty="0"/>
          </a:p>
          <a:p>
            <a:r>
              <a:rPr kumimoji="1" lang="zh-CN" altLang="en-US" b="1" dirty="0"/>
              <a:t>职业更生</a:t>
            </a:r>
            <a:r>
              <a:rPr kumimoji="1" lang="zh-CN" altLang="en-US" dirty="0"/>
              <a:t>：大厂技术 </a:t>
            </a:r>
            <a:r>
              <a:rPr kumimoji="1" lang="en-US" altLang="zh-CN" dirty="0"/>
              <a:t>API </a:t>
            </a:r>
            <a:r>
              <a:rPr kumimoji="1" lang="zh-CN" altLang="en-US" dirty="0"/>
              <a:t>化</a:t>
            </a:r>
            <a:r>
              <a:rPr kumimoji="1" lang="en-US" altLang="zh-CN" dirty="0"/>
              <a:t>/</a:t>
            </a:r>
            <a:r>
              <a:rPr kumimoji="1" lang="zh-CN" altLang="en-US" dirty="0"/>
              <a:t>平台化</a:t>
            </a:r>
            <a:r>
              <a:rPr kumimoji="1" lang="en-US" altLang="zh-CN" dirty="0"/>
              <a:t>+</a:t>
            </a:r>
            <a:r>
              <a:rPr kumimoji="1" lang="zh-CN" altLang="en-US" dirty="0"/>
              <a:t>使用者业务定制需求，</a:t>
            </a:r>
            <a:r>
              <a:rPr kumimoji="1" lang="en-US" altLang="zh-CN" dirty="0"/>
              <a:t>AI</a:t>
            </a:r>
            <a:r>
              <a:rPr kumimoji="1" lang="zh-CN" altLang="en-US" dirty="0"/>
              <a:t> 产品经理没了，每一个产品经理都懂 </a:t>
            </a:r>
            <a:r>
              <a:rPr kumimoji="1" lang="en-US" altLang="zh-CN" dirty="0"/>
              <a:t>AI</a:t>
            </a:r>
            <a:r>
              <a:rPr kumimoji="1" lang="zh-CN" altLang="en-US" dirty="0"/>
              <a:t>； </a:t>
            </a:r>
            <a:r>
              <a:rPr kumimoji="1" lang="en-US" altLang="zh-CN" dirty="0"/>
              <a:t>AI </a:t>
            </a:r>
            <a:r>
              <a:rPr kumimoji="1" lang="zh-CN" altLang="en-US" dirty="0"/>
              <a:t>训练师没了，</a:t>
            </a:r>
            <a:r>
              <a:rPr kumimoji="1" lang="en-US" altLang="zh-CN" dirty="0"/>
              <a:t>AI </a:t>
            </a:r>
            <a:r>
              <a:rPr kumimoji="1" lang="zh-CN" altLang="en-US" dirty="0"/>
              <a:t>产品落地师出现了？</a:t>
            </a:r>
            <a:endParaRPr kumimoji="1" lang="en-US" altLang="zh-CN" dirty="0"/>
          </a:p>
          <a:p>
            <a:endParaRPr kumimoji="1" lang="zh-CN" altLang="en-US" dirty="0"/>
          </a:p>
          <a:p>
            <a:r>
              <a:rPr kumimoji="1" lang="zh-CN" altLang="en-US" b="1" dirty="0"/>
              <a:t>伦理冲突</a:t>
            </a:r>
            <a:r>
              <a:rPr kumimoji="1" lang="zh-CN" altLang="en-US" dirty="0"/>
              <a:t>：因技术与道德法律的冲突产生的问题。版权问题：相似度还能不能称为判断侵权的重要标准？合规问题：</a:t>
            </a:r>
            <a:r>
              <a:rPr kumimoji="1" lang="en-US" altLang="zh-CN" dirty="0"/>
              <a:t>AI </a:t>
            </a:r>
            <a:r>
              <a:rPr kumimoji="1" lang="zh-CN" altLang="en-US" dirty="0"/>
              <a:t>生成内容能可控到什么程度？更离谱的：我能不能伪装成另一个人？</a:t>
            </a:r>
          </a:p>
        </p:txBody>
      </p:sp>
      <p:sp>
        <p:nvSpPr>
          <p:cNvPr id="9" name="文本框 8">
            <a:extLst>
              <a:ext uri="{FF2B5EF4-FFF2-40B4-BE49-F238E27FC236}">
                <a16:creationId xmlns:a16="http://schemas.microsoft.com/office/drawing/2014/main" id="{E1449498-6B5C-F3BC-E7ED-EC924C0C1E03}"/>
              </a:ext>
            </a:extLst>
          </p:cNvPr>
          <p:cNvSpPr txBox="1"/>
          <p:nvPr/>
        </p:nvSpPr>
        <p:spPr>
          <a:xfrm>
            <a:off x="1155599" y="1795736"/>
            <a:ext cx="4107215" cy="584775"/>
          </a:xfrm>
          <a:prstGeom prst="rect">
            <a:avLst/>
          </a:prstGeom>
          <a:noFill/>
        </p:spPr>
        <p:txBody>
          <a:bodyPr wrap="none" rtlCol="0">
            <a:spAutoFit/>
          </a:bodyPr>
          <a:lstStyle/>
          <a:p>
            <a:r>
              <a:rPr kumimoji="1" lang="en-US" altLang="zh-CN" sz="3200" b="1" dirty="0"/>
              <a:t>AIGC</a:t>
            </a:r>
            <a:r>
              <a:rPr kumimoji="1" lang="zh-CN" altLang="en-US" sz="3200" b="1" dirty="0"/>
              <a:t> 会带来什么问题</a:t>
            </a:r>
          </a:p>
        </p:txBody>
      </p:sp>
    </p:spTree>
    <p:extLst>
      <p:ext uri="{BB962C8B-B14F-4D97-AF65-F5344CB8AC3E}">
        <p14:creationId xmlns:p14="http://schemas.microsoft.com/office/powerpoint/2010/main" val="2791621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EFE8EC0-BC61-B8B5-C73E-F2FF22422923}"/>
              </a:ext>
            </a:extLst>
          </p:cNvPr>
          <p:cNvSpPr txBox="1"/>
          <p:nvPr/>
        </p:nvSpPr>
        <p:spPr>
          <a:xfrm>
            <a:off x="180975" y="266700"/>
            <a:ext cx="5827236" cy="400110"/>
          </a:xfrm>
          <a:prstGeom prst="rect">
            <a:avLst/>
          </a:prstGeom>
          <a:noFill/>
        </p:spPr>
        <p:txBody>
          <a:bodyPr wrap="square" rtlCol="0">
            <a:spAutoFit/>
          </a:bodyPr>
          <a:lstStyle/>
          <a:p>
            <a:r>
              <a:rPr lang="en-US" altLang="zh-CN" sz="2000" b="1" dirty="0">
                <a:solidFill>
                  <a:schemeClr val="bg1"/>
                </a:solidFill>
                <a:latin typeface="思源黑体 CN Bold" panose="020B0800000000000000" pitchFamily="34" charset="-122"/>
                <a:ea typeface="思源黑体 CN Bold" panose="020B0800000000000000" pitchFamily="34" charset="-122"/>
              </a:rPr>
              <a:t>AIGC </a:t>
            </a:r>
            <a:r>
              <a:rPr lang="zh-CN" altLang="en-US" sz="2000" b="1" dirty="0">
                <a:solidFill>
                  <a:schemeClr val="bg1"/>
                </a:solidFill>
                <a:latin typeface="思源黑体 CN Bold" panose="020B0800000000000000" pitchFamily="34" charset="-122"/>
                <a:ea typeface="思源黑体 CN Bold" panose="020B0800000000000000" pitchFamily="34" charset="-122"/>
              </a:rPr>
              <a:t>带来的问题</a:t>
            </a:r>
          </a:p>
        </p:txBody>
      </p:sp>
      <p:pic>
        <p:nvPicPr>
          <p:cNvPr id="6" name="图片 5">
            <a:extLst>
              <a:ext uri="{FF2B5EF4-FFF2-40B4-BE49-F238E27FC236}">
                <a16:creationId xmlns:a16="http://schemas.microsoft.com/office/drawing/2014/main" id="{3FDD82BD-E8F3-4241-E445-68EDBA90E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713" y="2248975"/>
            <a:ext cx="3148597" cy="3989779"/>
          </a:xfrm>
          <a:prstGeom prst="rect">
            <a:avLst/>
          </a:prstGeom>
        </p:spPr>
      </p:pic>
      <p:pic>
        <p:nvPicPr>
          <p:cNvPr id="8" name="图片 7">
            <a:extLst>
              <a:ext uri="{FF2B5EF4-FFF2-40B4-BE49-F238E27FC236}">
                <a16:creationId xmlns:a16="http://schemas.microsoft.com/office/drawing/2014/main" id="{C8449B66-7242-5478-934A-052585F209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7944" y="2248976"/>
            <a:ext cx="4095533" cy="3989156"/>
          </a:xfrm>
          <a:prstGeom prst="rect">
            <a:avLst/>
          </a:prstGeom>
        </p:spPr>
      </p:pic>
      <p:pic>
        <p:nvPicPr>
          <p:cNvPr id="5" name="图片 4">
            <a:extLst>
              <a:ext uri="{FF2B5EF4-FFF2-40B4-BE49-F238E27FC236}">
                <a16:creationId xmlns:a16="http://schemas.microsoft.com/office/drawing/2014/main" id="{9C250CD6-A99E-9BC7-E43C-6F72D233090A}"/>
              </a:ext>
            </a:extLst>
          </p:cNvPr>
          <p:cNvPicPr>
            <a:picLocks noChangeAspect="1"/>
          </p:cNvPicPr>
          <p:nvPr/>
        </p:nvPicPr>
        <p:blipFill rotWithShape="1">
          <a:blip r:embed="rId4">
            <a:extLst>
              <a:ext uri="{28A0092B-C50C-407E-A947-70E740481C1C}">
                <a14:useLocalDpi xmlns:a14="http://schemas.microsoft.com/office/drawing/2010/main" val="0"/>
              </a:ext>
            </a:extLst>
          </a:blip>
          <a:srcRect t="47409"/>
          <a:stretch/>
        </p:blipFill>
        <p:spPr>
          <a:xfrm>
            <a:off x="9068112" y="2248353"/>
            <a:ext cx="2131959" cy="3989779"/>
          </a:xfrm>
          <a:prstGeom prst="rect">
            <a:avLst/>
          </a:prstGeom>
        </p:spPr>
      </p:pic>
      <p:sp>
        <p:nvSpPr>
          <p:cNvPr id="7" name="文本框 6">
            <a:extLst>
              <a:ext uri="{FF2B5EF4-FFF2-40B4-BE49-F238E27FC236}">
                <a16:creationId xmlns:a16="http://schemas.microsoft.com/office/drawing/2014/main" id="{C1CB360D-E11A-18F4-268A-89CADF21FE3A}"/>
              </a:ext>
            </a:extLst>
          </p:cNvPr>
          <p:cNvSpPr txBox="1"/>
          <p:nvPr/>
        </p:nvSpPr>
        <p:spPr>
          <a:xfrm>
            <a:off x="814713" y="1527857"/>
            <a:ext cx="9212778" cy="584775"/>
          </a:xfrm>
          <a:prstGeom prst="rect">
            <a:avLst/>
          </a:prstGeom>
          <a:noFill/>
        </p:spPr>
        <p:txBody>
          <a:bodyPr wrap="none" rtlCol="0">
            <a:spAutoFit/>
          </a:bodyPr>
          <a:lstStyle/>
          <a:p>
            <a:r>
              <a:rPr kumimoji="1" lang="zh-CN" altLang="en-US" sz="3200" b="1" dirty="0"/>
              <a:t>在技术的洪流面前，没有创意或不懂业务会被吞没</a:t>
            </a:r>
          </a:p>
        </p:txBody>
      </p:sp>
    </p:spTree>
    <p:extLst>
      <p:ext uri="{BB962C8B-B14F-4D97-AF65-F5344CB8AC3E}">
        <p14:creationId xmlns:p14="http://schemas.microsoft.com/office/powerpoint/2010/main" val="2448160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EFE8EC0-BC61-B8B5-C73E-F2FF22422923}"/>
              </a:ext>
            </a:extLst>
          </p:cNvPr>
          <p:cNvSpPr txBox="1"/>
          <p:nvPr/>
        </p:nvSpPr>
        <p:spPr>
          <a:xfrm>
            <a:off x="180975" y="266700"/>
            <a:ext cx="5827236" cy="400110"/>
          </a:xfrm>
          <a:prstGeom prst="rect">
            <a:avLst/>
          </a:prstGeom>
          <a:noFill/>
        </p:spPr>
        <p:txBody>
          <a:bodyPr wrap="square" rtlCol="0">
            <a:spAutoFit/>
          </a:bodyPr>
          <a:lstStyle/>
          <a:p>
            <a:r>
              <a:rPr lang="zh-CN" altLang="en-US" sz="2000" b="1" dirty="0">
                <a:solidFill>
                  <a:schemeClr val="bg1"/>
                </a:solidFill>
                <a:latin typeface="思源黑体 CN Bold" panose="020B0800000000000000" pitchFamily="34" charset="-122"/>
                <a:ea typeface="思源黑体 CN Bold" panose="020B0800000000000000" pitchFamily="34" charset="-122"/>
              </a:rPr>
              <a:t>对未来的胡思乱想</a:t>
            </a:r>
          </a:p>
        </p:txBody>
      </p:sp>
      <p:sp>
        <p:nvSpPr>
          <p:cNvPr id="3" name="文本框 2">
            <a:extLst>
              <a:ext uri="{FF2B5EF4-FFF2-40B4-BE49-F238E27FC236}">
                <a16:creationId xmlns:a16="http://schemas.microsoft.com/office/drawing/2014/main" id="{E3C95E75-3810-CCDE-14D0-F21ABC0BF108}"/>
              </a:ext>
            </a:extLst>
          </p:cNvPr>
          <p:cNvSpPr txBox="1"/>
          <p:nvPr/>
        </p:nvSpPr>
        <p:spPr>
          <a:xfrm>
            <a:off x="1155599" y="2621811"/>
            <a:ext cx="9817201" cy="3374065"/>
          </a:xfrm>
          <a:prstGeom prst="rect">
            <a:avLst/>
          </a:prstGeom>
          <a:noFill/>
        </p:spPr>
        <p:txBody>
          <a:bodyPr wrap="square" rtlCol="0">
            <a:spAutoFit/>
          </a:bodyPr>
          <a:lstStyle>
            <a:defPPr>
              <a:defRPr lang="zh-CN"/>
            </a:defPPr>
            <a:lvl1pPr marL="285750" indent="-285750">
              <a:buFont typeface="Arial" panose="020B0604020202020204" pitchFamily="34" charset="0"/>
              <a:buChar char="•"/>
              <a:defRPr kumimoji="1"/>
            </a:lvl1pPr>
          </a:lstStyle>
          <a:p>
            <a:pPr>
              <a:lnSpc>
                <a:spcPct val="150000"/>
              </a:lnSpc>
            </a:pPr>
            <a:r>
              <a:rPr lang="zh-CN" altLang="en-US" dirty="0"/>
              <a:t>商业方面</a:t>
            </a:r>
            <a:endParaRPr lang="en-US" altLang="zh-CN" dirty="0"/>
          </a:p>
          <a:p>
            <a:pPr marL="742950" lvl="1" indent="-285750">
              <a:lnSpc>
                <a:spcPct val="150000"/>
              </a:lnSpc>
              <a:buFont typeface="Arial" panose="020B0604020202020204" pitchFamily="34" charset="0"/>
              <a:buChar char="•"/>
            </a:pPr>
            <a:r>
              <a:rPr lang="en-US" altLang="zh-CN" dirty="0"/>
              <a:t>AIGC </a:t>
            </a:r>
            <a:r>
              <a:rPr lang="zh-CN" altLang="en-US" dirty="0"/>
              <a:t>刚刚起步，在短时间内，规模上会爆发，但大规模商业应用可能不会那么快。</a:t>
            </a:r>
          </a:p>
          <a:p>
            <a:pPr marL="742950" lvl="1" indent="-285750">
              <a:lnSpc>
                <a:spcPct val="150000"/>
              </a:lnSpc>
              <a:buFont typeface="Arial" panose="020B0604020202020204" pitchFamily="34" charset="0"/>
              <a:buChar char="•"/>
            </a:pPr>
            <a:r>
              <a:rPr lang="zh-CN" altLang="en-US" dirty="0"/>
              <a:t>纯 </a:t>
            </a:r>
            <a:r>
              <a:rPr lang="en-US" altLang="zh-CN" dirty="0"/>
              <a:t>B</a:t>
            </a:r>
            <a:r>
              <a:rPr lang="zh-CN" altLang="en-US" dirty="0"/>
              <a:t>、纯 </a:t>
            </a:r>
            <a:r>
              <a:rPr lang="en-US" altLang="zh-CN" dirty="0"/>
              <a:t>C </a:t>
            </a:r>
            <a:r>
              <a:rPr lang="zh-CN" altLang="en-US" dirty="0"/>
              <a:t>产品的界线逐渐模糊（比如营销文案生成，</a:t>
            </a:r>
            <a:r>
              <a:rPr lang="en-US" altLang="zh-CN" dirty="0"/>
              <a:t>PGC</a:t>
            </a:r>
            <a:r>
              <a:rPr lang="zh-CN" altLang="en-US" dirty="0"/>
              <a:t> 和 </a:t>
            </a:r>
            <a:r>
              <a:rPr lang="en-US" altLang="zh-CN" dirty="0"/>
              <a:t>UGC</a:t>
            </a:r>
            <a:r>
              <a:rPr lang="zh-CN" altLang="en-US" dirty="0"/>
              <a:t> 都可二创）。</a:t>
            </a:r>
          </a:p>
          <a:p>
            <a:pPr marL="742950" lvl="1" indent="-285750">
              <a:lnSpc>
                <a:spcPct val="150000"/>
              </a:lnSpc>
              <a:buFont typeface="Arial" panose="020B0604020202020204" pitchFamily="34" charset="0"/>
              <a:buChar char="•"/>
            </a:pPr>
            <a:r>
              <a:rPr lang="zh-CN" altLang="en-US" dirty="0"/>
              <a:t>大公司有三多：数据多、渠道多、钱多。因此大公司收购，小公司购买成为常态。</a:t>
            </a:r>
            <a:endParaRPr lang="en-US" altLang="zh-CN" dirty="0"/>
          </a:p>
          <a:p>
            <a:pPr>
              <a:lnSpc>
                <a:spcPct val="150000"/>
              </a:lnSpc>
            </a:pPr>
            <a:r>
              <a:rPr lang="zh-CN" altLang="en-US" dirty="0"/>
              <a:t>技术方面</a:t>
            </a:r>
          </a:p>
          <a:p>
            <a:pPr marL="742950" lvl="1" indent="-285750">
              <a:lnSpc>
                <a:spcPct val="150000"/>
              </a:lnSpc>
              <a:buFont typeface="Arial" panose="020B0604020202020204" pitchFamily="34" charset="0"/>
              <a:buChar char="•"/>
            </a:pPr>
            <a:r>
              <a:rPr lang="zh-CN" altLang="en-US" dirty="0"/>
              <a:t>因生成任务对客观知识的不稳定性，将生成任务转化为推理任务还存在必要性。</a:t>
            </a:r>
            <a:endParaRPr lang="en-US" altLang="zh-CN" dirty="0"/>
          </a:p>
          <a:p>
            <a:pPr marL="742950" lvl="1" indent="-285750">
              <a:lnSpc>
                <a:spcPct val="150000"/>
              </a:lnSpc>
              <a:buFont typeface="Arial" panose="020B0604020202020204" pitchFamily="34" charset="0"/>
              <a:buChar char="•"/>
            </a:pPr>
            <a:r>
              <a:rPr lang="zh-CN" altLang="en-US" dirty="0"/>
              <a:t>为增强客户粘性所产生的个性化需求让人们重新提起和重视隐私计算和联邦学习。</a:t>
            </a:r>
          </a:p>
          <a:p>
            <a:pPr marL="742950" lvl="1" indent="-285750">
              <a:lnSpc>
                <a:spcPct val="150000"/>
              </a:lnSpc>
              <a:buFont typeface="Arial" panose="020B0604020202020204" pitchFamily="34" charset="0"/>
              <a:buChar char="•"/>
            </a:pPr>
            <a:r>
              <a:rPr lang="zh-CN" altLang="en-US" dirty="0"/>
              <a:t>对算力的需求促进自主硬件研发：芯片，甚至量子计算机。</a:t>
            </a:r>
          </a:p>
        </p:txBody>
      </p:sp>
      <p:sp>
        <p:nvSpPr>
          <p:cNvPr id="9" name="文本框 8">
            <a:extLst>
              <a:ext uri="{FF2B5EF4-FFF2-40B4-BE49-F238E27FC236}">
                <a16:creationId xmlns:a16="http://schemas.microsoft.com/office/drawing/2014/main" id="{E1449498-6B5C-F3BC-E7ED-EC924C0C1E03}"/>
              </a:ext>
            </a:extLst>
          </p:cNvPr>
          <p:cNvSpPr txBox="1"/>
          <p:nvPr/>
        </p:nvSpPr>
        <p:spPr>
          <a:xfrm>
            <a:off x="1155599" y="1783036"/>
            <a:ext cx="3467616" cy="584775"/>
          </a:xfrm>
          <a:prstGeom prst="rect">
            <a:avLst/>
          </a:prstGeom>
          <a:noFill/>
        </p:spPr>
        <p:txBody>
          <a:bodyPr wrap="none" rtlCol="0">
            <a:spAutoFit/>
          </a:bodyPr>
          <a:lstStyle/>
          <a:p>
            <a:r>
              <a:rPr kumimoji="1" lang="zh-CN" altLang="en-US" sz="3200" b="1" dirty="0"/>
              <a:t>对未来的胡思乱想</a:t>
            </a:r>
          </a:p>
        </p:txBody>
      </p:sp>
    </p:spTree>
    <p:extLst>
      <p:ext uri="{BB962C8B-B14F-4D97-AF65-F5344CB8AC3E}">
        <p14:creationId xmlns:p14="http://schemas.microsoft.com/office/powerpoint/2010/main" val="2308983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7C8AB3C-7FD0-FE93-6A84-879F7796A6FE}"/>
              </a:ext>
            </a:extLst>
          </p:cNvPr>
          <p:cNvSpPr txBox="1"/>
          <p:nvPr/>
        </p:nvSpPr>
        <p:spPr>
          <a:xfrm>
            <a:off x="7038975" y="2819400"/>
            <a:ext cx="4029075" cy="1200329"/>
          </a:xfrm>
          <a:prstGeom prst="rect">
            <a:avLst/>
          </a:prstGeom>
          <a:noFill/>
        </p:spPr>
        <p:txBody>
          <a:bodyPr wrap="square" rtlCol="0">
            <a:spAutoFit/>
          </a:bodyPr>
          <a:lstStyle/>
          <a:p>
            <a:r>
              <a:rPr lang="en-US" altLang="zh-CN" sz="7200" b="1" dirty="0">
                <a:solidFill>
                  <a:schemeClr val="bg1"/>
                </a:solidFill>
                <a:latin typeface="思源黑体 CN Bold" panose="020B0800000000000000" pitchFamily="34" charset="-122"/>
                <a:ea typeface="思源黑体 CN Bold" panose="020B0800000000000000" pitchFamily="34" charset="-122"/>
              </a:rPr>
              <a:t>Thanks!</a:t>
            </a:r>
            <a:endParaRPr lang="zh-CN" altLang="en-US" sz="7200" b="1" dirty="0">
              <a:solidFill>
                <a:schemeClr val="bg1"/>
              </a:solidFill>
              <a:latin typeface="思源黑体 CN Bold" panose="020B0800000000000000" pitchFamily="34" charset="-122"/>
              <a:ea typeface="思源黑体 CN Bold" panose="020B0800000000000000" pitchFamily="34" charset="-122"/>
            </a:endParaRPr>
          </a:p>
        </p:txBody>
      </p:sp>
      <p:sp>
        <p:nvSpPr>
          <p:cNvPr id="5" name="文本框 4">
            <a:extLst>
              <a:ext uri="{FF2B5EF4-FFF2-40B4-BE49-F238E27FC236}">
                <a16:creationId xmlns:a16="http://schemas.microsoft.com/office/drawing/2014/main" id="{A7EF63C5-6818-F9E1-78EF-715C44BDDA0B}"/>
              </a:ext>
            </a:extLst>
          </p:cNvPr>
          <p:cNvSpPr txBox="1"/>
          <p:nvPr/>
        </p:nvSpPr>
        <p:spPr>
          <a:xfrm>
            <a:off x="7620000" y="4010026"/>
            <a:ext cx="2590800" cy="400110"/>
          </a:xfrm>
          <a:prstGeom prst="rect">
            <a:avLst/>
          </a:prstGeom>
          <a:noFill/>
        </p:spPr>
        <p:txBody>
          <a:bodyPr wrap="square" rtlCol="0">
            <a:spAutoFit/>
          </a:bodyPr>
          <a:lstStyle/>
          <a:p>
            <a:pPr algn="ctr"/>
            <a:r>
              <a:rPr lang="zh-CN" altLang="en-US" sz="2000" b="1" dirty="0">
                <a:solidFill>
                  <a:schemeClr val="bg1"/>
                </a:solidFill>
                <a:latin typeface="思源黑体 CN Bold" panose="020B0800000000000000" pitchFamily="34" charset="-122"/>
                <a:ea typeface="思源黑体 CN Bold" panose="020B0800000000000000" pitchFamily="34" charset="-122"/>
              </a:rPr>
              <a:t>感谢观看</a:t>
            </a:r>
          </a:p>
        </p:txBody>
      </p:sp>
    </p:spTree>
    <p:extLst>
      <p:ext uri="{BB962C8B-B14F-4D97-AF65-F5344CB8AC3E}">
        <p14:creationId xmlns:p14="http://schemas.microsoft.com/office/powerpoint/2010/main" val="4222154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EFE8EC0-BC61-B8B5-C73E-F2FF22422923}"/>
              </a:ext>
            </a:extLst>
          </p:cNvPr>
          <p:cNvSpPr txBox="1"/>
          <p:nvPr/>
        </p:nvSpPr>
        <p:spPr>
          <a:xfrm>
            <a:off x="180975" y="266700"/>
            <a:ext cx="5827236" cy="400110"/>
          </a:xfrm>
          <a:prstGeom prst="rect">
            <a:avLst/>
          </a:prstGeom>
          <a:noFill/>
        </p:spPr>
        <p:txBody>
          <a:bodyPr wrap="square" rtlCol="0">
            <a:spAutoFit/>
          </a:bodyPr>
          <a:lstStyle/>
          <a:p>
            <a:r>
              <a:rPr lang="zh-CN" altLang="en-US" sz="2000" b="1" dirty="0">
                <a:solidFill>
                  <a:schemeClr val="bg1"/>
                </a:solidFill>
                <a:latin typeface="思源黑体 CN Bold" panose="020B0800000000000000" pitchFamily="34" charset="-122"/>
                <a:ea typeface="思源黑体 CN Bold" panose="020B0800000000000000" pitchFamily="34" charset="-122"/>
              </a:rPr>
              <a:t>讲这个 </a:t>
            </a:r>
            <a:r>
              <a:rPr lang="en-US" altLang="zh-CN" sz="2000" b="1" dirty="0">
                <a:solidFill>
                  <a:schemeClr val="bg1"/>
                </a:solidFill>
                <a:latin typeface="思源黑体 CN Bold" panose="020B0800000000000000" pitchFamily="34" charset="-122"/>
                <a:ea typeface="思源黑体 CN Bold" panose="020B0800000000000000" pitchFamily="34" charset="-122"/>
              </a:rPr>
              <a:t>AIGC</a:t>
            </a:r>
            <a:r>
              <a:rPr lang="zh-CN" altLang="en-US" sz="2000" b="1" dirty="0">
                <a:solidFill>
                  <a:schemeClr val="bg1"/>
                </a:solidFill>
                <a:latin typeface="思源黑体 CN Bold" panose="020B0800000000000000" pitchFamily="34" charset="-122"/>
                <a:ea typeface="思源黑体 CN Bold" panose="020B0800000000000000" pitchFamily="34" charset="-122"/>
              </a:rPr>
              <a:t> 的目的</a:t>
            </a:r>
          </a:p>
        </p:txBody>
      </p:sp>
      <p:sp>
        <p:nvSpPr>
          <p:cNvPr id="2" name="文本框 1">
            <a:extLst>
              <a:ext uri="{FF2B5EF4-FFF2-40B4-BE49-F238E27FC236}">
                <a16:creationId xmlns:a16="http://schemas.microsoft.com/office/drawing/2014/main" id="{B67A63BB-673F-77C2-C664-08A065C012D6}"/>
              </a:ext>
            </a:extLst>
          </p:cNvPr>
          <p:cNvSpPr txBox="1"/>
          <p:nvPr/>
        </p:nvSpPr>
        <p:spPr>
          <a:xfrm>
            <a:off x="2335663" y="2667337"/>
            <a:ext cx="7520674" cy="2031325"/>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dirty="0"/>
              <a:t>给还不知道这个概念的人做一个普及</a:t>
            </a:r>
            <a:endParaRPr kumimoji="1" lang="en-US" altLang="zh-CN" dirty="0"/>
          </a:p>
          <a:p>
            <a:endParaRPr kumimoji="1" lang="en-US" altLang="zh-CN" dirty="0"/>
          </a:p>
          <a:p>
            <a:pPr marL="285750" indent="-285750">
              <a:buFont typeface="Arial" panose="020B0604020202020204" pitchFamily="34" charset="0"/>
              <a:buChar char="•"/>
            </a:pPr>
            <a:r>
              <a:rPr kumimoji="1" lang="zh-CN" altLang="en-US" dirty="0"/>
              <a:t>我是通过什么样的机缘对这个新生概念产生兴趣的</a:t>
            </a:r>
            <a:endParaRPr kumimoji="1" lang="en-US" altLang="zh-CN" dirty="0"/>
          </a:p>
          <a:p>
            <a:endParaRPr kumimoji="1" lang="en-US" altLang="zh-CN" dirty="0"/>
          </a:p>
          <a:p>
            <a:pPr marL="285750" indent="-285750">
              <a:buFont typeface="Arial" panose="020B0604020202020204" pitchFamily="34" charset="0"/>
              <a:buChar char="•"/>
            </a:pPr>
            <a:r>
              <a:rPr kumimoji="1" lang="zh-CN" altLang="en-US" dirty="0"/>
              <a:t>想到“元宇宙”，谈谈我自身对于所谓“画饼”和“落地”的看法</a:t>
            </a:r>
            <a:endParaRPr kumimoji="1" lang="en-US" altLang="zh-CN" dirty="0"/>
          </a:p>
          <a:p>
            <a:pPr marL="285750" indent="-285750">
              <a:buFont typeface="Arial" panose="020B0604020202020204" pitchFamily="34" charset="0"/>
              <a:buChar char="•"/>
            </a:pPr>
            <a:endParaRPr kumimoji="1" lang="en-US" altLang="zh-CN" dirty="0"/>
          </a:p>
          <a:p>
            <a:pPr marL="285750" indent="-285750">
              <a:buFont typeface="Arial" panose="020B0604020202020204" pitchFamily="34" charset="0"/>
              <a:buChar char="•"/>
            </a:pPr>
            <a:r>
              <a:rPr kumimoji="1" lang="zh-CN" altLang="en-US" dirty="0"/>
              <a:t>今天讲的内容可能比较像产品总监，不那么硬核，但是是有意义的</a:t>
            </a:r>
          </a:p>
        </p:txBody>
      </p:sp>
    </p:spTree>
    <p:extLst>
      <p:ext uri="{BB962C8B-B14F-4D97-AF65-F5344CB8AC3E}">
        <p14:creationId xmlns:p14="http://schemas.microsoft.com/office/powerpoint/2010/main" val="276315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EFE8EC0-BC61-B8B5-C73E-F2FF22422923}"/>
              </a:ext>
            </a:extLst>
          </p:cNvPr>
          <p:cNvSpPr txBox="1"/>
          <p:nvPr/>
        </p:nvSpPr>
        <p:spPr>
          <a:xfrm>
            <a:off x="180975" y="266700"/>
            <a:ext cx="5827236" cy="400110"/>
          </a:xfrm>
          <a:prstGeom prst="rect">
            <a:avLst/>
          </a:prstGeom>
          <a:noFill/>
        </p:spPr>
        <p:txBody>
          <a:bodyPr wrap="square" rtlCol="0">
            <a:spAutoFit/>
          </a:bodyPr>
          <a:lstStyle/>
          <a:p>
            <a:r>
              <a:rPr lang="zh-CN" altLang="en-US" sz="2000" b="1" dirty="0">
                <a:solidFill>
                  <a:schemeClr val="bg1"/>
                </a:solidFill>
                <a:latin typeface="思源黑体 CN Bold" panose="020B0800000000000000" pitchFamily="34" charset="-122"/>
                <a:ea typeface="思源黑体 CN Bold" panose="020B0800000000000000" pitchFamily="34" charset="-122"/>
              </a:rPr>
              <a:t>什么是 </a:t>
            </a:r>
            <a:r>
              <a:rPr lang="en-US" altLang="zh-CN" sz="2000" b="1" dirty="0">
                <a:solidFill>
                  <a:schemeClr val="bg1"/>
                </a:solidFill>
                <a:latin typeface="思源黑体 CN Bold" panose="020B0800000000000000" pitchFamily="34" charset="-122"/>
                <a:ea typeface="思源黑体 CN Bold" panose="020B0800000000000000" pitchFamily="34" charset="-122"/>
              </a:rPr>
              <a:t>AIGC</a:t>
            </a:r>
            <a:endParaRPr lang="zh-CN" altLang="en-US" sz="2000" b="1" dirty="0">
              <a:solidFill>
                <a:schemeClr val="bg1"/>
              </a:solidFill>
              <a:latin typeface="思源黑体 CN Bold" panose="020B0800000000000000" pitchFamily="34" charset="-122"/>
              <a:ea typeface="思源黑体 CN Bold" panose="020B0800000000000000" pitchFamily="34" charset="-122"/>
            </a:endParaRPr>
          </a:p>
        </p:txBody>
      </p:sp>
      <p:sp>
        <p:nvSpPr>
          <p:cNvPr id="2" name="文本框 1">
            <a:extLst>
              <a:ext uri="{FF2B5EF4-FFF2-40B4-BE49-F238E27FC236}">
                <a16:creationId xmlns:a16="http://schemas.microsoft.com/office/drawing/2014/main" id="{F3DA9614-630A-2187-3B6D-0D78061D513F}"/>
              </a:ext>
            </a:extLst>
          </p:cNvPr>
          <p:cNvSpPr txBox="1"/>
          <p:nvPr/>
        </p:nvSpPr>
        <p:spPr>
          <a:xfrm>
            <a:off x="1155600" y="1921397"/>
            <a:ext cx="3877985" cy="584775"/>
          </a:xfrm>
          <a:prstGeom prst="rect">
            <a:avLst/>
          </a:prstGeom>
          <a:noFill/>
        </p:spPr>
        <p:txBody>
          <a:bodyPr wrap="none" rtlCol="0">
            <a:spAutoFit/>
          </a:bodyPr>
          <a:lstStyle/>
          <a:p>
            <a:r>
              <a:rPr kumimoji="1" lang="zh-CN" altLang="en-US" sz="3200" b="1" dirty="0"/>
              <a:t>两个已经存在的概念</a:t>
            </a:r>
          </a:p>
        </p:txBody>
      </p:sp>
      <p:sp>
        <p:nvSpPr>
          <p:cNvPr id="3" name="文本框 2">
            <a:extLst>
              <a:ext uri="{FF2B5EF4-FFF2-40B4-BE49-F238E27FC236}">
                <a16:creationId xmlns:a16="http://schemas.microsoft.com/office/drawing/2014/main" id="{E3C95E75-3810-CCDE-14D0-F21ABC0BF108}"/>
              </a:ext>
            </a:extLst>
          </p:cNvPr>
          <p:cNvSpPr txBox="1"/>
          <p:nvPr/>
        </p:nvSpPr>
        <p:spPr>
          <a:xfrm>
            <a:off x="1155600" y="3090440"/>
            <a:ext cx="9701453" cy="2031325"/>
          </a:xfrm>
          <a:prstGeom prst="rect">
            <a:avLst/>
          </a:prstGeom>
          <a:noFill/>
        </p:spPr>
        <p:txBody>
          <a:bodyPr wrap="square" rtlCol="0">
            <a:spAutoFit/>
          </a:bodyPr>
          <a:lstStyle/>
          <a:p>
            <a:r>
              <a:rPr kumimoji="1" lang="zh-CN" altLang="en-US" dirty="0"/>
              <a:t>合成媒体（</a:t>
            </a:r>
            <a:r>
              <a:rPr kumimoji="1" lang="en-US" altLang="zh-CN" dirty="0"/>
              <a:t>Synthetic Media</a:t>
            </a:r>
            <a:r>
              <a:rPr kumimoji="1" lang="zh-CN" altLang="en-US" dirty="0"/>
              <a:t>，</a:t>
            </a:r>
            <a:r>
              <a:rPr kumimoji="1" lang="en-US" altLang="zh-CN" dirty="0"/>
              <a:t>2014</a:t>
            </a:r>
            <a:r>
              <a:rPr kumimoji="1" lang="zh-CN" altLang="en-US" dirty="0"/>
              <a:t>？）：以计算机为工具，采用特定符号，语言或算法表示的，由计算机生成（合成）的文本，音乐，语音，图象和动画等，比如用</a:t>
            </a:r>
            <a:r>
              <a:rPr kumimoji="1" lang="en-US" altLang="zh-CN" dirty="0"/>
              <a:t>3D</a:t>
            </a:r>
            <a:r>
              <a:rPr kumimoji="1" lang="zh-CN" altLang="en-US" dirty="0"/>
              <a:t>制作软件制作出来的动画角色。</a:t>
            </a:r>
            <a:endParaRPr kumimoji="1" lang="en-US" altLang="zh-CN" dirty="0"/>
          </a:p>
          <a:p>
            <a:endParaRPr kumimoji="1" lang="en-US" altLang="zh-CN" dirty="0"/>
          </a:p>
          <a:p>
            <a:endParaRPr kumimoji="1" lang="zh-CN" altLang="en-US" dirty="0"/>
          </a:p>
          <a:p>
            <a:r>
              <a:rPr kumimoji="1" lang="zh-CN" altLang="en-US" dirty="0"/>
              <a:t>生成式 </a:t>
            </a:r>
            <a:r>
              <a:rPr kumimoji="1" lang="en-US" altLang="zh-CN" dirty="0"/>
              <a:t>AI</a:t>
            </a:r>
            <a:r>
              <a:rPr kumimoji="1" lang="zh-CN" altLang="en-US" dirty="0"/>
              <a:t>（</a:t>
            </a:r>
            <a:r>
              <a:rPr kumimoji="1" lang="en-US" altLang="zh-CN" dirty="0"/>
              <a:t>Generative AI</a:t>
            </a:r>
            <a:r>
              <a:rPr kumimoji="1" lang="zh-CN" altLang="en-US" dirty="0"/>
              <a:t>，</a:t>
            </a:r>
            <a:r>
              <a:rPr kumimoji="1" lang="en-US" altLang="zh-CN" dirty="0"/>
              <a:t>2021</a:t>
            </a:r>
            <a:r>
              <a:rPr kumimoji="1" lang="zh-CN" altLang="en-US" dirty="0"/>
              <a:t>）：让机器学习模型通过研究历史数据的模式创造一个全新生成的成品（但是像历史数据）。</a:t>
            </a:r>
          </a:p>
        </p:txBody>
      </p:sp>
    </p:spTree>
    <p:extLst>
      <p:ext uri="{BB962C8B-B14F-4D97-AF65-F5344CB8AC3E}">
        <p14:creationId xmlns:p14="http://schemas.microsoft.com/office/powerpoint/2010/main" val="386462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EFE8EC0-BC61-B8B5-C73E-F2FF22422923}"/>
              </a:ext>
            </a:extLst>
          </p:cNvPr>
          <p:cNvSpPr txBox="1"/>
          <p:nvPr/>
        </p:nvSpPr>
        <p:spPr>
          <a:xfrm>
            <a:off x="180975" y="266700"/>
            <a:ext cx="5827236" cy="400110"/>
          </a:xfrm>
          <a:prstGeom prst="rect">
            <a:avLst/>
          </a:prstGeom>
          <a:noFill/>
        </p:spPr>
        <p:txBody>
          <a:bodyPr wrap="square" rtlCol="0">
            <a:spAutoFit/>
          </a:bodyPr>
          <a:lstStyle/>
          <a:p>
            <a:r>
              <a:rPr lang="zh-CN" altLang="en-US" sz="2000" b="1" dirty="0">
                <a:solidFill>
                  <a:schemeClr val="bg1"/>
                </a:solidFill>
                <a:latin typeface="思源黑体 CN Bold" panose="020B0800000000000000" pitchFamily="34" charset="-122"/>
                <a:ea typeface="思源黑体 CN Bold" panose="020B0800000000000000" pitchFamily="34" charset="-122"/>
              </a:rPr>
              <a:t>什么是 </a:t>
            </a:r>
            <a:r>
              <a:rPr lang="en-US" altLang="zh-CN" sz="2000" b="1" dirty="0">
                <a:solidFill>
                  <a:schemeClr val="bg1"/>
                </a:solidFill>
                <a:latin typeface="思源黑体 CN Bold" panose="020B0800000000000000" pitchFamily="34" charset="-122"/>
                <a:ea typeface="思源黑体 CN Bold" panose="020B0800000000000000" pitchFamily="34" charset="-122"/>
              </a:rPr>
              <a:t>AIGC</a:t>
            </a:r>
            <a:endParaRPr lang="zh-CN" altLang="en-US" sz="2000" b="1" dirty="0">
              <a:solidFill>
                <a:schemeClr val="bg1"/>
              </a:solidFill>
              <a:latin typeface="思源黑体 CN Bold" panose="020B0800000000000000" pitchFamily="34" charset="-122"/>
              <a:ea typeface="思源黑体 CN Bold" panose="020B0800000000000000" pitchFamily="34" charset="-122"/>
            </a:endParaRPr>
          </a:p>
        </p:txBody>
      </p:sp>
      <p:sp>
        <p:nvSpPr>
          <p:cNvPr id="2" name="文本框 1">
            <a:extLst>
              <a:ext uri="{FF2B5EF4-FFF2-40B4-BE49-F238E27FC236}">
                <a16:creationId xmlns:a16="http://schemas.microsoft.com/office/drawing/2014/main" id="{F3DA9614-630A-2187-3B6D-0D78061D513F}"/>
              </a:ext>
            </a:extLst>
          </p:cNvPr>
          <p:cNvSpPr txBox="1"/>
          <p:nvPr/>
        </p:nvSpPr>
        <p:spPr>
          <a:xfrm>
            <a:off x="1155600" y="1921397"/>
            <a:ext cx="2701381" cy="584775"/>
          </a:xfrm>
          <a:prstGeom prst="rect">
            <a:avLst/>
          </a:prstGeom>
          <a:noFill/>
        </p:spPr>
        <p:txBody>
          <a:bodyPr wrap="none" rtlCol="0">
            <a:spAutoFit/>
          </a:bodyPr>
          <a:lstStyle/>
          <a:p>
            <a:r>
              <a:rPr kumimoji="1" lang="zh-CN" altLang="en-US" sz="3200" b="1" dirty="0"/>
              <a:t>更泛化的概念</a:t>
            </a:r>
          </a:p>
        </p:txBody>
      </p:sp>
      <p:sp>
        <p:nvSpPr>
          <p:cNvPr id="3" name="文本框 2">
            <a:extLst>
              <a:ext uri="{FF2B5EF4-FFF2-40B4-BE49-F238E27FC236}">
                <a16:creationId xmlns:a16="http://schemas.microsoft.com/office/drawing/2014/main" id="{E3C95E75-3810-CCDE-14D0-F21ABC0BF108}"/>
              </a:ext>
            </a:extLst>
          </p:cNvPr>
          <p:cNvSpPr txBox="1"/>
          <p:nvPr/>
        </p:nvSpPr>
        <p:spPr>
          <a:xfrm>
            <a:off x="1155599" y="2740779"/>
            <a:ext cx="9701453" cy="646331"/>
          </a:xfrm>
          <a:prstGeom prst="rect">
            <a:avLst/>
          </a:prstGeom>
          <a:noFill/>
        </p:spPr>
        <p:txBody>
          <a:bodyPr wrap="square" rtlCol="0">
            <a:spAutoFit/>
          </a:bodyPr>
          <a:lstStyle>
            <a:defPPr>
              <a:defRPr lang="zh-CN"/>
            </a:defPPr>
            <a:lvl1pPr>
              <a:lnSpc>
                <a:spcPct val="130000"/>
              </a:lnSpc>
              <a:defRPr b="0" i="0" spc="0">
                <a:solidFill>
                  <a:srgbClr val="333333"/>
                </a:solidFill>
                <a:effectLst/>
                <a:latin typeface="Helvetica Neue" panose="02000503000000020004" pitchFamily="2" charset="0"/>
              </a:defRPr>
            </a:lvl1pPr>
          </a:lstStyle>
          <a:p>
            <a:r>
              <a:rPr lang="en-US" altLang="zh-CN" dirty="0"/>
              <a:t>AIGC</a:t>
            </a:r>
            <a:r>
              <a:rPr lang="zh-CN" altLang="en-US" dirty="0"/>
              <a:t>（</a:t>
            </a:r>
            <a:r>
              <a:rPr lang="en-US" altLang="zh-CN" dirty="0"/>
              <a:t>AI-Generated Content</a:t>
            </a:r>
            <a:r>
              <a:rPr lang="zh-CN" altLang="en-US" dirty="0"/>
              <a:t>，</a:t>
            </a:r>
            <a:r>
              <a:rPr lang="en-US" altLang="zh-CN" dirty="0"/>
              <a:t>2022</a:t>
            </a:r>
            <a:r>
              <a:rPr lang="zh-CN" altLang="en-US" dirty="0"/>
              <a:t>）：通过人工智能技术自动生成内容的生产方式。</a:t>
            </a:r>
            <a:endParaRPr lang="en-US" altLang="zh-CN" dirty="0"/>
          </a:p>
          <a:p>
            <a:r>
              <a:rPr lang="zh-CN" altLang="en-US" dirty="0"/>
              <a:t>这个概念比起以前的概念，蕴含了跨模态生成模式和重新对内容的定义。</a:t>
            </a:r>
          </a:p>
        </p:txBody>
      </p:sp>
      <p:sp>
        <p:nvSpPr>
          <p:cNvPr id="5" name="文本框 4">
            <a:extLst>
              <a:ext uri="{FF2B5EF4-FFF2-40B4-BE49-F238E27FC236}">
                <a16:creationId xmlns:a16="http://schemas.microsoft.com/office/drawing/2014/main" id="{7FF6F02A-9038-85C6-7688-DCF9480A18B7}"/>
              </a:ext>
            </a:extLst>
          </p:cNvPr>
          <p:cNvSpPr txBox="1"/>
          <p:nvPr/>
        </p:nvSpPr>
        <p:spPr>
          <a:xfrm>
            <a:off x="1155600" y="4001567"/>
            <a:ext cx="4288353" cy="584775"/>
          </a:xfrm>
          <a:prstGeom prst="rect">
            <a:avLst/>
          </a:prstGeom>
          <a:noFill/>
        </p:spPr>
        <p:txBody>
          <a:bodyPr wrap="none" rtlCol="0">
            <a:spAutoFit/>
          </a:bodyPr>
          <a:lstStyle/>
          <a:p>
            <a:r>
              <a:rPr kumimoji="1" lang="zh-CN" altLang="en-US" sz="3200" b="1" dirty="0"/>
              <a:t>我们如何看待这个概念</a:t>
            </a:r>
          </a:p>
        </p:txBody>
      </p:sp>
      <p:sp>
        <p:nvSpPr>
          <p:cNvPr id="6" name="文本框 5">
            <a:extLst>
              <a:ext uri="{FF2B5EF4-FFF2-40B4-BE49-F238E27FC236}">
                <a16:creationId xmlns:a16="http://schemas.microsoft.com/office/drawing/2014/main" id="{8E6D3138-1135-FBA0-175F-B5FF09514E70}"/>
              </a:ext>
            </a:extLst>
          </p:cNvPr>
          <p:cNvSpPr txBox="1"/>
          <p:nvPr/>
        </p:nvSpPr>
        <p:spPr>
          <a:xfrm>
            <a:off x="1155599" y="4820949"/>
            <a:ext cx="10245464" cy="784125"/>
          </a:xfrm>
          <a:prstGeom prst="rect">
            <a:avLst/>
          </a:prstGeom>
          <a:noFill/>
        </p:spPr>
        <p:txBody>
          <a:bodyPr wrap="square" rtlCol="0">
            <a:spAutoFit/>
          </a:bodyPr>
          <a:lstStyle/>
          <a:p>
            <a:pPr algn="l">
              <a:lnSpc>
                <a:spcPct val="130000"/>
              </a:lnSpc>
            </a:pPr>
            <a:r>
              <a:rPr lang="zh-CN" altLang="en-US" sz="1800" b="0" i="0" spc="0" dirty="0">
                <a:solidFill>
                  <a:srgbClr val="333333"/>
                </a:solidFill>
                <a:effectLst/>
                <a:latin typeface="Helvetica Neue" panose="02000503000000020004" pitchFamily="2" charset="0"/>
              </a:rPr>
              <a:t>从功能角度看：观察、预测 → 生成、决策。</a:t>
            </a:r>
            <a:endParaRPr lang="zh-CN" altLang="en-US" dirty="0">
              <a:effectLst/>
            </a:endParaRPr>
          </a:p>
          <a:p>
            <a:pPr algn="l">
              <a:lnSpc>
                <a:spcPct val="130000"/>
              </a:lnSpc>
            </a:pPr>
            <a:r>
              <a:rPr lang="zh-CN" altLang="en-US" dirty="0">
                <a:effectLst/>
              </a:rPr>
              <a:t>从商业角度看：降本增效     → 创造额外价值</a:t>
            </a:r>
            <a:endParaRPr lang="en-US" altLang="zh-CN" dirty="0">
              <a:effectLst/>
            </a:endParaRPr>
          </a:p>
        </p:txBody>
      </p:sp>
    </p:spTree>
    <p:extLst>
      <p:ext uri="{BB962C8B-B14F-4D97-AF65-F5344CB8AC3E}">
        <p14:creationId xmlns:p14="http://schemas.microsoft.com/office/powerpoint/2010/main" val="3079268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EFE8EC0-BC61-B8B5-C73E-F2FF22422923}"/>
              </a:ext>
            </a:extLst>
          </p:cNvPr>
          <p:cNvSpPr txBox="1"/>
          <p:nvPr/>
        </p:nvSpPr>
        <p:spPr>
          <a:xfrm>
            <a:off x="180975" y="266700"/>
            <a:ext cx="5827236" cy="400110"/>
          </a:xfrm>
          <a:prstGeom prst="rect">
            <a:avLst/>
          </a:prstGeom>
          <a:noFill/>
        </p:spPr>
        <p:txBody>
          <a:bodyPr wrap="square" rtlCol="0">
            <a:spAutoFit/>
          </a:bodyPr>
          <a:lstStyle/>
          <a:p>
            <a:r>
              <a:rPr lang="en-US" altLang="zh-CN" sz="2000" b="1" dirty="0">
                <a:solidFill>
                  <a:schemeClr val="bg1"/>
                </a:solidFill>
                <a:latin typeface="思源黑体 CN Bold" panose="020B0800000000000000" pitchFamily="34" charset="-122"/>
                <a:ea typeface="思源黑体 CN Bold" panose="020B0800000000000000" pitchFamily="34" charset="-122"/>
              </a:rPr>
              <a:t>AIGC</a:t>
            </a:r>
            <a:r>
              <a:rPr lang="zh-CN" altLang="en-US" sz="2000" b="1" dirty="0">
                <a:solidFill>
                  <a:schemeClr val="bg1"/>
                </a:solidFill>
                <a:latin typeface="思源黑体 CN Bold" panose="020B0800000000000000" pitchFamily="34" charset="-122"/>
                <a:ea typeface="思源黑体 CN Bold" panose="020B0800000000000000" pitchFamily="34" charset="-122"/>
              </a:rPr>
              <a:t> 的发展历史</a:t>
            </a:r>
          </a:p>
        </p:txBody>
      </p:sp>
      <p:sp>
        <p:nvSpPr>
          <p:cNvPr id="2" name="文本框 1">
            <a:extLst>
              <a:ext uri="{FF2B5EF4-FFF2-40B4-BE49-F238E27FC236}">
                <a16:creationId xmlns:a16="http://schemas.microsoft.com/office/drawing/2014/main" id="{F3DA9614-630A-2187-3B6D-0D78061D513F}"/>
              </a:ext>
            </a:extLst>
          </p:cNvPr>
          <p:cNvSpPr txBox="1"/>
          <p:nvPr/>
        </p:nvSpPr>
        <p:spPr>
          <a:xfrm>
            <a:off x="1155599" y="1445647"/>
            <a:ext cx="3057247" cy="584775"/>
          </a:xfrm>
          <a:prstGeom prst="rect">
            <a:avLst/>
          </a:prstGeom>
          <a:noFill/>
        </p:spPr>
        <p:txBody>
          <a:bodyPr wrap="none" rtlCol="0">
            <a:spAutoFit/>
          </a:bodyPr>
          <a:lstStyle/>
          <a:p>
            <a:r>
              <a:rPr kumimoji="1" lang="zh-CN" altLang="en-US" sz="3200" b="1" dirty="0"/>
              <a:t>什么是“内容”</a:t>
            </a:r>
          </a:p>
        </p:txBody>
      </p:sp>
      <p:sp>
        <p:nvSpPr>
          <p:cNvPr id="3" name="文本框 2">
            <a:extLst>
              <a:ext uri="{FF2B5EF4-FFF2-40B4-BE49-F238E27FC236}">
                <a16:creationId xmlns:a16="http://schemas.microsoft.com/office/drawing/2014/main" id="{E3C95E75-3810-CCDE-14D0-F21ABC0BF108}"/>
              </a:ext>
            </a:extLst>
          </p:cNvPr>
          <p:cNvSpPr txBox="1"/>
          <p:nvPr/>
        </p:nvSpPr>
        <p:spPr>
          <a:xfrm>
            <a:off x="1157484" y="1999627"/>
            <a:ext cx="9701453" cy="1144224"/>
          </a:xfrm>
          <a:prstGeom prst="rect">
            <a:avLst/>
          </a:prstGeom>
          <a:noFill/>
        </p:spPr>
        <p:txBody>
          <a:bodyPr wrap="square" rtlCol="0">
            <a:spAutoFit/>
          </a:bodyPr>
          <a:lstStyle/>
          <a:p>
            <a:pPr algn="l">
              <a:lnSpc>
                <a:spcPct val="130000"/>
              </a:lnSpc>
            </a:pPr>
            <a:r>
              <a:rPr lang="zh-CN" altLang="en-US" sz="1800" b="0" i="0" spc="0" dirty="0">
                <a:solidFill>
                  <a:srgbClr val="333333"/>
                </a:solidFill>
                <a:effectLst/>
                <a:latin typeface="Helvetica Neue" panose="02000503000000020004" pitchFamily="2" charset="0"/>
              </a:rPr>
              <a:t>内容 </a:t>
            </a:r>
            <a:r>
              <a:rPr lang="en-US" altLang="zh-CN" sz="1800" b="0" i="0" spc="0" dirty="0">
                <a:solidFill>
                  <a:srgbClr val="333333"/>
                </a:solidFill>
                <a:effectLst/>
                <a:latin typeface="Helvetica Neue" panose="02000503000000020004" pitchFamily="2" charset="0"/>
              </a:rPr>
              <a:t>= </a:t>
            </a:r>
            <a:r>
              <a:rPr lang="zh-CN" altLang="en-US" sz="1800" b="0" i="0" spc="0" dirty="0">
                <a:solidFill>
                  <a:srgbClr val="333333"/>
                </a:solidFill>
                <a:effectLst/>
                <a:latin typeface="Helvetica Neue" panose="02000503000000020004" pitchFamily="2" charset="0"/>
              </a:rPr>
              <a:t>信息 </a:t>
            </a:r>
            <a:r>
              <a:rPr lang="en-US" altLang="zh-CN" sz="1800" b="0" i="0" spc="0" dirty="0">
                <a:solidFill>
                  <a:srgbClr val="333333"/>
                </a:solidFill>
                <a:effectLst/>
                <a:latin typeface="Helvetica Neue" panose="02000503000000020004" pitchFamily="2" charset="0"/>
              </a:rPr>
              <a:t>+ </a:t>
            </a:r>
            <a:r>
              <a:rPr lang="zh-CN" altLang="en-US" sz="1800" b="0" i="0" spc="0" dirty="0">
                <a:solidFill>
                  <a:srgbClr val="333333"/>
                </a:solidFill>
                <a:effectLst/>
                <a:latin typeface="Helvetica Neue" panose="02000503000000020004" pitchFamily="2" charset="0"/>
              </a:rPr>
              <a:t>载体</a:t>
            </a:r>
            <a:endParaRPr lang="zh-CN" altLang="en-US" dirty="0">
              <a:effectLst/>
            </a:endParaRPr>
          </a:p>
          <a:p>
            <a:pPr algn="l">
              <a:lnSpc>
                <a:spcPct val="130000"/>
              </a:lnSpc>
            </a:pPr>
            <a:r>
              <a:rPr lang="zh-CN" altLang="en-US" dirty="0">
                <a:effectLst/>
              </a:rPr>
              <a:t>信息：谁来做？怎么做？该做什么？</a:t>
            </a:r>
          </a:p>
          <a:p>
            <a:pPr algn="l">
              <a:lnSpc>
                <a:spcPct val="130000"/>
              </a:lnSpc>
            </a:pPr>
            <a:r>
              <a:rPr lang="zh-CN" altLang="en-US" dirty="0">
                <a:effectLst/>
              </a:rPr>
              <a:t>载体：谁来放？怎么放？放到哪里？</a:t>
            </a:r>
          </a:p>
        </p:txBody>
      </p:sp>
      <p:sp>
        <p:nvSpPr>
          <p:cNvPr id="5" name="文本框 4">
            <a:extLst>
              <a:ext uri="{FF2B5EF4-FFF2-40B4-BE49-F238E27FC236}">
                <a16:creationId xmlns:a16="http://schemas.microsoft.com/office/drawing/2014/main" id="{7FF6F02A-9038-85C6-7688-DCF9480A18B7}"/>
              </a:ext>
            </a:extLst>
          </p:cNvPr>
          <p:cNvSpPr txBox="1"/>
          <p:nvPr/>
        </p:nvSpPr>
        <p:spPr>
          <a:xfrm>
            <a:off x="1155599" y="3502136"/>
            <a:ext cx="4288353" cy="584775"/>
          </a:xfrm>
          <a:prstGeom prst="rect">
            <a:avLst/>
          </a:prstGeom>
          <a:noFill/>
        </p:spPr>
        <p:txBody>
          <a:bodyPr wrap="none" rtlCol="0">
            <a:spAutoFit/>
          </a:bodyPr>
          <a:lstStyle/>
          <a:p>
            <a:r>
              <a:rPr kumimoji="1" lang="zh-CN" altLang="en-US" sz="3200" b="1" dirty="0"/>
              <a:t>产生内容的方式有哪些</a:t>
            </a:r>
          </a:p>
        </p:txBody>
      </p:sp>
      <p:sp>
        <p:nvSpPr>
          <p:cNvPr id="6" name="文本框 5">
            <a:extLst>
              <a:ext uri="{FF2B5EF4-FFF2-40B4-BE49-F238E27FC236}">
                <a16:creationId xmlns:a16="http://schemas.microsoft.com/office/drawing/2014/main" id="{8E6D3138-1135-FBA0-175F-B5FF09514E70}"/>
              </a:ext>
            </a:extLst>
          </p:cNvPr>
          <p:cNvSpPr txBox="1"/>
          <p:nvPr/>
        </p:nvSpPr>
        <p:spPr>
          <a:xfrm>
            <a:off x="1155599" y="4086911"/>
            <a:ext cx="8902801" cy="1862048"/>
          </a:xfrm>
          <a:prstGeom prst="rect">
            <a:avLst/>
          </a:prstGeom>
          <a:noFill/>
        </p:spPr>
        <p:txBody>
          <a:bodyPr wrap="square" rtlCol="0">
            <a:spAutoFit/>
          </a:bodyPr>
          <a:lstStyle/>
          <a:p>
            <a:pPr>
              <a:lnSpc>
                <a:spcPct val="130000"/>
              </a:lnSpc>
            </a:pPr>
            <a:r>
              <a:rPr lang="zh-CN" altLang="en-US" dirty="0">
                <a:solidFill>
                  <a:srgbClr val="333333"/>
                </a:solidFill>
                <a:latin typeface="Helvetica Neue" panose="02000503000000020004" pitchFamily="2" charset="0"/>
              </a:rPr>
              <a:t>专业生产内容（</a:t>
            </a:r>
            <a:r>
              <a:rPr lang="en-US" altLang="zh-CN" dirty="0">
                <a:solidFill>
                  <a:srgbClr val="333333"/>
                </a:solidFill>
                <a:latin typeface="Helvetica Neue" panose="02000503000000020004" pitchFamily="2" charset="0"/>
              </a:rPr>
              <a:t>PGC</a:t>
            </a:r>
            <a:r>
              <a:rPr lang="zh-CN" altLang="en-US" dirty="0">
                <a:solidFill>
                  <a:srgbClr val="333333"/>
                </a:solidFill>
                <a:latin typeface="Helvetica Neue" panose="02000503000000020004" pitchFamily="2" charset="0"/>
              </a:rPr>
              <a:t>）：体量小、小范围多人交互，但更专业。</a:t>
            </a:r>
          </a:p>
          <a:p>
            <a:pPr>
              <a:lnSpc>
                <a:spcPct val="130000"/>
              </a:lnSpc>
            </a:pPr>
            <a:r>
              <a:rPr lang="zh-CN" altLang="en-US" dirty="0">
                <a:solidFill>
                  <a:srgbClr val="333333"/>
                </a:solidFill>
                <a:latin typeface="Helvetica Neue" panose="02000503000000020004" pitchFamily="2" charset="0"/>
              </a:rPr>
              <a:t>用户生产内容（</a:t>
            </a:r>
            <a:r>
              <a:rPr lang="en-US" altLang="zh-CN" dirty="0">
                <a:solidFill>
                  <a:srgbClr val="333333"/>
                </a:solidFill>
                <a:latin typeface="Helvetica Neue" panose="02000503000000020004" pitchFamily="2" charset="0"/>
              </a:rPr>
              <a:t>UGC</a:t>
            </a:r>
            <a:r>
              <a:rPr lang="zh-CN" altLang="en-US" dirty="0">
                <a:solidFill>
                  <a:srgbClr val="333333"/>
                </a:solidFill>
                <a:latin typeface="Helvetica Neue" panose="02000503000000020004" pitchFamily="2" charset="0"/>
              </a:rPr>
              <a:t>）：体量大，大规模多人涌现式体验，释放内容生产力。</a:t>
            </a:r>
          </a:p>
          <a:p>
            <a:pPr>
              <a:lnSpc>
                <a:spcPct val="130000"/>
              </a:lnSpc>
            </a:pPr>
            <a:r>
              <a:rPr lang="zh-CN" altLang="en-US" dirty="0">
                <a:solidFill>
                  <a:srgbClr val="333333"/>
                </a:solidFill>
                <a:latin typeface="Helvetica Neue" panose="02000503000000020004" pitchFamily="2" charset="0"/>
              </a:rPr>
              <a:t>人工智能生产内容（</a:t>
            </a:r>
            <a:r>
              <a:rPr lang="en-US" altLang="zh-CN" dirty="0">
                <a:solidFill>
                  <a:srgbClr val="333333"/>
                </a:solidFill>
                <a:latin typeface="Helvetica Neue" panose="02000503000000020004" pitchFamily="2" charset="0"/>
              </a:rPr>
              <a:t>AIGC</a:t>
            </a:r>
            <a:r>
              <a:rPr lang="zh-CN" altLang="en-US" dirty="0">
                <a:solidFill>
                  <a:srgbClr val="333333"/>
                </a:solidFill>
                <a:latin typeface="Helvetica Neue" panose="02000503000000020004" pitchFamily="2" charset="0"/>
              </a:rPr>
              <a:t>）：同时在线社交元宇宙形态。（元宇宙（</a:t>
            </a:r>
            <a:r>
              <a:rPr lang="en-US" altLang="zh-CN" dirty="0">
                <a:solidFill>
                  <a:srgbClr val="333333"/>
                </a:solidFill>
                <a:latin typeface="Helvetica Neue" panose="02000503000000020004" pitchFamily="2" charset="0"/>
              </a:rPr>
              <a:t>Metaverse</a:t>
            </a:r>
            <a:r>
              <a:rPr lang="zh-CN" altLang="en-US" dirty="0">
                <a:solidFill>
                  <a:srgbClr val="333333"/>
                </a:solidFill>
                <a:latin typeface="Helvetica Neue" panose="02000503000000020004" pitchFamily="2" charset="0"/>
              </a:rPr>
              <a:t>）一词诞生于 </a:t>
            </a:r>
            <a:r>
              <a:rPr lang="en-US" altLang="zh-CN" dirty="0">
                <a:solidFill>
                  <a:srgbClr val="333333"/>
                </a:solidFill>
                <a:latin typeface="Helvetica Neue" panose="02000503000000020004" pitchFamily="2" charset="0"/>
              </a:rPr>
              <a:t>1992 </a:t>
            </a:r>
            <a:r>
              <a:rPr lang="zh-CN" altLang="en-US" dirty="0">
                <a:solidFill>
                  <a:srgbClr val="333333"/>
                </a:solidFill>
                <a:latin typeface="Helvetica Neue" panose="02000503000000020004" pitchFamily="2" charset="0"/>
              </a:rPr>
              <a:t>年的科幻小说</a:t>
            </a:r>
            <a:r>
              <a:rPr lang="en-US" altLang="zh-CN" dirty="0">
                <a:solidFill>
                  <a:srgbClr val="333333"/>
                </a:solidFill>
                <a:latin typeface="Helvetica Neue" panose="02000503000000020004" pitchFamily="2" charset="0"/>
              </a:rPr>
              <a:t>《</a:t>
            </a:r>
            <a:r>
              <a:rPr lang="zh-CN" altLang="en-US" dirty="0">
                <a:solidFill>
                  <a:srgbClr val="333333"/>
                </a:solidFill>
                <a:latin typeface="Helvetica Neue" panose="02000503000000020004" pitchFamily="2" charset="0"/>
              </a:rPr>
              <a:t>雪崩</a:t>
            </a:r>
            <a:r>
              <a:rPr lang="en-US" altLang="zh-CN" dirty="0">
                <a:solidFill>
                  <a:srgbClr val="333333"/>
                </a:solidFill>
                <a:latin typeface="Helvetica Neue" panose="02000503000000020004" pitchFamily="2" charset="0"/>
              </a:rPr>
              <a:t>》</a:t>
            </a:r>
            <a:r>
              <a:rPr lang="zh-CN" altLang="en-US" dirty="0">
                <a:solidFill>
                  <a:srgbClr val="333333"/>
                </a:solidFill>
                <a:latin typeface="Helvetica Neue" panose="02000503000000020004" pitchFamily="2" charset="0"/>
              </a:rPr>
              <a:t>，小说描绘了一个庞大的虚拟现实世界，在这里，人们用数字化身来控制，并相互竞争以提高自己的地位，很像黑客帝国。）</a:t>
            </a:r>
          </a:p>
        </p:txBody>
      </p:sp>
      <p:sp>
        <p:nvSpPr>
          <p:cNvPr id="7" name="圆角矩形 6">
            <a:extLst>
              <a:ext uri="{FF2B5EF4-FFF2-40B4-BE49-F238E27FC236}">
                <a16:creationId xmlns:a16="http://schemas.microsoft.com/office/drawing/2014/main" id="{90F78DB1-0296-5C85-54BB-8AD87FF0D727}"/>
              </a:ext>
            </a:extLst>
          </p:cNvPr>
          <p:cNvSpPr/>
          <p:nvPr/>
        </p:nvSpPr>
        <p:spPr>
          <a:xfrm>
            <a:off x="7112710" y="1445647"/>
            <a:ext cx="4288353" cy="215408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b="1" dirty="0">
                <a:solidFill>
                  <a:sysClr val="windowText" lastClr="000000"/>
                </a:solidFill>
              </a:rPr>
              <a:t>元宇宙和</a:t>
            </a:r>
            <a:r>
              <a:rPr kumimoji="1" lang="en-US" altLang="zh-CN" b="1" dirty="0">
                <a:solidFill>
                  <a:sysClr val="windowText" lastClr="000000"/>
                </a:solidFill>
              </a:rPr>
              <a:t>AIGC</a:t>
            </a:r>
            <a:r>
              <a:rPr kumimoji="1" lang="zh-CN" altLang="en-US" b="1" dirty="0">
                <a:solidFill>
                  <a:sysClr val="windowText" lastClr="000000"/>
                </a:solidFill>
              </a:rPr>
              <a:t>的关系</a:t>
            </a:r>
            <a:endParaRPr kumimoji="1" lang="en-US" altLang="zh-CN" b="1" dirty="0">
              <a:solidFill>
                <a:sysClr val="windowText" lastClr="000000"/>
              </a:solidFill>
            </a:endParaRPr>
          </a:p>
          <a:p>
            <a:endParaRPr kumimoji="1" lang="en-US" altLang="zh-CN" b="1" dirty="0">
              <a:solidFill>
                <a:sysClr val="windowText" lastClr="000000"/>
              </a:solidFill>
            </a:endParaRPr>
          </a:p>
          <a:p>
            <a:r>
              <a:rPr kumimoji="1" lang="zh-CN" altLang="en-US" dirty="0">
                <a:solidFill>
                  <a:sysClr val="windowText" lastClr="000000"/>
                </a:solidFill>
              </a:rPr>
              <a:t>目前，元宇宙还只是一个商业符号</a:t>
            </a:r>
            <a:endParaRPr kumimoji="1" lang="en-US" altLang="zh-CN" dirty="0">
              <a:solidFill>
                <a:sysClr val="windowText" lastClr="000000"/>
              </a:solidFill>
            </a:endParaRPr>
          </a:p>
          <a:p>
            <a:r>
              <a:rPr kumimoji="1" lang="zh-CN" altLang="en-US" dirty="0">
                <a:solidFill>
                  <a:sysClr val="windowText" lastClr="000000"/>
                </a:solidFill>
              </a:rPr>
              <a:t>而 </a:t>
            </a:r>
            <a:r>
              <a:rPr kumimoji="1" lang="en-US" altLang="zh-CN" dirty="0">
                <a:solidFill>
                  <a:sysClr val="windowText" lastClr="000000"/>
                </a:solidFill>
              </a:rPr>
              <a:t>AIGC</a:t>
            </a:r>
            <a:r>
              <a:rPr kumimoji="1" lang="zh-CN" altLang="en-US" dirty="0">
                <a:solidFill>
                  <a:sysClr val="windowText" lastClr="000000"/>
                </a:solidFill>
              </a:rPr>
              <a:t> 正在成为能逐渐落地的技术</a:t>
            </a:r>
            <a:endParaRPr kumimoji="1" lang="en-US" altLang="zh-CN" dirty="0">
              <a:solidFill>
                <a:sysClr val="windowText" lastClr="000000"/>
              </a:solidFill>
            </a:endParaRPr>
          </a:p>
          <a:p>
            <a:endParaRPr kumimoji="1" lang="en-US" altLang="zh-CN" dirty="0">
              <a:solidFill>
                <a:sysClr val="windowText" lastClr="000000"/>
              </a:solidFill>
            </a:endParaRPr>
          </a:p>
          <a:p>
            <a:r>
              <a:rPr kumimoji="1" lang="zh-CN" altLang="en-US" dirty="0">
                <a:solidFill>
                  <a:sysClr val="windowText" lastClr="000000"/>
                </a:solidFill>
              </a:rPr>
              <a:t>元宇宙概念催生了 </a:t>
            </a:r>
            <a:r>
              <a:rPr kumimoji="1" lang="en-US" altLang="zh-CN" dirty="0">
                <a:solidFill>
                  <a:sysClr val="windowText" lastClr="000000"/>
                </a:solidFill>
              </a:rPr>
              <a:t>AIGC</a:t>
            </a:r>
            <a:r>
              <a:rPr kumimoji="1" lang="zh-CN" altLang="en-US" dirty="0">
                <a:solidFill>
                  <a:sysClr val="windowText" lastClr="000000"/>
                </a:solidFill>
              </a:rPr>
              <a:t> 的发展</a:t>
            </a:r>
            <a:endParaRPr kumimoji="1" lang="en-US" altLang="zh-CN" dirty="0">
              <a:solidFill>
                <a:sysClr val="windowText" lastClr="000000"/>
              </a:solidFill>
            </a:endParaRPr>
          </a:p>
          <a:p>
            <a:r>
              <a:rPr kumimoji="1" lang="en-US" altLang="zh-CN" dirty="0">
                <a:solidFill>
                  <a:sysClr val="windowText" lastClr="000000"/>
                </a:solidFill>
              </a:rPr>
              <a:t>AIGC</a:t>
            </a:r>
            <a:r>
              <a:rPr kumimoji="1" lang="zh-CN" altLang="en-US" dirty="0">
                <a:solidFill>
                  <a:sysClr val="windowText" lastClr="000000"/>
                </a:solidFill>
              </a:rPr>
              <a:t> 提高了元宇宙实现的可能性</a:t>
            </a:r>
          </a:p>
        </p:txBody>
      </p:sp>
    </p:spTree>
    <p:extLst>
      <p:ext uri="{BB962C8B-B14F-4D97-AF65-F5344CB8AC3E}">
        <p14:creationId xmlns:p14="http://schemas.microsoft.com/office/powerpoint/2010/main" val="143643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EFE8EC0-BC61-B8B5-C73E-F2FF22422923}"/>
              </a:ext>
            </a:extLst>
          </p:cNvPr>
          <p:cNvSpPr txBox="1"/>
          <p:nvPr/>
        </p:nvSpPr>
        <p:spPr>
          <a:xfrm>
            <a:off x="180975" y="266700"/>
            <a:ext cx="5827236" cy="400110"/>
          </a:xfrm>
          <a:prstGeom prst="rect">
            <a:avLst/>
          </a:prstGeom>
          <a:noFill/>
        </p:spPr>
        <p:txBody>
          <a:bodyPr wrap="square" rtlCol="0">
            <a:spAutoFit/>
          </a:bodyPr>
          <a:lstStyle/>
          <a:p>
            <a:r>
              <a:rPr lang="en-US" altLang="zh-CN" sz="2000" b="1" dirty="0">
                <a:solidFill>
                  <a:schemeClr val="bg1"/>
                </a:solidFill>
                <a:latin typeface="思源黑体 CN Bold" panose="020B0800000000000000" pitchFamily="34" charset="-122"/>
                <a:ea typeface="思源黑体 CN Bold" panose="020B0800000000000000" pitchFamily="34" charset="-122"/>
              </a:rPr>
              <a:t>AIGC </a:t>
            </a:r>
            <a:r>
              <a:rPr lang="zh-CN" altLang="en-US" sz="2000" b="1" dirty="0">
                <a:solidFill>
                  <a:schemeClr val="bg1"/>
                </a:solidFill>
                <a:latin typeface="思源黑体 CN Bold" panose="020B0800000000000000" pitchFamily="34" charset="-122"/>
                <a:ea typeface="思源黑体 CN Bold" panose="020B0800000000000000" pitchFamily="34" charset="-122"/>
              </a:rPr>
              <a:t>的主要方向和技术</a:t>
            </a:r>
          </a:p>
        </p:txBody>
      </p:sp>
      <p:pic>
        <p:nvPicPr>
          <p:cNvPr id="5" name="图片 4">
            <a:extLst>
              <a:ext uri="{FF2B5EF4-FFF2-40B4-BE49-F238E27FC236}">
                <a16:creationId xmlns:a16="http://schemas.microsoft.com/office/drawing/2014/main" id="{96F81487-B52C-19D2-3A05-4160AF65EE27}"/>
              </a:ext>
            </a:extLst>
          </p:cNvPr>
          <p:cNvPicPr>
            <a:picLocks noChangeAspect="1"/>
          </p:cNvPicPr>
          <p:nvPr/>
        </p:nvPicPr>
        <p:blipFill>
          <a:blip r:embed="rId2"/>
          <a:stretch>
            <a:fillRect/>
          </a:stretch>
        </p:blipFill>
        <p:spPr>
          <a:xfrm>
            <a:off x="612493" y="1149696"/>
            <a:ext cx="10452905" cy="5321298"/>
          </a:xfrm>
          <a:prstGeom prst="rect">
            <a:avLst/>
          </a:prstGeom>
        </p:spPr>
      </p:pic>
    </p:spTree>
    <p:extLst>
      <p:ext uri="{BB962C8B-B14F-4D97-AF65-F5344CB8AC3E}">
        <p14:creationId xmlns:p14="http://schemas.microsoft.com/office/powerpoint/2010/main" val="2235397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EFE8EC0-BC61-B8B5-C73E-F2FF22422923}"/>
              </a:ext>
            </a:extLst>
          </p:cNvPr>
          <p:cNvSpPr txBox="1"/>
          <p:nvPr/>
        </p:nvSpPr>
        <p:spPr>
          <a:xfrm>
            <a:off x="180975" y="266700"/>
            <a:ext cx="5827236" cy="400110"/>
          </a:xfrm>
          <a:prstGeom prst="rect">
            <a:avLst/>
          </a:prstGeom>
          <a:noFill/>
        </p:spPr>
        <p:txBody>
          <a:bodyPr wrap="square" rtlCol="0">
            <a:spAutoFit/>
          </a:bodyPr>
          <a:lstStyle/>
          <a:p>
            <a:r>
              <a:rPr lang="en-US" altLang="zh-CN" sz="2000" b="1" dirty="0">
                <a:solidFill>
                  <a:schemeClr val="bg1"/>
                </a:solidFill>
                <a:latin typeface="思源黑体 CN Bold" panose="020B0800000000000000" pitchFamily="34" charset="-122"/>
                <a:ea typeface="思源黑体 CN Bold" panose="020B0800000000000000" pitchFamily="34" charset="-122"/>
              </a:rPr>
              <a:t>AIGC </a:t>
            </a:r>
            <a:r>
              <a:rPr lang="zh-CN" altLang="en-US" sz="2000" b="1" dirty="0">
                <a:solidFill>
                  <a:schemeClr val="bg1"/>
                </a:solidFill>
                <a:latin typeface="思源黑体 CN Bold" panose="020B0800000000000000" pitchFamily="34" charset="-122"/>
                <a:ea typeface="思源黑体 CN Bold" panose="020B0800000000000000" pitchFamily="34" charset="-122"/>
              </a:rPr>
              <a:t>的主要方向和技术</a:t>
            </a:r>
          </a:p>
        </p:txBody>
      </p:sp>
      <p:pic>
        <p:nvPicPr>
          <p:cNvPr id="2" name="图片 1">
            <a:extLst>
              <a:ext uri="{FF2B5EF4-FFF2-40B4-BE49-F238E27FC236}">
                <a16:creationId xmlns:a16="http://schemas.microsoft.com/office/drawing/2014/main" id="{62A116BF-B9F9-F2A7-FF41-FEE982E469A3}"/>
              </a:ext>
            </a:extLst>
          </p:cNvPr>
          <p:cNvPicPr>
            <a:picLocks noChangeAspect="1"/>
          </p:cNvPicPr>
          <p:nvPr/>
        </p:nvPicPr>
        <p:blipFill>
          <a:blip r:embed="rId2"/>
          <a:stretch>
            <a:fillRect/>
          </a:stretch>
        </p:blipFill>
        <p:spPr>
          <a:xfrm>
            <a:off x="2122011" y="1656797"/>
            <a:ext cx="7772400" cy="3868495"/>
          </a:xfrm>
          <a:prstGeom prst="rect">
            <a:avLst/>
          </a:prstGeom>
        </p:spPr>
      </p:pic>
    </p:spTree>
    <p:extLst>
      <p:ext uri="{BB962C8B-B14F-4D97-AF65-F5344CB8AC3E}">
        <p14:creationId xmlns:p14="http://schemas.microsoft.com/office/powerpoint/2010/main" val="2154738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EFE8EC0-BC61-B8B5-C73E-F2FF22422923}"/>
              </a:ext>
            </a:extLst>
          </p:cNvPr>
          <p:cNvSpPr txBox="1"/>
          <p:nvPr/>
        </p:nvSpPr>
        <p:spPr>
          <a:xfrm>
            <a:off x="180975" y="266700"/>
            <a:ext cx="5827236" cy="400110"/>
          </a:xfrm>
          <a:prstGeom prst="rect">
            <a:avLst/>
          </a:prstGeom>
          <a:noFill/>
        </p:spPr>
        <p:txBody>
          <a:bodyPr wrap="square" rtlCol="0">
            <a:spAutoFit/>
          </a:bodyPr>
          <a:lstStyle/>
          <a:p>
            <a:r>
              <a:rPr lang="en-US" altLang="zh-CN" sz="2000" b="1" dirty="0">
                <a:solidFill>
                  <a:schemeClr val="bg1"/>
                </a:solidFill>
                <a:latin typeface="思源黑体 CN Bold" panose="020B0800000000000000" pitchFamily="34" charset="-122"/>
                <a:ea typeface="思源黑体 CN Bold" panose="020B0800000000000000" pitchFamily="34" charset="-122"/>
              </a:rPr>
              <a:t>AIGC </a:t>
            </a:r>
            <a:r>
              <a:rPr lang="zh-CN" altLang="en-US" sz="2000" b="1" dirty="0">
                <a:solidFill>
                  <a:schemeClr val="bg1"/>
                </a:solidFill>
                <a:latin typeface="思源黑体 CN Bold" panose="020B0800000000000000" pitchFamily="34" charset="-122"/>
                <a:ea typeface="思源黑体 CN Bold" panose="020B0800000000000000" pitchFamily="34" charset="-122"/>
              </a:rPr>
              <a:t>的主要方向和技术</a:t>
            </a:r>
          </a:p>
        </p:txBody>
      </p:sp>
      <p:pic>
        <p:nvPicPr>
          <p:cNvPr id="2" name="图片 1">
            <a:extLst>
              <a:ext uri="{FF2B5EF4-FFF2-40B4-BE49-F238E27FC236}">
                <a16:creationId xmlns:a16="http://schemas.microsoft.com/office/drawing/2014/main" id="{81778ACB-C43C-6805-FC69-E9FF17C933E5}"/>
              </a:ext>
            </a:extLst>
          </p:cNvPr>
          <p:cNvPicPr>
            <a:picLocks noChangeAspect="1"/>
          </p:cNvPicPr>
          <p:nvPr/>
        </p:nvPicPr>
        <p:blipFill>
          <a:blip r:embed="rId2"/>
          <a:stretch>
            <a:fillRect/>
          </a:stretch>
        </p:blipFill>
        <p:spPr>
          <a:xfrm>
            <a:off x="2209800" y="1659971"/>
            <a:ext cx="7772400" cy="4464031"/>
          </a:xfrm>
          <a:prstGeom prst="rect">
            <a:avLst/>
          </a:prstGeom>
        </p:spPr>
      </p:pic>
    </p:spTree>
    <p:extLst>
      <p:ext uri="{BB962C8B-B14F-4D97-AF65-F5344CB8AC3E}">
        <p14:creationId xmlns:p14="http://schemas.microsoft.com/office/powerpoint/2010/main" val="2574437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EFE8EC0-BC61-B8B5-C73E-F2FF22422923}"/>
              </a:ext>
            </a:extLst>
          </p:cNvPr>
          <p:cNvSpPr txBox="1"/>
          <p:nvPr/>
        </p:nvSpPr>
        <p:spPr>
          <a:xfrm>
            <a:off x="180975" y="266700"/>
            <a:ext cx="5827236" cy="400110"/>
          </a:xfrm>
          <a:prstGeom prst="rect">
            <a:avLst/>
          </a:prstGeom>
          <a:noFill/>
        </p:spPr>
        <p:txBody>
          <a:bodyPr wrap="square" rtlCol="0">
            <a:spAutoFit/>
          </a:bodyPr>
          <a:lstStyle/>
          <a:p>
            <a:r>
              <a:rPr lang="en-US" altLang="zh-CN" sz="2000" b="1" dirty="0">
                <a:solidFill>
                  <a:schemeClr val="bg1"/>
                </a:solidFill>
                <a:latin typeface="思源黑体 CN Bold" panose="020B0800000000000000" pitchFamily="34" charset="-122"/>
                <a:ea typeface="思源黑体 CN Bold" panose="020B0800000000000000" pitchFamily="34" charset="-122"/>
              </a:rPr>
              <a:t>AIGC </a:t>
            </a:r>
            <a:r>
              <a:rPr lang="zh-CN" altLang="en-US" sz="2000" b="1" dirty="0">
                <a:solidFill>
                  <a:schemeClr val="bg1"/>
                </a:solidFill>
                <a:latin typeface="思源黑体 CN Bold" panose="020B0800000000000000" pitchFamily="34" charset="-122"/>
                <a:ea typeface="思源黑体 CN Bold" panose="020B0800000000000000" pitchFamily="34" charset="-122"/>
              </a:rPr>
              <a:t>的主要方向和技术</a:t>
            </a:r>
          </a:p>
        </p:txBody>
      </p:sp>
      <p:pic>
        <p:nvPicPr>
          <p:cNvPr id="2" name="图片 1">
            <a:extLst>
              <a:ext uri="{FF2B5EF4-FFF2-40B4-BE49-F238E27FC236}">
                <a16:creationId xmlns:a16="http://schemas.microsoft.com/office/drawing/2014/main" id="{8F7CAAD3-35EC-6537-8EB4-DB40478FD966}"/>
              </a:ext>
            </a:extLst>
          </p:cNvPr>
          <p:cNvPicPr>
            <a:picLocks noChangeAspect="1"/>
          </p:cNvPicPr>
          <p:nvPr/>
        </p:nvPicPr>
        <p:blipFill>
          <a:blip r:embed="rId2"/>
          <a:stretch>
            <a:fillRect/>
          </a:stretch>
        </p:blipFill>
        <p:spPr>
          <a:xfrm>
            <a:off x="2209800" y="1750831"/>
            <a:ext cx="7772400" cy="4189716"/>
          </a:xfrm>
          <a:prstGeom prst="rect">
            <a:avLst/>
          </a:prstGeom>
        </p:spPr>
      </p:pic>
    </p:spTree>
    <p:extLst>
      <p:ext uri="{BB962C8B-B14F-4D97-AF65-F5344CB8AC3E}">
        <p14:creationId xmlns:p14="http://schemas.microsoft.com/office/powerpoint/2010/main" val="22699738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TotalTime>
  <Words>858</Words>
  <Application>Microsoft Macintosh PowerPoint</Application>
  <PresentationFormat>宽屏</PresentationFormat>
  <Paragraphs>69</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等线 Light</vt:lpstr>
      <vt:lpstr>思源黑体 CN Bold</vt:lpstr>
      <vt:lpstr>Arial</vt:lpstr>
      <vt:lpstr>Helvetica Neue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Miaoxuan</dc:creator>
  <cp:lastModifiedBy>Microsoft Office User</cp:lastModifiedBy>
  <cp:revision>56</cp:revision>
  <dcterms:created xsi:type="dcterms:W3CDTF">2022-12-09T10:43:19Z</dcterms:created>
  <dcterms:modified xsi:type="dcterms:W3CDTF">2022-12-10T17:36:48Z</dcterms:modified>
</cp:coreProperties>
</file>