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3" r:id="rId1"/>
  </p:sldMasterIdLst>
  <p:sldIdLst>
    <p:sldId id="256" r:id="rId2"/>
    <p:sldId id="258" r:id="rId3"/>
    <p:sldId id="259" r:id="rId4"/>
    <p:sldId id="260" r:id="rId5"/>
    <p:sldId id="264" r:id="rId6"/>
    <p:sldId id="266" r:id="rId7"/>
    <p:sldId id="261" r:id="rId8"/>
    <p:sldId id="262" r:id="rId9"/>
    <p:sldId id="263" r:id="rId10"/>
    <p:sldId id="265" r:id="rId11"/>
    <p:sldId id="275" r:id="rId12"/>
    <p:sldId id="267" r:id="rId13"/>
    <p:sldId id="268" r:id="rId14"/>
    <p:sldId id="269" r:id="rId15"/>
    <p:sldId id="270" r:id="rId16"/>
    <p:sldId id="277" r:id="rId17"/>
    <p:sldId id="276"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8"/>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85819-96F9-A247-984D-7B66BF8CA31D}"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zh-CN" altLang="en-US"/>
        </a:p>
      </dgm:t>
    </dgm:pt>
    <dgm:pt modelId="{5C51B3D5-645F-F249-B4FF-433064BFF0D0}">
      <dgm:prSet phldrT="[文本]"/>
      <dgm:spPr/>
      <dgm:t>
        <a:bodyPr/>
        <a:lstStyle/>
        <a:p>
          <a:r>
            <a:rPr lang="zh-CN" altLang="en-US" dirty="0"/>
            <a:t>教材</a:t>
          </a:r>
        </a:p>
      </dgm:t>
    </dgm:pt>
    <dgm:pt modelId="{A8A2DE83-22A3-9645-AE73-3F3C2B09ECE1}" type="parTrans" cxnId="{21550072-481A-484E-AAA1-7EA69A624C10}">
      <dgm:prSet/>
      <dgm:spPr/>
      <dgm:t>
        <a:bodyPr/>
        <a:lstStyle/>
        <a:p>
          <a:endParaRPr lang="zh-CN" altLang="en-US"/>
        </a:p>
      </dgm:t>
    </dgm:pt>
    <dgm:pt modelId="{D9EDA662-A4F7-BB4B-8330-6EDDA18DABA5}" type="sibTrans" cxnId="{21550072-481A-484E-AAA1-7EA69A624C10}">
      <dgm:prSet/>
      <dgm:spPr/>
      <dgm:t>
        <a:bodyPr/>
        <a:lstStyle/>
        <a:p>
          <a:endParaRPr lang="zh-CN" altLang="en-US"/>
        </a:p>
      </dgm:t>
    </dgm:pt>
    <dgm:pt modelId="{4F6FF59A-ADD8-D24E-A891-BBB70CA63D4D}">
      <dgm:prSet phldrT="[文本]"/>
      <dgm:spPr/>
      <dgm:t>
        <a:bodyPr/>
        <a:lstStyle/>
        <a:p>
          <a:r>
            <a:rPr lang="zh-CN" altLang="en-US" dirty="0"/>
            <a:t>成绩</a:t>
          </a:r>
        </a:p>
      </dgm:t>
    </dgm:pt>
    <dgm:pt modelId="{0BFFEA1A-E17C-4144-B693-A4CBAD8A40AC}" type="parTrans" cxnId="{83537942-BAAA-654C-BDC1-645B642C4DF3}">
      <dgm:prSet/>
      <dgm:spPr/>
      <dgm:t>
        <a:bodyPr/>
        <a:lstStyle/>
        <a:p>
          <a:endParaRPr lang="zh-CN" altLang="en-US"/>
        </a:p>
      </dgm:t>
    </dgm:pt>
    <dgm:pt modelId="{88CCDF7F-2149-054C-A902-F9184EE17D0C}" type="sibTrans" cxnId="{83537942-BAAA-654C-BDC1-645B642C4DF3}">
      <dgm:prSet/>
      <dgm:spPr/>
      <dgm:t>
        <a:bodyPr/>
        <a:lstStyle/>
        <a:p>
          <a:endParaRPr lang="zh-CN" altLang="en-US"/>
        </a:p>
      </dgm:t>
    </dgm:pt>
    <dgm:pt modelId="{0B938FDF-CED8-A34C-B8B2-9D49212FEDFE}">
      <dgm:prSet phldrT="[文本]"/>
      <dgm:spPr/>
      <dgm:t>
        <a:bodyPr/>
        <a:lstStyle/>
        <a:p>
          <a:r>
            <a:rPr lang="zh-CN" altLang="en-US" dirty="0"/>
            <a:t>反馈</a:t>
          </a:r>
        </a:p>
      </dgm:t>
    </dgm:pt>
    <dgm:pt modelId="{880ADB0F-A6F4-D949-B18B-ADDD4F66CBA9}" type="parTrans" cxnId="{E8209396-3FF0-1245-8597-5D82D730B178}">
      <dgm:prSet/>
      <dgm:spPr/>
      <dgm:t>
        <a:bodyPr/>
        <a:lstStyle/>
        <a:p>
          <a:endParaRPr lang="zh-CN" altLang="en-US"/>
        </a:p>
      </dgm:t>
    </dgm:pt>
    <dgm:pt modelId="{F519709A-63A9-3747-870E-FED7BEC967E2}" type="sibTrans" cxnId="{E8209396-3FF0-1245-8597-5D82D730B178}">
      <dgm:prSet/>
      <dgm:spPr/>
      <dgm:t>
        <a:bodyPr/>
        <a:lstStyle/>
        <a:p>
          <a:endParaRPr lang="zh-CN" altLang="en-US"/>
        </a:p>
      </dgm:t>
    </dgm:pt>
    <dgm:pt modelId="{58381079-FE04-5545-9A07-2F8816C1F3CC}">
      <dgm:prSet/>
      <dgm:spPr/>
      <dgm:t>
        <a:bodyPr/>
        <a:lstStyle/>
        <a:p>
          <a:r>
            <a:rPr lang="zh-CN" altLang="en-US" dirty="0"/>
            <a:t>练习</a:t>
          </a:r>
        </a:p>
      </dgm:t>
    </dgm:pt>
    <dgm:pt modelId="{EADE7A0A-1042-CA4A-81BA-683886AECB48}" type="parTrans" cxnId="{4025EFB8-1FDD-CD49-9112-AF0BAD7E508A}">
      <dgm:prSet/>
      <dgm:spPr/>
      <dgm:t>
        <a:bodyPr/>
        <a:lstStyle/>
        <a:p>
          <a:endParaRPr lang="zh-CN" altLang="en-US"/>
        </a:p>
      </dgm:t>
    </dgm:pt>
    <dgm:pt modelId="{3EE4015F-715A-5740-BC0D-9311ABCF7058}" type="sibTrans" cxnId="{4025EFB8-1FDD-CD49-9112-AF0BAD7E508A}">
      <dgm:prSet/>
      <dgm:spPr/>
      <dgm:t>
        <a:bodyPr/>
        <a:lstStyle/>
        <a:p>
          <a:endParaRPr lang="zh-CN" altLang="en-US"/>
        </a:p>
      </dgm:t>
    </dgm:pt>
    <dgm:pt modelId="{86BE5966-4266-0B44-8B22-23313596506D}" type="pres">
      <dgm:prSet presAssocID="{62385819-96F9-A247-984D-7B66BF8CA31D}" presName="cycle" presStyleCnt="0">
        <dgm:presLayoutVars>
          <dgm:dir/>
          <dgm:resizeHandles val="exact"/>
        </dgm:presLayoutVars>
      </dgm:prSet>
      <dgm:spPr/>
    </dgm:pt>
    <dgm:pt modelId="{A35F23AD-1D49-1447-A817-6834618CA7DF}" type="pres">
      <dgm:prSet presAssocID="{5C51B3D5-645F-F249-B4FF-433064BFF0D0}" presName="node" presStyleLbl="node1" presStyleIdx="0" presStyleCnt="4">
        <dgm:presLayoutVars>
          <dgm:bulletEnabled val="1"/>
        </dgm:presLayoutVars>
      </dgm:prSet>
      <dgm:spPr/>
    </dgm:pt>
    <dgm:pt modelId="{85DB6EB4-D7F6-834C-9F73-B7B4E5522584}" type="pres">
      <dgm:prSet presAssocID="{D9EDA662-A4F7-BB4B-8330-6EDDA18DABA5}" presName="sibTrans" presStyleLbl="sibTrans2D1" presStyleIdx="0" presStyleCnt="4"/>
      <dgm:spPr/>
    </dgm:pt>
    <dgm:pt modelId="{FCB0685F-4049-DE4D-A527-D853D4A29105}" type="pres">
      <dgm:prSet presAssocID="{D9EDA662-A4F7-BB4B-8330-6EDDA18DABA5}" presName="connectorText" presStyleLbl="sibTrans2D1" presStyleIdx="0" presStyleCnt="4"/>
      <dgm:spPr/>
    </dgm:pt>
    <dgm:pt modelId="{C23A0E7C-EF31-7743-A4A7-195648EFD17F}" type="pres">
      <dgm:prSet presAssocID="{58381079-FE04-5545-9A07-2F8816C1F3CC}" presName="node" presStyleLbl="node1" presStyleIdx="1" presStyleCnt="4">
        <dgm:presLayoutVars>
          <dgm:bulletEnabled val="1"/>
        </dgm:presLayoutVars>
      </dgm:prSet>
      <dgm:spPr/>
    </dgm:pt>
    <dgm:pt modelId="{E9518E4C-F0E3-324C-A27F-3E09917C0A77}" type="pres">
      <dgm:prSet presAssocID="{3EE4015F-715A-5740-BC0D-9311ABCF7058}" presName="sibTrans" presStyleLbl="sibTrans2D1" presStyleIdx="1" presStyleCnt="4"/>
      <dgm:spPr/>
    </dgm:pt>
    <dgm:pt modelId="{177BC35E-A2B8-F345-B70F-1C2DF74FE02A}" type="pres">
      <dgm:prSet presAssocID="{3EE4015F-715A-5740-BC0D-9311ABCF7058}" presName="connectorText" presStyleLbl="sibTrans2D1" presStyleIdx="1" presStyleCnt="4"/>
      <dgm:spPr/>
    </dgm:pt>
    <dgm:pt modelId="{CCA4F948-1B80-594A-921D-B98D97DDFADD}" type="pres">
      <dgm:prSet presAssocID="{4F6FF59A-ADD8-D24E-A891-BBB70CA63D4D}" presName="node" presStyleLbl="node1" presStyleIdx="2" presStyleCnt="4">
        <dgm:presLayoutVars>
          <dgm:bulletEnabled val="1"/>
        </dgm:presLayoutVars>
      </dgm:prSet>
      <dgm:spPr/>
    </dgm:pt>
    <dgm:pt modelId="{CA982038-4EDF-8447-8818-AC5024658D73}" type="pres">
      <dgm:prSet presAssocID="{88CCDF7F-2149-054C-A902-F9184EE17D0C}" presName="sibTrans" presStyleLbl="sibTrans2D1" presStyleIdx="2" presStyleCnt="4"/>
      <dgm:spPr/>
    </dgm:pt>
    <dgm:pt modelId="{7735E501-455B-FA4C-9D71-B1852C134A10}" type="pres">
      <dgm:prSet presAssocID="{88CCDF7F-2149-054C-A902-F9184EE17D0C}" presName="connectorText" presStyleLbl="sibTrans2D1" presStyleIdx="2" presStyleCnt="4"/>
      <dgm:spPr/>
    </dgm:pt>
    <dgm:pt modelId="{DB5807FD-D439-E543-9B7B-262DCB65E555}" type="pres">
      <dgm:prSet presAssocID="{0B938FDF-CED8-A34C-B8B2-9D49212FEDFE}" presName="node" presStyleLbl="node1" presStyleIdx="3" presStyleCnt="4">
        <dgm:presLayoutVars>
          <dgm:bulletEnabled val="1"/>
        </dgm:presLayoutVars>
      </dgm:prSet>
      <dgm:spPr/>
    </dgm:pt>
    <dgm:pt modelId="{97EBE258-BA7F-2E45-85DB-9FA379671436}" type="pres">
      <dgm:prSet presAssocID="{F519709A-63A9-3747-870E-FED7BEC967E2}" presName="sibTrans" presStyleLbl="sibTrans2D1" presStyleIdx="3" presStyleCnt="4"/>
      <dgm:spPr/>
    </dgm:pt>
    <dgm:pt modelId="{D7EC72B1-1F89-4D4B-B9BF-41190283E34A}" type="pres">
      <dgm:prSet presAssocID="{F519709A-63A9-3747-870E-FED7BEC967E2}" presName="connectorText" presStyleLbl="sibTrans2D1" presStyleIdx="3" presStyleCnt="4"/>
      <dgm:spPr/>
    </dgm:pt>
  </dgm:ptLst>
  <dgm:cxnLst>
    <dgm:cxn modelId="{1C13752E-AF60-CF40-B72A-F5AC1E8A673B}" type="presOf" srcId="{3EE4015F-715A-5740-BC0D-9311ABCF7058}" destId="{E9518E4C-F0E3-324C-A27F-3E09917C0A77}" srcOrd="0" destOrd="0" presId="urn:microsoft.com/office/officeart/2005/8/layout/cycle2"/>
    <dgm:cxn modelId="{08600634-F6AA-7A4D-94AD-B8836CA2A08D}" type="presOf" srcId="{D9EDA662-A4F7-BB4B-8330-6EDDA18DABA5}" destId="{85DB6EB4-D7F6-834C-9F73-B7B4E5522584}" srcOrd="0" destOrd="0" presId="urn:microsoft.com/office/officeart/2005/8/layout/cycle2"/>
    <dgm:cxn modelId="{83537942-BAAA-654C-BDC1-645B642C4DF3}" srcId="{62385819-96F9-A247-984D-7B66BF8CA31D}" destId="{4F6FF59A-ADD8-D24E-A891-BBB70CA63D4D}" srcOrd="2" destOrd="0" parTransId="{0BFFEA1A-E17C-4144-B693-A4CBAD8A40AC}" sibTransId="{88CCDF7F-2149-054C-A902-F9184EE17D0C}"/>
    <dgm:cxn modelId="{820A4F53-1E78-4545-BB0A-596891D2D30E}" type="presOf" srcId="{62385819-96F9-A247-984D-7B66BF8CA31D}" destId="{86BE5966-4266-0B44-8B22-23313596506D}" srcOrd="0" destOrd="0" presId="urn:microsoft.com/office/officeart/2005/8/layout/cycle2"/>
    <dgm:cxn modelId="{3F121C62-764F-D34C-93F8-EC923CE5CCBB}" type="presOf" srcId="{88CCDF7F-2149-054C-A902-F9184EE17D0C}" destId="{7735E501-455B-FA4C-9D71-B1852C134A10}" srcOrd="1" destOrd="0" presId="urn:microsoft.com/office/officeart/2005/8/layout/cycle2"/>
    <dgm:cxn modelId="{FD967866-E1C6-2748-A5F5-E43D53139AA8}" type="presOf" srcId="{88CCDF7F-2149-054C-A902-F9184EE17D0C}" destId="{CA982038-4EDF-8447-8818-AC5024658D73}" srcOrd="0" destOrd="0" presId="urn:microsoft.com/office/officeart/2005/8/layout/cycle2"/>
    <dgm:cxn modelId="{CA768969-9261-784D-9DC5-6CB5C34065BB}" type="presOf" srcId="{3EE4015F-715A-5740-BC0D-9311ABCF7058}" destId="{177BC35E-A2B8-F345-B70F-1C2DF74FE02A}" srcOrd="1" destOrd="0" presId="urn:microsoft.com/office/officeart/2005/8/layout/cycle2"/>
    <dgm:cxn modelId="{21550072-481A-484E-AAA1-7EA69A624C10}" srcId="{62385819-96F9-A247-984D-7B66BF8CA31D}" destId="{5C51B3D5-645F-F249-B4FF-433064BFF0D0}" srcOrd="0" destOrd="0" parTransId="{A8A2DE83-22A3-9645-AE73-3F3C2B09ECE1}" sibTransId="{D9EDA662-A4F7-BB4B-8330-6EDDA18DABA5}"/>
    <dgm:cxn modelId="{10F6C48C-504C-FB49-84B0-AF1ADE7D9EF3}" type="presOf" srcId="{F519709A-63A9-3747-870E-FED7BEC967E2}" destId="{97EBE258-BA7F-2E45-85DB-9FA379671436}" srcOrd="0" destOrd="0" presId="urn:microsoft.com/office/officeart/2005/8/layout/cycle2"/>
    <dgm:cxn modelId="{36C10E8D-4F29-9C4F-B53C-2F11ED8BEC1C}" type="presOf" srcId="{4F6FF59A-ADD8-D24E-A891-BBB70CA63D4D}" destId="{CCA4F948-1B80-594A-921D-B98D97DDFADD}" srcOrd="0" destOrd="0" presId="urn:microsoft.com/office/officeart/2005/8/layout/cycle2"/>
    <dgm:cxn modelId="{E8209396-3FF0-1245-8597-5D82D730B178}" srcId="{62385819-96F9-A247-984D-7B66BF8CA31D}" destId="{0B938FDF-CED8-A34C-B8B2-9D49212FEDFE}" srcOrd="3" destOrd="0" parTransId="{880ADB0F-A6F4-D949-B18B-ADDD4F66CBA9}" sibTransId="{F519709A-63A9-3747-870E-FED7BEC967E2}"/>
    <dgm:cxn modelId="{2DACF599-17B3-7A42-BD75-3ECC32B40047}" type="presOf" srcId="{58381079-FE04-5545-9A07-2F8816C1F3CC}" destId="{C23A0E7C-EF31-7743-A4A7-195648EFD17F}" srcOrd="0" destOrd="0" presId="urn:microsoft.com/office/officeart/2005/8/layout/cycle2"/>
    <dgm:cxn modelId="{FA97EDA3-989B-FE4E-B86C-658EDD5D2962}" type="presOf" srcId="{0B938FDF-CED8-A34C-B8B2-9D49212FEDFE}" destId="{DB5807FD-D439-E543-9B7B-262DCB65E555}" srcOrd="0" destOrd="0" presId="urn:microsoft.com/office/officeart/2005/8/layout/cycle2"/>
    <dgm:cxn modelId="{4025EFB8-1FDD-CD49-9112-AF0BAD7E508A}" srcId="{62385819-96F9-A247-984D-7B66BF8CA31D}" destId="{58381079-FE04-5545-9A07-2F8816C1F3CC}" srcOrd="1" destOrd="0" parTransId="{EADE7A0A-1042-CA4A-81BA-683886AECB48}" sibTransId="{3EE4015F-715A-5740-BC0D-9311ABCF7058}"/>
    <dgm:cxn modelId="{2844AEE4-031C-4144-9747-FF1005253DC1}" type="presOf" srcId="{5C51B3D5-645F-F249-B4FF-433064BFF0D0}" destId="{A35F23AD-1D49-1447-A817-6834618CA7DF}" srcOrd="0" destOrd="0" presId="urn:microsoft.com/office/officeart/2005/8/layout/cycle2"/>
    <dgm:cxn modelId="{18AC6EE7-33D6-5A4B-AB9B-FC24806D59A8}" type="presOf" srcId="{D9EDA662-A4F7-BB4B-8330-6EDDA18DABA5}" destId="{FCB0685F-4049-DE4D-A527-D853D4A29105}" srcOrd="1" destOrd="0" presId="urn:microsoft.com/office/officeart/2005/8/layout/cycle2"/>
    <dgm:cxn modelId="{A857B6EB-FB95-384B-BAD3-8E0A9DE100FD}" type="presOf" srcId="{F519709A-63A9-3747-870E-FED7BEC967E2}" destId="{D7EC72B1-1F89-4D4B-B9BF-41190283E34A}" srcOrd="1" destOrd="0" presId="urn:microsoft.com/office/officeart/2005/8/layout/cycle2"/>
    <dgm:cxn modelId="{F4D22001-9460-3D41-957F-2A69A38FD835}" type="presParOf" srcId="{86BE5966-4266-0B44-8B22-23313596506D}" destId="{A35F23AD-1D49-1447-A817-6834618CA7DF}" srcOrd="0" destOrd="0" presId="urn:microsoft.com/office/officeart/2005/8/layout/cycle2"/>
    <dgm:cxn modelId="{7FF5F021-9983-EC46-AC5C-11300E828686}" type="presParOf" srcId="{86BE5966-4266-0B44-8B22-23313596506D}" destId="{85DB6EB4-D7F6-834C-9F73-B7B4E5522584}" srcOrd="1" destOrd="0" presId="urn:microsoft.com/office/officeart/2005/8/layout/cycle2"/>
    <dgm:cxn modelId="{4DFBBE64-DFC7-2945-8CA4-D50904BB54F7}" type="presParOf" srcId="{85DB6EB4-D7F6-834C-9F73-B7B4E5522584}" destId="{FCB0685F-4049-DE4D-A527-D853D4A29105}" srcOrd="0" destOrd="0" presId="urn:microsoft.com/office/officeart/2005/8/layout/cycle2"/>
    <dgm:cxn modelId="{A28FEF49-B5FC-9247-95B6-1036A0DE239E}" type="presParOf" srcId="{86BE5966-4266-0B44-8B22-23313596506D}" destId="{C23A0E7C-EF31-7743-A4A7-195648EFD17F}" srcOrd="2" destOrd="0" presId="urn:microsoft.com/office/officeart/2005/8/layout/cycle2"/>
    <dgm:cxn modelId="{A59F7270-044D-474E-B273-AE5C9D48DECE}" type="presParOf" srcId="{86BE5966-4266-0B44-8B22-23313596506D}" destId="{E9518E4C-F0E3-324C-A27F-3E09917C0A77}" srcOrd="3" destOrd="0" presId="urn:microsoft.com/office/officeart/2005/8/layout/cycle2"/>
    <dgm:cxn modelId="{FC4B1A76-A44B-D646-B3F3-69888AA3F033}" type="presParOf" srcId="{E9518E4C-F0E3-324C-A27F-3E09917C0A77}" destId="{177BC35E-A2B8-F345-B70F-1C2DF74FE02A}" srcOrd="0" destOrd="0" presId="urn:microsoft.com/office/officeart/2005/8/layout/cycle2"/>
    <dgm:cxn modelId="{73A050D9-C332-FC47-85BA-68CB22A99298}" type="presParOf" srcId="{86BE5966-4266-0B44-8B22-23313596506D}" destId="{CCA4F948-1B80-594A-921D-B98D97DDFADD}" srcOrd="4" destOrd="0" presId="urn:microsoft.com/office/officeart/2005/8/layout/cycle2"/>
    <dgm:cxn modelId="{C2C28E8A-2BD2-0D4F-B0DA-C72704C0CEE0}" type="presParOf" srcId="{86BE5966-4266-0B44-8B22-23313596506D}" destId="{CA982038-4EDF-8447-8818-AC5024658D73}" srcOrd="5" destOrd="0" presId="urn:microsoft.com/office/officeart/2005/8/layout/cycle2"/>
    <dgm:cxn modelId="{A3A1FE88-77F1-F749-A78F-592B482A68CD}" type="presParOf" srcId="{CA982038-4EDF-8447-8818-AC5024658D73}" destId="{7735E501-455B-FA4C-9D71-B1852C134A10}" srcOrd="0" destOrd="0" presId="urn:microsoft.com/office/officeart/2005/8/layout/cycle2"/>
    <dgm:cxn modelId="{C4370947-6E83-1743-B8EA-8BD7C6A0EB73}" type="presParOf" srcId="{86BE5966-4266-0B44-8B22-23313596506D}" destId="{DB5807FD-D439-E543-9B7B-262DCB65E555}" srcOrd="6" destOrd="0" presId="urn:microsoft.com/office/officeart/2005/8/layout/cycle2"/>
    <dgm:cxn modelId="{57977738-8D99-0543-8A36-317769A1509D}" type="presParOf" srcId="{86BE5966-4266-0B44-8B22-23313596506D}" destId="{97EBE258-BA7F-2E45-85DB-9FA379671436}" srcOrd="7" destOrd="0" presId="urn:microsoft.com/office/officeart/2005/8/layout/cycle2"/>
    <dgm:cxn modelId="{003E7F6B-4F91-4E4D-A595-9E1FA578156F}" type="presParOf" srcId="{97EBE258-BA7F-2E45-85DB-9FA379671436}" destId="{D7EC72B1-1F89-4D4B-B9BF-41190283E34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85819-96F9-A247-984D-7B66BF8CA31D}" type="doc">
      <dgm:prSet loTypeId="urn:microsoft.com/office/officeart/2005/8/layout/cycle2" loCatId="" qsTypeId="urn:microsoft.com/office/officeart/2005/8/quickstyle/simple1" qsCatId="simple" csTypeId="urn:microsoft.com/office/officeart/2005/8/colors/accent3_2" csCatId="accent3" phldr="1"/>
      <dgm:spPr/>
      <dgm:t>
        <a:bodyPr/>
        <a:lstStyle/>
        <a:p>
          <a:endParaRPr lang="zh-CN" altLang="en-US"/>
        </a:p>
      </dgm:t>
    </dgm:pt>
    <dgm:pt modelId="{5C51B3D5-645F-F249-B4FF-433064BFF0D0}">
      <dgm:prSet phldrT="[文本]"/>
      <dgm:spPr/>
      <dgm:t>
        <a:bodyPr/>
        <a:lstStyle/>
        <a:p>
          <a:r>
            <a:rPr lang="zh-CN" altLang="en-US" dirty="0"/>
            <a:t>样本</a:t>
          </a:r>
        </a:p>
      </dgm:t>
    </dgm:pt>
    <dgm:pt modelId="{A8A2DE83-22A3-9645-AE73-3F3C2B09ECE1}" type="parTrans" cxnId="{21550072-481A-484E-AAA1-7EA69A624C10}">
      <dgm:prSet/>
      <dgm:spPr/>
      <dgm:t>
        <a:bodyPr/>
        <a:lstStyle/>
        <a:p>
          <a:endParaRPr lang="zh-CN" altLang="en-US"/>
        </a:p>
      </dgm:t>
    </dgm:pt>
    <dgm:pt modelId="{D9EDA662-A4F7-BB4B-8330-6EDDA18DABA5}" type="sibTrans" cxnId="{21550072-481A-484E-AAA1-7EA69A624C10}">
      <dgm:prSet/>
      <dgm:spPr/>
      <dgm:t>
        <a:bodyPr/>
        <a:lstStyle/>
        <a:p>
          <a:endParaRPr lang="zh-CN" altLang="en-US"/>
        </a:p>
      </dgm:t>
    </dgm:pt>
    <dgm:pt modelId="{4F6FF59A-ADD8-D24E-A891-BBB70CA63D4D}">
      <dgm:prSet phldrT="[文本]"/>
      <dgm:spPr/>
      <dgm:t>
        <a:bodyPr/>
        <a:lstStyle/>
        <a:p>
          <a:r>
            <a:rPr lang="zh-CN" altLang="en-US" dirty="0"/>
            <a:t>损失</a:t>
          </a:r>
        </a:p>
      </dgm:t>
    </dgm:pt>
    <dgm:pt modelId="{0BFFEA1A-E17C-4144-B693-A4CBAD8A40AC}" type="parTrans" cxnId="{83537942-BAAA-654C-BDC1-645B642C4DF3}">
      <dgm:prSet/>
      <dgm:spPr/>
      <dgm:t>
        <a:bodyPr/>
        <a:lstStyle/>
        <a:p>
          <a:endParaRPr lang="zh-CN" altLang="en-US"/>
        </a:p>
      </dgm:t>
    </dgm:pt>
    <dgm:pt modelId="{88CCDF7F-2149-054C-A902-F9184EE17D0C}" type="sibTrans" cxnId="{83537942-BAAA-654C-BDC1-645B642C4DF3}">
      <dgm:prSet/>
      <dgm:spPr/>
      <dgm:t>
        <a:bodyPr/>
        <a:lstStyle/>
        <a:p>
          <a:endParaRPr lang="zh-CN" altLang="en-US"/>
        </a:p>
      </dgm:t>
    </dgm:pt>
    <dgm:pt modelId="{0B938FDF-CED8-A34C-B8B2-9D49212FEDFE}">
      <dgm:prSet phldrT="[文本]"/>
      <dgm:spPr/>
      <dgm:t>
        <a:bodyPr/>
        <a:lstStyle/>
        <a:p>
          <a:r>
            <a:rPr lang="zh-CN" altLang="en-US" dirty="0"/>
            <a:t>评估</a:t>
          </a:r>
        </a:p>
      </dgm:t>
    </dgm:pt>
    <dgm:pt modelId="{880ADB0F-A6F4-D949-B18B-ADDD4F66CBA9}" type="parTrans" cxnId="{E8209396-3FF0-1245-8597-5D82D730B178}">
      <dgm:prSet/>
      <dgm:spPr/>
      <dgm:t>
        <a:bodyPr/>
        <a:lstStyle/>
        <a:p>
          <a:endParaRPr lang="zh-CN" altLang="en-US"/>
        </a:p>
      </dgm:t>
    </dgm:pt>
    <dgm:pt modelId="{F519709A-63A9-3747-870E-FED7BEC967E2}" type="sibTrans" cxnId="{E8209396-3FF0-1245-8597-5D82D730B178}">
      <dgm:prSet/>
      <dgm:spPr/>
      <dgm:t>
        <a:bodyPr/>
        <a:lstStyle/>
        <a:p>
          <a:endParaRPr lang="zh-CN" altLang="en-US"/>
        </a:p>
      </dgm:t>
    </dgm:pt>
    <dgm:pt modelId="{58381079-FE04-5545-9A07-2F8816C1F3CC}">
      <dgm:prSet/>
      <dgm:spPr/>
      <dgm:t>
        <a:bodyPr/>
        <a:lstStyle/>
        <a:p>
          <a:r>
            <a:rPr lang="zh-CN" altLang="en-US" dirty="0"/>
            <a:t>训练</a:t>
          </a:r>
        </a:p>
      </dgm:t>
    </dgm:pt>
    <dgm:pt modelId="{EADE7A0A-1042-CA4A-81BA-683886AECB48}" type="parTrans" cxnId="{4025EFB8-1FDD-CD49-9112-AF0BAD7E508A}">
      <dgm:prSet/>
      <dgm:spPr/>
      <dgm:t>
        <a:bodyPr/>
        <a:lstStyle/>
        <a:p>
          <a:endParaRPr lang="zh-CN" altLang="en-US"/>
        </a:p>
      </dgm:t>
    </dgm:pt>
    <dgm:pt modelId="{3EE4015F-715A-5740-BC0D-9311ABCF7058}" type="sibTrans" cxnId="{4025EFB8-1FDD-CD49-9112-AF0BAD7E508A}">
      <dgm:prSet/>
      <dgm:spPr/>
      <dgm:t>
        <a:bodyPr/>
        <a:lstStyle/>
        <a:p>
          <a:endParaRPr lang="zh-CN" altLang="en-US"/>
        </a:p>
      </dgm:t>
    </dgm:pt>
    <dgm:pt modelId="{86BE5966-4266-0B44-8B22-23313596506D}" type="pres">
      <dgm:prSet presAssocID="{62385819-96F9-A247-984D-7B66BF8CA31D}" presName="cycle" presStyleCnt="0">
        <dgm:presLayoutVars>
          <dgm:dir/>
          <dgm:resizeHandles val="exact"/>
        </dgm:presLayoutVars>
      </dgm:prSet>
      <dgm:spPr/>
    </dgm:pt>
    <dgm:pt modelId="{A35F23AD-1D49-1447-A817-6834618CA7DF}" type="pres">
      <dgm:prSet presAssocID="{5C51B3D5-645F-F249-B4FF-433064BFF0D0}" presName="node" presStyleLbl="node1" presStyleIdx="0" presStyleCnt="4">
        <dgm:presLayoutVars>
          <dgm:bulletEnabled val="1"/>
        </dgm:presLayoutVars>
      </dgm:prSet>
      <dgm:spPr/>
    </dgm:pt>
    <dgm:pt modelId="{85DB6EB4-D7F6-834C-9F73-B7B4E5522584}" type="pres">
      <dgm:prSet presAssocID="{D9EDA662-A4F7-BB4B-8330-6EDDA18DABA5}" presName="sibTrans" presStyleLbl="sibTrans2D1" presStyleIdx="0" presStyleCnt="4"/>
      <dgm:spPr/>
    </dgm:pt>
    <dgm:pt modelId="{FCB0685F-4049-DE4D-A527-D853D4A29105}" type="pres">
      <dgm:prSet presAssocID="{D9EDA662-A4F7-BB4B-8330-6EDDA18DABA5}" presName="connectorText" presStyleLbl="sibTrans2D1" presStyleIdx="0" presStyleCnt="4"/>
      <dgm:spPr/>
    </dgm:pt>
    <dgm:pt modelId="{C23A0E7C-EF31-7743-A4A7-195648EFD17F}" type="pres">
      <dgm:prSet presAssocID="{58381079-FE04-5545-9A07-2F8816C1F3CC}" presName="node" presStyleLbl="node1" presStyleIdx="1" presStyleCnt="4">
        <dgm:presLayoutVars>
          <dgm:bulletEnabled val="1"/>
        </dgm:presLayoutVars>
      </dgm:prSet>
      <dgm:spPr/>
    </dgm:pt>
    <dgm:pt modelId="{E9518E4C-F0E3-324C-A27F-3E09917C0A77}" type="pres">
      <dgm:prSet presAssocID="{3EE4015F-715A-5740-BC0D-9311ABCF7058}" presName="sibTrans" presStyleLbl="sibTrans2D1" presStyleIdx="1" presStyleCnt="4"/>
      <dgm:spPr/>
    </dgm:pt>
    <dgm:pt modelId="{177BC35E-A2B8-F345-B70F-1C2DF74FE02A}" type="pres">
      <dgm:prSet presAssocID="{3EE4015F-715A-5740-BC0D-9311ABCF7058}" presName="connectorText" presStyleLbl="sibTrans2D1" presStyleIdx="1" presStyleCnt="4"/>
      <dgm:spPr/>
    </dgm:pt>
    <dgm:pt modelId="{CCA4F948-1B80-594A-921D-B98D97DDFADD}" type="pres">
      <dgm:prSet presAssocID="{4F6FF59A-ADD8-D24E-A891-BBB70CA63D4D}" presName="node" presStyleLbl="node1" presStyleIdx="2" presStyleCnt="4">
        <dgm:presLayoutVars>
          <dgm:bulletEnabled val="1"/>
        </dgm:presLayoutVars>
      </dgm:prSet>
      <dgm:spPr/>
    </dgm:pt>
    <dgm:pt modelId="{CA982038-4EDF-8447-8818-AC5024658D73}" type="pres">
      <dgm:prSet presAssocID="{88CCDF7F-2149-054C-A902-F9184EE17D0C}" presName="sibTrans" presStyleLbl="sibTrans2D1" presStyleIdx="2" presStyleCnt="4"/>
      <dgm:spPr/>
    </dgm:pt>
    <dgm:pt modelId="{7735E501-455B-FA4C-9D71-B1852C134A10}" type="pres">
      <dgm:prSet presAssocID="{88CCDF7F-2149-054C-A902-F9184EE17D0C}" presName="connectorText" presStyleLbl="sibTrans2D1" presStyleIdx="2" presStyleCnt="4"/>
      <dgm:spPr/>
    </dgm:pt>
    <dgm:pt modelId="{DB5807FD-D439-E543-9B7B-262DCB65E555}" type="pres">
      <dgm:prSet presAssocID="{0B938FDF-CED8-A34C-B8B2-9D49212FEDFE}" presName="node" presStyleLbl="node1" presStyleIdx="3" presStyleCnt="4">
        <dgm:presLayoutVars>
          <dgm:bulletEnabled val="1"/>
        </dgm:presLayoutVars>
      </dgm:prSet>
      <dgm:spPr/>
    </dgm:pt>
    <dgm:pt modelId="{97EBE258-BA7F-2E45-85DB-9FA379671436}" type="pres">
      <dgm:prSet presAssocID="{F519709A-63A9-3747-870E-FED7BEC967E2}" presName="sibTrans" presStyleLbl="sibTrans2D1" presStyleIdx="3" presStyleCnt="4"/>
      <dgm:spPr/>
    </dgm:pt>
    <dgm:pt modelId="{D7EC72B1-1F89-4D4B-B9BF-41190283E34A}" type="pres">
      <dgm:prSet presAssocID="{F519709A-63A9-3747-870E-FED7BEC967E2}" presName="connectorText" presStyleLbl="sibTrans2D1" presStyleIdx="3" presStyleCnt="4"/>
      <dgm:spPr/>
    </dgm:pt>
  </dgm:ptLst>
  <dgm:cxnLst>
    <dgm:cxn modelId="{1C13752E-AF60-CF40-B72A-F5AC1E8A673B}" type="presOf" srcId="{3EE4015F-715A-5740-BC0D-9311ABCF7058}" destId="{E9518E4C-F0E3-324C-A27F-3E09917C0A77}" srcOrd="0" destOrd="0" presId="urn:microsoft.com/office/officeart/2005/8/layout/cycle2"/>
    <dgm:cxn modelId="{08600634-F6AA-7A4D-94AD-B8836CA2A08D}" type="presOf" srcId="{D9EDA662-A4F7-BB4B-8330-6EDDA18DABA5}" destId="{85DB6EB4-D7F6-834C-9F73-B7B4E5522584}" srcOrd="0" destOrd="0" presId="urn:microsoft.com/office/officeart/2005/8/layout/cycle2"/>
    <dgm:cxn modelId="{83537942-BAAA-654C-BDC1-645B642C4DF3}" srcId="{62385819-96F9-A247-984D-7B66BF8CA31D}" destId="{4F6FF59A-ADD8-D24E-A891-BBB70CA63D4D}" srcOrd="2" destOrd="0" parTransId="{0BFFEA1A-E17C-4144-B693-A4CBAD8A40AC}" sibTransId="{88CCDF7F-2149-054C-A902-F9184EE17D0C}"/>
    <dgm:cxn modelId="{820A4F53-1E78-4545-BB0A-596891D2D30E}" type="presOf" srcId="{62385819-96F9-A247-984D-7B66BF8CA31D}" destId="{86BE5966-4266-0B44-8B22-23313596506D}" srcOrd="0" destOrd="0" presId="urn:microsoft.com/office/officeart/2005/8/layout/cycle2"/>
    <dgm:cxn modelId="{3F121C62-764F-D34C-93F8-EC923CE5CCBB}" type="presOf" srcId="{88CCDF7F-2149-054C-A902-F9184EE17D0C}" destId="{7735E501-455B-FA4C-9D71-B1852C134A10}" srcOrd="1" destOrd="0" presId="urn:microsoft.com/office/officeart/2005/8/layout/cycle2"/>
    <dgm:cxn modelId="{FD967866-E1C6-2748-A5F5-E43D53139AA8}" type="presOf" srcId="{88CCDF7F-2149-054C-A902-F9184EE17D0C}" destId="{CA982038-4EDF-8447-8818-AC5024658D73}" srcOrd="0" destOrd="0" presId="urn:microsoft.com/office/officeart/2005/8/layout/cycle2"/>
    <dgm:cxn modelId="{CA768969-9261-784D-9DC5-6CB5C34065BB}" type="presOf" srcId="{3EE4015F-715A-5740-BC0D-9311ABCF7058}" destId="{177BC35E-A2B8-F345-B70F-1C2DF74FE02A}" srcOrd="1" destOrd="0" presId="urn:microsoft.com/office/officeart/2005/8/layout/cycle2"/>
    <dgm:cxn modelId="{21550072-481A-484E-AAA1-7EA69A624C10}" srcId="{62385819-96F9-A247-984D-7B66BF8CA31D}" destId="{5C51B3D5-645F-F249-B4FF-433064BFF0D0}" srcOrd="0" destOrd="0" parTransId="{A8A2DE83-22A3-9645-AE73-3F3C2B09ECE1}" sibTransId="{D9EDA662-A4F7-BB4B-8330-6EDDA18DABA5}"/>
    <dgm:cxn modelId="{10F6C48C-504C-FB49-84B0-AF1ADE7D9EF3}" type="presOf" srcId="{F519709A-63A9-3747-870E-FED7BEC967E2}" destId="{97EBE258-BA7F-2E45-85DB-9FA379671436}" srcOrd="0" destOrd="0" presId="urn:microsoft.com/office/officeart/2005/8/layout/cycle2"/>
    <dgm:cxn modelId="{36C10E8D-4F29-9C4F-B53C-2F11ED8BEC1C}" type="presOf" srcId="{4F6FF59A-ADD8-D24E-A891-BBB70CA63D4D}" destId="{CCA4F948-1B80-594A-921D-B98D97DDFADD}" srcOrd="0" destOrd="0" presId="urn:microsoft.com/office/officeart/2005/8/layout/cycle2"/>
    <dgm:cxn modelId="{E8209396-3FF0-1245-8597-5D82D730B178}" srcId="{62385819-96F9-A247-984D-7B66BF8CA31D}" destId="{0B938FDF-CED8-A34C-B8B2-9D49212FEDFE}" srcOrd="3" destOrd="0" parTransId="{880ADB0F-A6F4-D949-B18B-ADDD4F66CBA9}" sibTransId="{F519709A-63A9-3747-870E-FED7BEC967E2}"/>
    <dgm:cxn modelId="{2DACF599-17B3-7A42-BD75-3ECC32B40047}" type="presOf" srcId="{58381079-FE04-5545-9A07-2F8816C1F3CC}" destId="{C23A0E7C-EF31-7743-A4A7-195648EFD17F}" srcOrd="0" destOrd="0" presId="urn:microsoft.com/office/officeart/2005/8/layout/cycle2"/>
    <dgm:cxn modelId="{FA97EDA3-989B-FE4E-B86C-658EDD5D2962}" type="presOf" srcId="{0B938FDF-CED8-A34C-B8B2-9D49212FEDFE}" destId="{DB5807FD-D439-E543-9B7B-262DCB65E555}" srcOrd="0" destOrd="0" presId="urn:microsoft.com/office/officeart/2005/8/layout/cycle2"/>
    <dgm:cxn modelId="{4025EFB8-1FDD-CD49-9112-AF0BAD7E508A}" srcId="{62385819-96F9-A247-984D-7B66BF8CA31D}" destId="{58381079-FE04-5545-9A07-2F8816C1F3CC}" srcOrd="1" destOrd="0" parTransId="{EADE7A0A-1042-CA4A-81BA-683886AECB48}" sibTransId="{3EE4015F-715A-5740-BC0D-9311ABCF7058}"/>
    <dgm:cxn modelId="{2844AEE4-031C-4144-9747-FF1005253DC1}" type="presOf" srcId="{5C51B3D5-645F-F249-B4FF-433064BFF0D0}" destId="{A35F23AD-1D49-1447-A817-6834618CA7DF}" srcOrd="0" destOrd="0" presId="urn:microsoft.com/office/officeart/2005/8/layout/cycle2"/>
    <dgm:cxn modelId="{18AC6EE7-33D6-5A4B-AB9B-FC24806D59A8}" type="presOf" srcId="{D9EDA662-A4F7-BB4B-8330-6EDDA18DABA5}" destId="{FCB0685F-4049-DE4D-A527-D853D4A29105}" srcOrd="1" destOrd="0" presId="urn:microsoft.com/office/officeart/2005/8/layout/cycle2"/>
    <dgm:cxn modelId="{A857B6EB-FB95-384B-BAD3-8E0A9DE100FD}" type="presOf" srcId="{F519709A-63A9-3747-870E-FED7BEC967E2}" destId="{D7EC72B1-1F89-4D4B-B9BF-41190283E34A}" srcOrd="1" destOrd="0" presId="urn:microsoft.com/office/officeart/2005/8/layout/cycle2"/>
    <dgm:cxn modelId="{F4D22001-9460-3D41-957F-2A69A38FD835}" type="presParOf" srcId="{86BE5966-4266-0B44-8B22-23313596506D}" destId="{A35F23AD-1D49-1447-A817-6834618CA7DF}" srcOrd="0" destOrd="0" presId="urn:microsoft.com/office/officeart/2005/8/layout/cycle2"/>
    <dgm:cxn modelId="{7FF5F021-9983-EC46-AC5C-11300E828686}" type="presParOf" srcId="{86BE5966-4266-0B44-8B22-23313596506D}" destId="{85DB6EB4-D7F6-834C-9F73-B7B4E5522584}" srcOrd="1" destOrd="0" presId="urn:microsoft.com/office/officeart/2005/8/layout/cycle2"/>
    <dgm:cxn modelId="{4DFBBE64-DFC7-2945-8CA4-D50904BB54F7}" type="presParOf" srcId="{85DB6EB4-D7F6-834C-9F73-B7B4E5522584}" destId="{FCB0685F-4049-DE4D-A527-D853D4A29105}" srcOrd="0" destOrd="0" presId="urn:microsoft.com/office/officeart/2005/8/layout/cycle2"/>
    <dgm:cxn modelId="{A28FEF49-B5FC-9247-95B6-1036A0DE239E}" type="presParOf" srcId="{86BE5966-4266-0B44-8B22-23313596506D}" destId="{C23A0E7C-EF31-7743-A4A7-195648EFD17F}" srcOrd="2" destOrd="0" presId="urn:microsoft.com/office/officeart/2005/8/layout/cycle2"/>
    <dgm:cxn modelId="{A59F7270-044D-474E-B273-AE5C9D48DECE}" type="presParOf" srcId="{86BE5966-4266-0B44-8B22-23313596506D}" destId="{E9518E4C-F0E3-324C-A27F-3E09917C0A77}" srcOrd="3" destOrd="0" presId="urn:microsoft.com/office/officeart/2005/8/layout/cycle2"/>
    <dgm:cxn modelId="{FC4B1A76-A44B-D646-B3F3-69888AA3F033}" type="presParOf" srcId="{E9518E4C-F0E3-324C-A27F-3E09917C0A77}" destId="{177BC35E-A2B8-F345-B70F-1C2DF74FE02A}" srcOrd="0" destOrd="0" presId="urn:microsoft.com/office/officeart/2005/8/layout/cycle2"/>
    <dgm:cxn modelId="{73A050D9-C332-FC47-85BA-68CB22A99298}" type="presParOf" srcId="{86BE5966-4266-0B44-8B22-23313596506D}" destId="{CCA4F948-1B80-594A-921D-B98D97DDFADD}" srcOrd="4" destOrd="0" presId="urn:microsoft.com/office/officeart/2005/8/layout/cycle2"/>
    <dgm:cxn modelId="{C2C28E8A-2BD2-0D4F-B0DA-C72704C0CEE0}" type="presParOf" srcId="{86BE5966-4266-0B44-8B22-23313596506D}" destId="{CA982038-4EDF-8447-8818-AC5024658D73}" srcOrd="5" destOrd="0" presId="urn:microsoft.com/office/officeart/2005/8/layout/cycle2"/>
    <dgm:cxn modelId="{A3A1FE88-77F1-F749-A78F-592B482A68CD}" type="presParOf" srcId="{CA982038-4EDF-8447-8818-AC5024658D73}" destId="{7735E501-455B-FA4C-9D71-B1852C134A10}" srcOrd="0" destOrd="0" presId="urn:microsoft.com/office/officeart/2005/8/layout/cycle2"/>
    <dgm:cxn modelId="{C4370947-6E83-1743-B8EA-8BD7C6A0EB73}" type="presParOf" srcId="{86BE5966-4266-0B44-8B22-23313596506D}" destId="{DB5807FD-D439-E543-9B7B-262DCB65E555}" srcOrd="6" destOrd="0" presId="urn:microsoft.com/office/officeart/2005/8/layout/cycle2"/>
    <dgm:cxn modelId="{57977738-8D99-0543-8A36-317769A1509D}" type="presParOf" srcId="{86BE5966-4266-0B44-8B22-23313596506D}" destId="{97EBE258-BA7F-2E45-85DB-9FA379671436}" srcOrd="7" destOrd="0" presId="urn:microsoft.com/office/officeart/2005/8/layout/cycle2"/>
    <dgm:cxn modelId="{003E7F6B-4F91-4E4D-A595-9E1FA578156F}" type="presParOf" srcId="{97EBE258-BA7F-2E45-85DB-9FA379671436}" destId="{D7EC72B1-1F89-4D4B-B9BF-41190283E34A}"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23AD-1D49-1447-A817-6834618CA7DF}">
      <dsp:nvSpPr>
        <dsp:cNvPr id="0" name=""/>
        <dsp:cNvSpPr/>
      </dsp:nvSpPr>
      <dsp:spPr>
        <a:xfrm>
          <a:off x="2161396" y="698"/>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教材</a:t>
          </a:r>
        </a:p>
      </dsp:txBody>
      <dsp:txXfrm>
        <a:off x="2337641" y="176943"/>
        <a:ext cx="850984" cy="850984"/>
      </dsp:txXfrm>
    </dsp:sp>
    <dsp:sp modelId="{85DB6EB4-D7F6-834C-9F73-B7B4E5522584}">
      <dsp:nvSpPr>
        <dsp:cNvPr id="0" name=""/>
        <dsp:cNvSpPr/>
      </dsp:nvSpPr>
      <dsp:spPr>
        <a:xfrm rot="2700000">
          <a:off x="3235635" y="1031669"/>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49678" y="1079000"/>
        <a:ext cx="223745" cy="243704"/>
      </dsp:txXfrm>
    </dsp:sp>
    <dsp:sp modelId="{C23A0E7C-EF31-7743-A4A7-195648EFD17F}">
      <dsp:nvSpPr>
        <dsp:cNvPr id="0" name=""/>
        <dsp:cNvSpPr/>
      </dsp:nvSpPr>
      <dsp:spPr>
        <a:xfrm>
          <a:off x="3438829" y="1278131"/>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练习</a:t>
          </a:r>
        </a:p>
      </dsp:txBody>
      <dsp:txXfrm>
        <a:off x="3615074" y="1454376"/>
        <a:ext cx="850984" cy="850984"/>
      </dsp:txXfrm>
    </dsp:sp>
    <dsp:sp modelId="{E9518E4C-F0E3-324C-A27F-3E09917C0A77}">
      <dsp:nvSpPr>
        <dsp:cNvPr id="0" name=""/>
        <dsp:cNvSpPr/>
      </dsp:nvSpPr>
      <dsp:spPr>
        <a:xfrm rot="8100000">
          <a:off x="3248428" y="2309101"/>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330276" y="2356432"/>
        <a:ext cx="223745" cy="243704"/>
      </dsp:txXfrm>
    </dsp:sp>
    <dsp:sp modelId="{CCA4F948-1B80-594A-921D-B98D97DDFADD}">
      <dsp:nvSpPr>
        <dsp:cNvPr id="0" name=""/>
        <dsp:cNvSpPr/>
      </dsp:nvSpPr>
      <dsp:spPr>
        <a:xfrm>
          <a:off x="2161396" y="2555564"/>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成绩</a:t>
          </a:r>
        </a:p>
      </dsp:txBody>
      <dsp:txXfrm>
        <a:off x="2337641" y="2731809"/>
        <a:ext cx="850984" cy="850984"/>
      </dsp:txXfrm>
    </dsp:sp>
    <dsp:sp modelId="{CA982038-4EDF-8447-8818-AC5024658D73}">
      <dsp:nvSpPr>
        <dsp:cNvPr id="0" name=""/>
        <dsp:cNvSpPr/>
      </dsp:nvSpPr>
      <dsp:spPr>
        <a:xfrm rot="13500000">
          <a:off x="1970995" y="2321895"/>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052843" y="2437032"/>
        <a:ext cx="223745" cy="243704"/>
      </dsp:txXfrm>
    </dsp:sp>
    <dsp:sp modelId="{DB5807FD-D439-E543-9B7B-262DCB65E555}">
      <dsp:nvSpPr>
        <dsp:cNvPr id="0" name=""/>
        <dsp:cNvSpPr/>
      </dsp:nvSpPr>
      <dsp:spPr>
        <a:xfrm>
          <a:off x="883964" y="1278131"/>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反馈</a:t>
          </a:r>
        </a:p>
      </dsp:txBody>
      <dsp:txXfrm>
        <a:off x="1060209" y="1454376"/>
        <a:ext cx="850984" cy="850984"/>
      </dsp:txXfrm>
    </dsp:sp>
    <dsp:sp modelId="{97EBE258-BA7F-2E45-85DB-9FA379671436}">
      <dsp:nvSpPr>
        <dsp:cNvPr id="0" name=""/>
        <dsp:cNvSpPr/>
      </dsp:nvSpPr>
      <dsp:spPr>
        <a:xfrm rot="18900000">
          <a:off x="1958202" y="1044462"/>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72245" y="1159599"/>
        <a:ext cx="223745" cy="243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23AD-1D49-1447-A817-6834618CA7DF}">
      <dsp:nvSpPr>
        <dsp:cNvPr id="0" name=""/>
        <dsp:cNvSpPr/>
      </dsp:nvSpPr>
      <dsp:spPr>
        <a:xfrm>
          <a:off x="2161396" y="698"/>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样本</a:t>
          </a:r>
        </a:p>
      </dsp:txBody>
      <dsp:txXfrm>
        <a:off x="2337641" y="176943"/>
        <a:ext cx="850984" cy="850984"/>
      </dsp:txXfrm>
    </dsp:sp>
    <dsp:sp modelId="{85DB6EB4-D7F6-834C-9F73-B7B4E5522584}">
      <dsp:nvSpPr>
        <dsp:cNvPr id="0" name=""/>
        <dsp:cNvSpPr/>
      </dsp:nvSpPr>
      <dsp:spPr>
        <a:xfrm rot="2700000">
          <a:off x="3235635" y="1031669"/>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49678" y="1079000"/>
        <a:ext cx="223745" cy="243704"/>
      </dsp:txXfrm>
    </dsp:sp>
    <dsp:sp modelId="{C23A0E7C-EF31-7743-A4A7-195648EFD17F}">
      <dsp:nvSpPr>
        <dsp:cNvPr id="0" name=""/>
        <dsp:cNvSpPr/>
      </dsp:nvSpPr>
      <dsp:spPr>
        <a:xfrm>
          <a:off x="3438829" y="1278131"/>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训练</a:t>
          </a:r>
        </a:p>
      </dsp:txBody>
      <dsp:txXfrm>
        <a:off x="3615074" y="1454376"/>
        <a:ext cx="850984" cy="850984"/>
      </dsp:txXfrm>
    </dsp:sp>
    <dsp:sp modelId="{E9518E4C-F0E3-324C-A27F-3E09917C0A77}">
      <dsp:nvSpPr>
        <dsp:cNvPr id="0" name=""/>
        <dsp:cNvSpPr/>
      </dsp:nvSpPr>
      <dsp:spPr>
        <a:xfrm rot="8100000">
          <a:off x="3248428" y="2309101"/>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330276" y="2356432"/>
        <a:ext cx="223745" cy="243704"/>
      </dsp:txXfrm>
    </dsp:sp>
    <dsp:sp modelId="{CCA4F948-1B80-594A-921D-B98D97DDFADD}">
      <dsp:nvSpPr>
        <dsp:cNvPr id="0" name=""/>
        <dsp:cNvSpPr/>
      </dsp:nvSpPr>
      <dsp:spPr>
        <a:xfrm>
          <a:off x="2161396" y="2555564"/>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损失</a:t>
          </a:r>
        </a:p>
      </dsp:txBody>
      <dsp:txXfrm>
        <a:off x="2337641" y="2731809"/>
        <a:ext cx="850984" cy="850984"/>
      </dsp:txXfrm>
    </dsp:sp>
    <dsp:sp modelId="{CA982038-4EDF-8447-8818-AC5024658D73}">
      <dsp:nvSpPr>
        <dsp:cNvPr id="0" name=""/>
        <dsp:cNvSpPr/>
      </dsp:nvSpPr>
      <dsp:spPr>
        <a:xfrm rot="13500000">
          <a:off x="1970995" y="2321895"/>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052843" y="2437032"/>
        <a:ext cx="223745" cy="243704"/>
      </dsp:txXfrm>
    </dsp:sp>
    <dsp:sp modelId="{DB5807FD-D439-E543-9B7B-262DCB65E555}">
      <dsp:nvSpPr>
        <dsp:cNvPr id="0" name=""/>
        <dsp:cNvSpPr/>
      </dsp:nvSpPr>
      <dsp:spPr>
        <a:xfrm>
          <a:off x="883964" y="1278131"/>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评估</a:t>
          </a:r>
        </a:p>
      </dsp:txBody>
      <dsp:txXfrm>
        <a:off x="1060209" y="1454376"/>
        <a:ext cx="850984" cy="850984"/>
      </dsp:txXfrm>
    </dsp:sp>
    <dsp:sp modelId="{97EBE258-BA7F-2E45-85DB-9FA379671436}">
      <dsp:nvSpPr>
        <dsp:cNvPr id="0" name=""/>
        <dsp:cNvSpPr/>
      </dsp:nvSpPr>
      <dsp:spPr>
        <a:xfrm rot="18900000">
          <a:off x="1958202" y="1044462"/>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72245" y="1159599"/>
        <a:ext cx="223745" cy="2437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252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23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20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5580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09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7453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9285" y="2851331"/>
            <a:ext cx="3893623"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84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6939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89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56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45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1BEF0D-F0BB-DE4B-95CE-6DB70DBA9567}" type="datetimeFigureOut">
              <a:rPr lang="en-US" smtClean="0"/>
              <a:pPr/>
              <a:t>5/11/21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9977200"/>
      </p:ext>
    </p:extLst>
  </p:cSld>
  <p:clrMap bg1="dk1" tx1="lt1" bg2="dk2" tx2="lt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FA1DC-6261-074D-8AA6-7B6FEDC687B8}"/>
              </a:ext>
            </a:extLst>
          </p:cNvPr>
          <p:cNvSpPr>
            <a:spLocks noGrp="1"/>
          </p:cNvSpPr>
          <p:nvPr>
            <p:ph type="ctrTitle"/>
          </p:nvPr>
        </p:nvSpPr>
        <p:spPr/>
        <p:txBody>
          <a:bodyPr/>
          <a:lstStyle/>
          <a:p>
            <a:r>
              <a:rPr kumimoji="1" lang="zh-CN" altLang="en-US" dirty="0"/>
              <a:t>深度学习简介</a:t>
            </a:r>
          </a:p>
        </p:txBody>
      </p:sp>
      <p:sp>
        <p:nvSpPr>
          <p:cNvPr id="3" name="副标题 2">
            <a:extLst>
              <a:ext uri="{FF2B5EF4-FFF2-40B4-BE49-F238E27FC236}">
                <a16:creationId xmlns:a16="http://schemas.microsoft.com/office/drawing/2014/main" id="{83034E63-F6CA-1648-86CC-68AE7DC20808}"/>
              </a:ext>
            </a:extLst>
          </p:cNvPr>
          <p:cNvSpPr>
            <a:spLocks noGrp="1"/>
          </p:cNvSpPr>
          <p:nvPr>
            <p:ph type="subTitle" idx="1"/>
          </p:nvPr>
        </p:nvSpPr>
        <p:spPr/>
        <p:txBody>
          <a:bodyPr>
            <a:normAutofit/>
          </a:bodyPr>
          <a:lstStyle/>
          <a:p>
            <a:r>
              <a:rPr kumimoji="1" lang="zh-CN" altLang="en-US" sz="2400" dirty="0">
                <a:solidFill>
                  <a:schemeClr val="accent3"/>
                </a:solidFill>
              </a:rPr>
              <a:t>主讲人：</a:t>
            </a:r>
            <a:r>
              <a:rPr kumimoji="1" lang="en-US" altLang="zh-CN" sz="2400" dirty="0">
                <a:solidFill>
                  <a:schemeClr val="accent3"/>
                </a:solidFill>
              </a:rPr>
              <a:t>Ai</a:t>
            </a:r>
            <a:r>
              <a:rPr kumimoji="1" lang="zh-CN" altLang="en-US" sz="2400" dirty="0">
                <a:solidFill>
                  <a:schemeClr val="accent3"/>
                </a:solidFill>
              </a:rPr>
              <a:t>兔兔</a:t>
            </a:r>
          </a:p>
        </p:txBody>
      </p:sp>
      <p:pic>
        <p:nvPicPr>
          <p:cNvPr id="4" name="图片 3">
            <a:extLst>
              <a:ext uri="{FF2B5EF4-FFF2-40B4-BE49-F238E27FC236}">
                <a16:creationId xmlns:a16="http://schemas.microsoft.com/office/drawing/2014/main" id="{F5C2FD7F-20B7-7145-A440-793598E45F1F}"/>
              </a:ext>
            </a:extLst>
          </p:cNvPr>
          <p:cNvPicPr>
            <a:picLocks noChangeAspect="1"/>
          </p:cNvPicPr>
          <p:nvPr/>
        </p:nvPicPr>
        <p:blipFill>
          <a:blip r:embed="rId2"/>
          <a:stretch>
            <a:fillRect/>
          </a:stretch>
        </p:blipFill>
        <p:spPr>
          <a:xfrm>
            <a:off x="34725" y="43507"/>
            <a:ext cx="875928" cy="1056589"/>
          </a:xfrm>
          <a:prstGeom prst="rect">
            <a:avLst/>
          </a:prstGeom>
        </p:spPr>
      </p:pic>
      <p:pic>
        <p:nvPicPr>
          <p:cNvPr id="5" name="图片 4">
            <a:extLst>
              <a:ext uri="{FF2B5EF4-FFF2-40B4-BE49-F238E27FC236}">
                <a16:creationId xmlns:a16="http://schemas.microsoft.com/office/drawing/2014/main" id="{C532EDED-44A9-BD41-99C1-C1D56F2254CC}"/>
              </a:ext>
            </a:extLst>
          </p:cNvPr>
          <p:cNvPicPr>
            <a:picLocks noChangeAspect="1"/>
          </p:cNvPicPr>
          <p:nvPr/>
        </p:nvPicPr>
        <p:blipFill>
          <a:blip r:embed="rId3"/>
          <a:stretch>
            <a:fillRect/>
          </a:stretch>
        </p:blipFill>
        <p:spPr>
          <a:xfrm>
            <a:off x="34725" y="1100097"/>
            <a:ext cx="875928" cy="883730"/>
          </a:xfrm>
          <a:prstGeom prst="rect">
            <a:avLst/>
          </a:prstGeom>
        </p:spPr>
      </p:pic>
      <p:pic>
        <p:nvPicPr>
          <p:cNvPr id="7" name="图片 6">
            <a:extLst>
              <a:ext uri="{FF2B5EF4-FFF2-40B4-BE49-F238E27FC236}">
                <a16:creationId xmlns:a16="http://schemas.microsoft.com/office/drawing/2014/main" id="{096C6457-480C-244B-A31B-A5F01ECCD6BD}"/>
              </a:ext>
            </a:extLst>
          </p:cNvPr>
          <p:cNvPicPr>
            <a:picLocks noChangeAspect="1"/>
          </p:cNvPicPr>
          <p:nvPr/>
        </p:nvPicPr>
        <p:blipFill>
          <a:blip r:embed="rId4"/>
          <a:stretch>
            <a:fillRect/>
          </a:stretch>
        </p:blipFill>
        <p:spPr>
          <a:xfrm>
            <a:off x="10026915" y="2750535"/>
            <a:ext cx="1285996" cy="1356926"/>
          </a:xfrm>
          <a:prstGeom prst="rect">
            <a:avLst/>
          </a:prstGeom>
        </p:spPr>
      </p:pic>
      <p:sp>
        <p:nvSpPr>
          <p:cNvPr id="8" name="文本框 7">
            <a:extLst>
              <a:ext uri="{FF2B5EF4-FFF2-40B4-BE49-F238E27FC236}">
                <a16:creationId xmlns:a16="http://schemas.microsoft.com/office/drawing/2014/main" id="{557852F6-3050-1543-914A-27BBEB61A472}"/>
              </a:ext>
            </a:extLst>
          </p:cNvPr>
          <p:cNvSpPr txBox="1"/>
          <p:nvPr/>
        </p:nvSpPr>
        <p:spPr>
          <a:xfrm>
            <a:off x="10468576" y="3428998"/>
            <a:ext cx="402674" cy="369332"/>
          </a:xfrm>
          <a:prstGeom prst="rect">
            <a:avLst/>
          </a:prstGeom>
          <a:noFill/>
        </p:spPr>
        <p:txBody>
          <a:bodyPr wrap="none" rtlCol="0">
            <a:spAutoFit/>
          </a:bodyPr>
          <a:lstStyle/>
          <a:p>
            <a:r>
              <a:rPr kumimoji="1" lang="en-US" altLang="zh-CN" dirty="0"/>
              <a:t>AI</a:t>
            </a:r>
            <a:endParaRPr kumimoji="1" lang="zh-CN" altLang="en-US" dirty="0"/>
          </a:p>
        </p:txBody>
      </p:sp>
    </p:spTree>
    <p:extLst>
      <p:ext uri="{BB962C8B-B14F-4D97-AF65-F5344CB8AC3E}">
        <p14:creationId xmlns:p14="http://schemas.microsoft.com/office/powerpoint/2010/main" val="421186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深度学习原理</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分段函数可以拟合任意连续函数</a:t>
            </a:r>
          </a:p>
        </p:txBody>
      </p:sp>
    </p:spTree>
    <p:extLst>
      <p:ext uri="{BB962C8B-B14F-4D97-AF65-F5344CB8AC3E}">
        <p14:creationId xmlns:p14="http://schemas.microsoft.com/office/powerpoint/2010/main" val="44873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神经网络的诞生</a:t>
            </a:r>
          </a:p>
        </p:txBody>
      </p:sp>
      <p:sp>
        <p:nvSpPr>
          <p:cNvPr id="5" name="文本框 4">
            <a:extLst>
              <a:ext uri="{FF2B5EF4-FFF2-40B4-BE49-F238E27FC236}">
                <a16:creationId xmlns:a16="http://schemas.microsoft.com/office/drawing/2014/main" id="{61361211-81D7-B145-BF19-ADAD6A2F8525}"/>
              </a:ext>
            </a:extLst>
          </p:cNvPr>
          <p:cNvSpPr txBox="1"/>
          <p:nvPr/>
        </p:nvSpPr>
        <p:spPr>
          <a:xfrm>
            <a:off x="1564511" y="1885285"/>
            <a:ext cx="9062977" cy="2718501"/>
          </a:xfrm>
          <a:prstGeom prst="rect">
            <a:avLst/>
          </a:prstGeom>
          <a:noFill/>
        </p:spPr>
        <p:txBody>
          <a:bodyPr wrap="square" rtlCol="0">
            <a:spAutoFit/>
          </a:bodyPr>
          <a:lstStyle/>
          <a:p>
            <a:pPr>
              <a:lnSpc>
                <a:spcPct val="120000"/>
              </a:lnSpc>
            </a:pPr>
            <a:r>
              <a:rPr lang="zh-CN" altLang="en-US" dirty="0"/>
              <a:t>人工神经网络（</a:t>
            </a:r>
            <a:r>
              <a:rPr lang="en-US" altLang="zh-CN" dirty="0"/>
              <a:t> Artificial Neural Network </a:t>
            </a:r>
            <a:r>
              <a:rPr lang="zh-CN" altLang="en-US" dirty="0"/>
              <a:t>），简称神经网络或类神经网络。</a:t>
            </a:r>
            <a:endParaRPr lang="en-US" altLang="zh-CN" dirty="0"/>
          </a:p>
          <a:p>
            <a:pPr>
              <a:lnSpc>
                <a:spcPct val="120000"/>
              </a:lnSpc>
            </a:pPr>
            <a:endParaRPr kumimoji="1" lang="en-US" altLang="zh-CN" dirty="0"/>
          </a:p>
          <a:p>
            <a:pPr marL="285750" indent="-285750">
              <a:lnSpc>
                <a:spcPct val="120000"/>
              </a:lnSpc>
              <a:buFontTx/>
              <a:buChar char="-"/>
            </a:pPr>
            <a:r>
              <a:rPr kumimoji="1" lang="en-US" altLang="zh-CN" dirty="0"/>
              <a:t>1943</a:t>
            </a:r>
            <a:r>
              <a:rPr kumimoji="1" lang="zh-CN" altLang="en-US" dirty="0"/>
              <a:t>年，沃伦</a:t>
            </a:r>
            <a:r>
              <a:rPr kumimoji="1" lang="en-US" altLang="zh-CN" dirty="0"/>
              <a:t>·</a:t>
            </a:r>
            <a:r>
              <a:rPr kumimoji="1" lang="zh-CN" altLang="en-US" dirty="0"/>
              <a:t>麦卡洛克和沃尔特</a:t>
            </a:r>
            <a:r>
              <a:rPr kumimoji="1" lang="en-US" altLang="zh-CN" dirty="0"/>
              <a:t>·</a:t>
            </a:r>
            <a:r>
              <a:rPr kumimoji="1" lang="zh-CN" altLang="en-US" dirty="0"/>
              <a:t>皮茨，基于数学和阈值逻辑算法提出一种计算模型。</a:t>
            </a:r>
            <a:endParaRPr kumimoji="1" lang="en-US" altLang="zh-CN" dirty="0"/>
          </a:p>
          <a:p>
            <a:pPr marL="742950" lvl="1" indent="-285750">
              <a:lnSpc>
                <a:spcPct val="120000"/>
              </a:lnSpc>
              <a:buFontTx/>
              <a:buChar char="-"/>
            </a:pPr>
            <a:r>
              <a:rPr kumimoji="1" lang="zh-CN" altLang="en-US" dirty="0"/>
              <a:t>导致</a:t>
            </a:r>
            <a:r>
              <a:rPr kumimoji="1" lang="zh-CN" altLang="en-US" dirty="0">
                <a:solidFill>
                  <a:schemeClr val="accent3"/>
                </a:solidFill>
              </a:rPr>
              <a:t>研究思路分裂成两种</a:t>
            </a:r>
            <a:r>
              <a:rPr kumimoji="1" lang="zh-CN" altLang="en-US" dirty="0"/>
              <a:t>：关注大脑中的生物学过程 和 关注神经网络在人工智能中的应用。</a:t>
            </a:r>
            <a:endParaRPr kumimoji="1" lang="en-US" altLang="zh-CN" dirty="0"/>
          </a:p>
          <a:p>
            <a:pPr marL="285750" indent="-285750">
              <a:lnSpc>
                <a:spcPct val="120000"/>
              </a:lnSpc>
              <a:buFontTx/>
              <a:buChar char="-"/>
            </a:pPr>
            <a:r>
              <a:rPr kumimoji="1" lang="en-US" altLang="zh-CN" dirty="0"/>
              <a:t>1954</a:t>
            </a:r>
            <a:r>
              <a:rPr kumimoji="1" lang="zh-CN" altLang="en-US" dirty="0"/>
              <a:t>年，法利和韦斯利</a:t>
            </a:r>
            <a:r>
              <a:rPr kumimoji="1" lang="en-US" altLang="zh-CN" dirty="0"/>
              <a:t>·A·</a:t>
            </a:r>
            <a:r>
              <a:rPr kumimoji="1" lang="zh-CN" altLang="en-US" dirty="0"/>
              <a:t>克拉克，首次使用计算机模拟赫布网络。</a:t>
            </a:r>
            <a:endParaRPr kumimoji="1" lang="en-US" altLang="zh-CN" dirty="0"/>
          </a:p>
          <a:p>
            <a:pPr marL="285750" indent="-285750">
              <a:lnSpc>
                <a:spcPct val="120000"/>
              </a:lnSpc>
              <a:buFontTx/>
              <a:buChar char="-"/>
            </a:pPr>
            <a:r>
              <a:rPr kumimoji="1" lang="en-US" altLang="zh-CN" dirty="0"/>
              <a:t>1958</a:t>
            </a:r>
            <a:r>
              <a:rPr kumimoji="1" lang="zh-CN" altLang="en-US" dirty="0"/>
              <a:t>年，弗兰克</a:t>
            </a:r>
            <a:r>
              <a:rPr kumimoji="1" lang="en-US" altLang="zh-CN" dirty="0"/>
              <a:t>·</a:t>
            </a:r>
            <a:r>
              <a:rPr kumimoji="1" lang="zh-CN" altLang="en-US" dirty="0"/>
              <a:t>罗森布拉特，创造了感知机。</a:t>
            </a:r>
            <a:endParaRPr kumimoji="1" lang="en-US" altLang="zh-CN" dirty="0"/>
          </a:p>
          <a:p>
            <a:pPr marL="285750" indent="-285750">
              <a:lnSpc>
                <a:spcPct val="120000"/>
              </a:lnSpc>
              <a:buFontTx/>
              <a:buChar char="-"/>
            </a:pPr>
            <a:r>
              <a:rPr kumimoji="1" lang="en-US" altLang="zh-CN" dirty="0"/>
              <a:t>1975</a:t>
            </a:r>
            <a:r>
              <a:rPr kumimoji="1" lang="zh-CN" altLang="en-US" dirty="0"/>
              <a:t>年，保罗</a:t>
            </a:r>
            <a:r>
              <a:rPr kumimoji="1" lang="en-US" altLang="zh-CN" dirty="0"/>
              <a:t>·</a:t>
            </a:r>
            <a:r>
              <a:rPr kumimoji="1" lang="zh-CN" altLang="en-US" dirty="0"/>
              <a:t>韦伯斯，创造了反向传播算法。</a:t>
            </a:r>
          </a:p>
        </p:txBody>
      </p:sp>
      <p:grpSp>
        <p:nvGrpSpPr>
          <p:cNvPr id="8" name="组合 7">
            <a:extLst>
              <a:ext uri="{FF2B5EF4-FFF2-40B4-BE49-F238E27FC236}">
                <a16:creationId xmlns:a16="http://schemas.microsoft.com/office/drawing/2014/main" id="{59DF608B-1E56-E54D-8B12-F8FBC0EA1AFB}"/>
              </a:ext>
            </a:extLst>
          </p:cNvPr>
          <p:cNvGrpSpPr/>
          <p:nvPr/>
        </p:nvGrpSpPr>
        <p:grpSpPr>
          <a:xfrm>
            <a:off x="7193778" y="4200613"/>
            <a:ext cx="3376361" cy="2650015"/>
            <a:chOff x="7193778" y="4200613"/>
            <a:chExt cx="3376361" cy="2650015"/>
          </a:xfrm>
        </p:grpSpPr>
        <p:pic>
          <p:nvPicPr>
            <p:cNvPr id="6" name="图片 5">
              <a:extLst>
                <a:ext uri="{FF2B5EF4-FFF2-40B4-BE49-F238E27FC236}">
                  <a16:creationId xmlns:a16="http://schemas.microsoft.com/office/drawing/2014/main" id="{82E353BF-4F06-4146-9291-F48A168AB17F}"/>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7193778" y="4603786"/>
              <a:ext cx="3376361" cy="1843671"/>
            </a:xfrm>
            <a:prstGeom prst="rect">
              <a:avLst/>
            </a:prstGeom>
          </p:spPr>
        </p:pic>
        <p:sp>
          <p:nvSpPr>
            <p:cNvPr id="7" name="十字形 6">
              <a:extLst>
                <a:ext uri="{FF2B5EF4-FFF2-40B4-BE49-F238E27FC236}">
                  <a16:creationId xmlns:a16="http://schemas.microsoft.com/office/drawing/2014/main" id="{7584A697-50A4-8A42-9A99-DB2BD65EBE27}"/>
                </a:ext>
              </a:extLst>
            </p:cNvPr>
            <p:cNvSpPr/>
            <p:nvPr/>
          </p:nvSpPr>
          <p:spPr>
            <a:xfrm rot="2698501">
              <a:off x="7556950" y="4200613"/>
              <a:ext cx="2650015" cy="2650015"/>
            </a:xfrm>
            <a:prstGeom prst="plus">
              <a:avLst>
                <a:gd name="adj" fmla="val 4648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6467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ppt_w*0.70"/>
                                          </p:val>
                                        </p:tav>
                                        <p:tav tm="100000">
                                          <p:val>
                                            <p:strVal val="#ppt_w"/>
                                          </p:val>
                                        </p:tav>
                                      </p:tavLst>
                                    </p:anim>
                                    <p:anim calcmode="lin" valueType="num">
                                      <p:cBhvr>
                                        <p:cTn id="13" dur="500" fill="hold"/>
                                        <p:tgtEl>
                                          <p:spTgt spid="8"/>
                                        </p:tgtEl>
                                        <p:attrNameLst>
                                          <p:attrName>ppt_h</p:attrName>
                                        </p:attrNameLst>
                                      </p:cBhvr>
                                      <p:tavLst>
                                        <p:tav tm="0">
                                          <p:val>
                                            <p:strVal val="#ppt_h"/>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神经网络的原理</a:t>
            </a:r>
          </a:p>
        </p:txBody>
      </p:sp>
      <p:sp>
        <p:nvSpPr>
          <p:cNvPr id="3" name="文本框 2">
            <a:extLst>
              <a:ext uri="{FF2B5EF4-FFF2-40B4-BE49-F238E27FC236}">
                <a16:creationId xmlns:a16="http://schemas.microsoft.com/office/drawing/2014/main" id="{73BFE07C-EEF5-304B-B72C-B8C02AEE2CE3}"/>
              </a:ext>
            </a:extLst>
          </p:cNvPr>
          <p:cNvSpPr txBox="1"/>
          <p:nvPr/>
        </p:nvSpPr>
        <p:spPr>
          <a:xfrm>
            <a:off x="1564511" y="1537497"/>
            <a:ext cx="9062976" cy="1905971"/>
          </a:xfrm>
          <a:prstGeom prst="rect">
            <a:avLst/>
          </a:prstGeom>
          <a:noFill/>
        </p:spPr>
        <p:txBody>
          <a:bodyPr wrap="square" rtlCol="0">
            <a:spAutoFit/>
          </a:bodyPr>
          <a:lstStyle/>
          <a:p>
            <a:pPr>
              <a:lnSpc>
                <a:spcPct val="120000"/>
              </a:lnSpc>
            </a:pPr>
            <a:r>
              <a:rPr kumimoji="1" lang="zh-CN" altLang="en-US" sz="3200" dirty="0">
                <a:solidFill>
                  <a:schemeClr val="accent2"/>
                </a:solidFill>
              </a:rPr>
              <a:t>通用近似定理 </a:t>
            </a:r>
            <a:r>
              <a:rPr kumimoji="1" lang="en-US" altLang="zh-CN" sz="3200" dirty="0">
                <a:solidFill>
                  <a:schemeClr val="accent2"/>
                </a:solidFill>
              </a:rPr>
              <a:t>/</a:t>
            </a:r>
            <a:r>
              <a:rPr kumimoji="1" lang="zh-CN" altLang="en-US" sz="3200" dirty="0">
                <a:solidFill>
                  <a:schemeClr val="accent2"/>
                </a:solidFill>
              </a:rPr>
              <a:t> 万能近似定理</a:t>
            </a:r>
            <a:endParaRPr kumimoji="1" lang="en-US" altLang="zh-CN" sz="3200" dirty="0">
              <a:solidFill>
                <a:schemeClr val="accent2"/>
              </a:solidFill>
            </a:endParaRPr>
          </a:p>
          <a:p>
            <a:pPr>
              <a:lnSpc>
                <a:spcPct val="120000"/>
              </a:lnSpc>
            </a:pPr>
            <a:r>
              <a:rPr kumimoji="1" lang="zh-CN" altLang="en-US" sz="3200" dirty="0">
                <a:solidFill>
                  <a:schemeClr val="accent2"/>
                </a:solidFill>
              </a:rPr>
              <a:t>（</a:t>
            </a:r>
            <a:r>
              <a:rPr kumimoji="1" lang="en-US" altLang="zh-CN" sz="3200" dirty="0">
                <a:solidFill>
                  <a:schemeClr val="accent2"/>
                </a:solidFill>
              </a:rPr>
              <a:t> Universal</a:t>
            </a:r>
            <a:r>
              <a:rPr kumimoji="1" lang="zh-CN" altLang="en-US" sz="3200" dirty="0">
                <a:solidFill>
                  <a:schemeClr val="accent2"/>
                </a:solidFill>
              </a:rPr>
              <a:t> </a:t>
            </a:r>
            <a:r>
              <a:rPr kumimoji="1" lang="en-US" altLang="zh-CN" sz="3200" dirty="0">
                <a:solidFill>
                  <a:schemeClr val="accent2"/>
                </a:solidFill>
              </a:rPr>
              <a:t>Approximation</a:t>
            </a:r>
            <a:r>
              <a:rPr kumimoji="1" lang="zh-CN" altLang="en-US" sz="3200" dirty="0">
                <a:solidFill>
                  <a:schemeClr val="accent2"/>
                </a:solidFill>
              </a:rPr>
              <a:t> </a:t>
            </a:r>
            <a:r>
              <a:rPr kumimoji="1" lang="en-US" altLang="zh-CN" sz="3200" dirty="0">
                <a:solidFill>
                  <a:schemeClr val="accent2"/>
                </a:solidFill>
              </a:rPr>
              <a:t>Theorem </a:t>
            </a:r>
            <a:r>
              <a:rPr kumimoji="1" lang="zh-CN" altLang="en-US" sz="3200" dirty="0">
                <a:solidFill>
                  <a:schemeClr val="accent2"/>
                </a:solidFill>
              </a:rPr>
              <a:t>）</a:t>
            </a:r>
            <a:endParaRPr kumimoji="1" lang="en-US" altLang="zh-CN" sz="3200" dirty="0">
              <a:solidFill>
                <a:schemeClr val="accent2"/>
              </a:solidFill>
            </a:endParaRPr>
          </a:p>
          <a:p>
            <a:pPr>
              <a:lnSpc>
                <a:spcPct val="120000"/>
              </a:lnSpc>
            </a:pPr>
            <a:r>
              <a:rPr lang="zh-CN" altLang="en-US" dirty="0"/>
              <a:t>神经网络可以用来近似任意的复杂函数，并且可以达到任意近似精准度。</a:t>
            </a:r>
            <a:endParaRPr lang="en-US" altLang="zh-CN" dirty="0"/>
          </a:p>
          <a:p>
            <a:pPr>
              <a:lnSpc>
                <a:spcPct val="120000"/>
              </a:lnSpc>
            </a:pPr>
            <a:r>
              <a:rPr kumimoji="1" lang="zh-CN" altLang="en-US" dirty="0"/>
              <a:t>（注意：该定理</a:t>
            </a:r>
            <a:r>
              <a:rPr lang="zh-CN" altLang="en-US" dirty="0"/>
              <a:t>并没有告诉我们如何选择神经网络参数。</a:t>
            </a:r>
            <a:r>
              <a:rPr kumimoji="1" lang="zh-CN" altLang="en-US" dirty="0"/>
              <a:t>）</a:t>
            </a:r>
          </a:p>
        </p:txBody>
      </p:sp>
      <p:sp>
        <p:nvSpPr>
          <p:cNvPr id="5" name="文本框 4">
            <a:extLst>
              <a:ext uri="{FF2B5EF4-FFF2-40B4-BE49-F238E27FC236}">
                <a16:creationId xmlns:a16="http://schemas.microsoft.com/office/drawing/2014/main" id="{61361211-81D7-B145-BF19-ADAD6A2F8525}"/>
              </a:ext>
            </a:extLst>
          </p:cNvPr>
          <p:cNvSpPr txBox="1"/>
          <p:nvPr/>
        </p:nvSpPr>
        <p:spPr>
          <a:xfrm>
            <a:off x="1564511" y="4143973"/>
            <a:ext cx="9062977" cy="2031325"/>
          </a:xfrm>
          <a:prstGeom prst="rect">
            <a:avLst/>
          </a:prstGeom>
          <a:noFill/>
        </p:spPr>
        <p:txBody>
          <a:bodyPr wrap="square" rtlCol="0">
            <a:spAutoFit/>
          </a:bodyPr>
          <a:lstStyle/>
          <a:p>
            <a:pPr marL="285750" indent="-285750">
              <a:lnSpc>
                <a:spcPct val="120000"/>
              </a:lnSpc>
              <a:buFontTx/>
              <a:buChar char="-"/>
            </a:pPr>
            <a:r>
              <a:rPr lang="en-US" altLang="zh-CN" dirty="0"/>
              <a:t>1989</a:t>
            </a:r>
            <a:r>
              <a:rPr lang="zh-CN" altLang="en-US" dirty="0"/>
              <a:t>年，乔治</a:t>
            </a:r>
            <a:r>
              <a:rPr lang="en-US" altLang="zh-CN" dirty="0"/>
              <a:t>·</a:t>
            </a:r>
            <a:r>
              <a:rPr lang="zh-CN" altLang="en-US" dirty="0"/>
              <a:t>西本科，证明</a:t>
            </a:r>
            <a:endParaRPr lang="en-US" altLang="zh-CN" dirty="0"/>
          </a:p>
          <a:p>
            <a:pPr lvl="1">
              <a:lnSpc>
                <a:spcPct val="120000"/>
              </a:lnSpc>
            </a:pPr>
            <a:r>
              <a:rPr lang="zh-CN" altLang="en-US" dirty="0"/>
              <a:t>单一隐藏层、任意宽度、并使用</a:t>
            </a:r>
            <a:r>
              <a:rPr lang="en-US" altLang="zh-CN" dirty="0"/>
              <a:t>S</a:t>
            </a:r>
            <a:r>
              <a:rPr lang="zh-CN" altLang="en-US" dirty="0"/>
              <a:t>函数作为激活函数的神经网络的通用近似定理。</a:t>
            </a:r>
            <a:endParaRPr lang="en-US" altLang="zh-CN" dirty="0"/>
          </a:p>
          <a:p>
            <a:pPr marL="285750" indent="-285750">
              <a:lnSpc>
                <a:spcPct val="120000"/>
              </a:lnSpc>
              <a:buFontTx/>
              <a:buChar char="-"/>
            </a:pPr>
            <a:r>
              <a:rPr lang="en-US" altLang="zh-CN" dirty="0"/>
              <a:t>1991</a:t>
            </a:r>
            <a:r>
              <a:rPr lang="zh-CN" altLang="en-US" dirty="0"/>
              <a:t>年，科特</a:t>
            </a:r>
            <a:r>
              <a:rPr lang="en-US" altLang="zh-CN" dirty="0"/>
              <a:t>·</a:t>
            </a:r>
            <a:r>
              <a:rPr lang="zh-CN" altLang="en-US" dirty="0"/>
              <a:t>霍尼克，证明 </a:t>
            </a:r>
            <a:endParaRPr lang="en-US" altLang="zh-CN" dirty="0"/>
          </a:p>
          <a:p>
            <a:pPr lvl="1">
              <a:lnSpc>
                <a:spcPct val="120000"/>
              </a:lnSpc>
            </a:pPr>
            <a:r>
              <a:rPr lang="zh-CN" altLang="en-US" dirty="0"/>
              <a:t>激活函数的选择不是关键，前馈神经网络的多层神经层及多神经元架构才是使神经网络有成为通用逼近器的关键。</a:t>
            </a:r>
            <a:endParaRPr kumimoji="1" lang="zh-CN" altLang="en-US" dirty="0"/>
          </a:p>
          <a:p>
            <a:endParaRPr kumimoji="1" lang="zh-CN" altLang="en-US" dirty="0"/>
          </a:p>
        </p:txBody>
      </p:sp>
    </p:spTree>
    <p:extLst>
      <p:ext uri="{BB962C8B-B14F-4D97-AF65-F5344CB8AC3E}">
        <p14:creationId xmlns:p14="http://schemas.microsoft.com/office/powerpoint/2010/main" val="356940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神经网络如何逼近任意函数</a:t>
            </a:r>
          </a:p>
        </p:txBody>
      </p:sp>
      <p:pic>
        <p:nvPicPr>
          <p:cNvPr id="8" name="图片 7">
            <a:extLst>
              <a:ext uri="{FF2B5EF4-FFF2-40B4-BE49-F238E27FC236}">
                <a16:creationId xmlns:a16="http://schemas.microsoft.com/office/drawing/2014/main" id="{7CCB196B-455C-FA42-BE3A-7FF06BA38051}"/>
              </a:ext>
            </a:extLst>
          </p:cNvPr>
          <p:cNvPicPr>
            <a:picLocks noChangeAspect="1"/>
          </p:cNvPicPr>
          <p:nvPr/>
        </p:nvPicPr>
        <p:blipFill rotWithShape="1">
          <a:blip r:embed="rId2"/>
          <a:srcRect l="1388" t="10773" r="57361"/>
          <a:stretch/>
        </p:blipFill>
        <p:spPr>
          <a:xfrm>
            <a:off x="1300481" y="2083442"/>
            <a:ext cx="4160032" cy="3834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图片 6">
            <a:extLst>
              <a:ext uri="{FF2B5EF4-FFF2-40B4-BE49-F238E27FC236}">
                <a16:creationId xmlns:a16="http://schemas.microsoft.com/office/drawing/2014/main" id="{DAAD1CDC-B1C2-DF49-B191-9995736BEBF9}"/>
              </a:ext>
            </a:extLst>
          </p:cNvPr>
          <p:cNvPicPr>
            <a:picLocks noChangeAspect="1"/>
          </p:cNvPicPr>
          <p:nvPr/>
        </p:nvPicPr>
        <p:blipFill rotWithShape="1">
          <a:blip r:embed="rId2"/>
          <a:srcRect l="41726" t="-214"/>
          <a:stretch/>
        </p:blipFill>
        <p:spPr>
          <a:xfrm>
            <a:off x="5659006" y="2083443"/>
            <a:ext cx="5232513" cy="3834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 name="组合 2">
            <a:extLst>
              <a:ext uri="{FF2B5EF4-FFF2-40B4-BE49-F238E27FC236}">
                <a16:creationId xmlns:a16="http://schemas.microsoft.com/office/drawing/2014/main" id="{285764AE-397D-434A-A6BF-4876C9BB03AD}"/>
              </a:ext>
            </a:extLst>
          </p:cNvPr>
          <p:cNvGrpSpPr/>
          <p:nvPr/>
        </p:nvGrpSpPr>
        <p:grpSpPr>
          <a:xfrm>
            <a:off x="2560003" y="2083441"/>
            <a:ext cx="7071994" cy="3834219"/>
            <a:chOff x="1300481" y="1589440"/>
            <a:chExt cx="3957137" cy="1985163"/>
          </a:xfrm>
        </p:grpSpPr>
        <p:pic>
          <p:nvPicPr>
            <p:cNvPr id="6" name="图片 5">
              <a:extLst>
                <a:ext uri="{FF2B5EF4-FFF2-40B4-BE49-F238E27FC236}">
                  <a16:creationId xmlns:a16="http://schemas.microsoft.com/office/drawing/2014/main" id="{638455E1-6984-2D46-B8A0-1DCB4AADAA08}"/>
                </a:ext>
              </a:extLst>
            </p:cNvPr>
            <p:cNvPicPr>
              <a:picLocks noChangeAspect="1"/>
            </p:cNvPicPr>
            <p:nvPr/>
          </p:nvPicPr>
          <p:blipFill>
            <a:blip r:embed="rId3"/>
            <a:stretch>
              <a:fillRect/>
            </a:stretch>
          </p:blipFill>
          <p:spPr>
            <a:xfrm>
              <a:off x="1300481" y="1589440"/>
              <a:ext cx="3957137" cy="1985163"/>
            </a:xfrm>
            <a:prstGeom prst="rect">
              <a:avLst/>
            </a:prstGeom>
          </p:spPr>
        </p:pic>
        <p:sp>
          <p:nvSpPr>
            <p:cNvPr id="9" name="圆角矩形 8">
              <a:extLst>
                <a:ext uri="{FF2B5EF4-FFF2-40B4-BE49-F238E27FC236}">
                  <a16:creationId xmlns:a16="http://schemas.microsoft.com/office/drawing/2014/main" id="{858A7E08-FF7A-134C-BAF8-539E23CAE765}"/>
                </a:ext>
              </a:extLst>
            </p:cNvPr>
            <p:cNvSpPr/>
            <p:nvPr/>
          </p:nvSpPr>
          <p:spPr>
            <a:xfrm>
              <a:off x="1300481" y="1589440"/>
              <a:ext cx="945008" cy="295845"/>
            </a:xfrm>
            <a:prstGeom prst="roundRect">
              <a:avLst>
                <a:gd name="adj" fmla="val 4551"/>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00201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37" fill="hold" nodeType="clickEffect">
                                  <p:stCondLst>
                                    <p:cond delay="0"/>
                                  </p:stCondLst>
                                  <p:childTnLst>
                                    <p:animEffect transition="out" filter="barn(out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amond(in)">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amond(in)">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更深更强</a:t>
            </a:r>
          </a:p>
        </p:txBody>
      </p:sp>
      <p:sp>
        <p:nvSpPr>
          <p:cNvPr id="4" name="文本框 3">
            <a:extLst>
              <a:ext uri="{FF2B5EF4-FFF2-40B4-BE49-F238E27FC236}">
                <a16:creationId xmlns:a16="http://schemas.microsoft.com/office/drawing/2014/main" id="{AAA4EB82-88FC-5445-9817-03E0009CF0EE}"/>
              </a:ext>
            </a:extLst>
          </p:cNvPr>
          <p:cNvSpPr txBox="1"/>
          <p:nvPr/>
        </p:nvSpPr>
        <p:spPr>
          <a:xfrm>
            <a:off x="1327933" y="1700619"/>
            <a:ext cx="5262979" cy="369332"/>
          </a:xfrm>
          <a:prstGeom prst="rect">
            <a:avLst/>
          </a:prstGeom>
          <a:noFill/>
        </p:spPr>
        <p:txBody>
          <a:bodyPr wrap="none" rtlCol="0">
            <a:spAutoFit/>
          </a:bodyPr>
          <a:lstStyle/>
          <a:p>
            <a:r>
              <a:rPr kumimoji="1" lang="zh-CN" altLang="en-US" dirty="0"/>
              <a:t>一个例子：</a:t>
            </a:r>
            <a:r>
              <a:rPr kumimoji="1" lang="en-US" altLang="zh-CN" dirty="0"/>
              <a:t>Inception</a:t>
            </a:r>
            <a:r>
              <a:rPr kumimoji="1" lang="zh-CN" altLang="en-US" dirty="0"/>
              <a:t> </a:t>
            </a:r>
            <a:r>
              <a:rPr kumimoji="1" lang="en-US" altLang="zh-CN" dirty="0"/>
              <a:t>Resnet</a:t>
            </a:r>
            <a:r>
              <a:rPr kumimoji="1" lang="zh-CN" altLang="en-US" dirty="0"/>
              <a:t> </a:t>
            </a:r>
            <a:r>
              <a:rPr kumimoji="1" lang="en-US" altLang="zh-CN" dirty="0"/>
              <a:t>V2</a:t>
            </a:r>
            <a:r>
              <a:rPr kumimoji="1" lang="zh-CN" altLang="en-US" dirty="0"/>
              <a:t>（代码有几百行）</a:t>
            </a:r>
          </a:p>
        </p:txBody>
      </p:sp>
      <p:pic>
        <p:nvPicPr>
          <p:cNvPr id="7" name="图片 6">
            <a:extLst>
              <a:ext uri="{FF2B5EF4-FFF2-40B4-BE49-F238E27FC236}">
                <a16:creationId xmlns:a16="http://schemas.microsoft.com/office/drawing/2014/main" id="{081BC674-4732-3442-9BA0-ECA6123A73CE}"/>
              </a:ext>
            </a:extLst>
          </p:cNvPr>
          <p:cNvPicPr>
            <a:picLocks noChangeAspect="1"/>
          </p:cNvPicPr>
          <p:nvPr/>
        </p:nvPicPr>
        <p:blipFill>
          <a:blip r:embed="rId2"/>
          <a:stretch>
            <a:fillRect/>
          </a:stretch>
        </p:blipFill>
        <p:spPr>
          <a:xfrm>
            <a:off x="1327933" y="2256466"/>
            <a:ext cx="6542852" cy="4125008"/>
          </a:xfrm>
          <a:prstGeom prst="rect">
            <a:avLst/>
          </a:prstGeom>
        </p:spPr>
      </p:pic>
      <p:pic>
        <p:nvPicPr>
          <p:cNvPr id="9" name="图片 8">
            <a:extLst>
              <a:ext uri="{FF2B5EF4-FFF2-40B4-BE49-F238E27FC236}">
                <a16:creationId xmlns:a16="http://schemas.microsoft.com/office/drawing/2014/main" id="{4A383864-4423-3742-AFCB-A7E1A36FC563}"/>
              </a:ext>
            </a:extLst>
          </p:cNvPr>
          <p:cNvPicPr>
            <a:picLocks noChangeAspect="1"/>
          </p:cNvPicPr>
          <p:nvPr/>
        </p:nvPicPr>
        <p:blipFill>
          <a:blip r:embed="rId3"/>
          <a:stretch>
            <a:fillRect/>
          </a:stretch>
        </p:blipFill>
        <p:spPr>
          <a:xfrm>
            <a:off x="8050755" y="2256466"/>
            <a:ext cx="3055857" cy="4125008"/>
          </a:xfrm>
          <a:prstGeom prst="rect">
            <a:avLst/>
          </a:prstGeom>
        </p:spPr>
      </p:pic>
    </p:spTree>
    <p:extLst>
      <p:ext uri="{BB962C8B-B14F-4D97-AF65-F5344CB8AC3E}">
        <p14:creationId xmlns:p14="http://schemas.microsoft.com/office/powerpoint/2010/main" val="31568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深度学习框架</a:t>
            </a:r>
          </a:p>
        </p:txBody>
      </p:sp>
      <p:pic>
        <p:nvPicPr>
          <p:cNvPr id="5" name="图片 4">
            <a:extLst>
              <a:ext uri="{FF2B5EF4-FFF2-40B4-BE49-F238E27FC236}">
                <a16:creationId xmlns:a16="http://schemas.microsoft.com/office/drawing/2014/main" id="{E9E67E69-9B23-A746-8ED2-D3AB54C25EAB}"/>
              </a:ext>
            </a:extLst>
          </p:cNvPr>
          <p:cNvPicPr>
            <a:picLocks noChangeAspect="1"/>
          </p:cNvPicPr>
          <p:nvPr/>
        </p:nvPicPr>
        <p:blipFill rotWithShape="1">
          <a:blip r:embed="rId2"/>
          <a:srcRect l="18891" t="18696" r="19677" b="17906"/>
          <a:stretch/>
        </p:blipFill>
        <p:spPr>
          <a:xfrm>
            <a:off x="1805275" y="1885285"/>
            <a:ext cx="4090953" cy="2371306"/>
          </a:xfrm>
          <a:prstGeom prst="rect">
            <a:avLst/>
          </a:prstGeom>
        </p:spPr>
      </p:pic>
      <p:pic>
        <p:nvPicPr>
          <p:cNvPr id="8" name="图片 7">
            <a:extLst>
              <a:ext uri="{FF2B5EF4-FFF2-40B4-BE49-F238E27FC236}">
                <a16:creationId xmlns:a16="http://schemas.microsoft.com/office/drawing/2014/main" id="{B5E936F1-8757-7340-950E-484E8A30B53D}"/>
              </a:ext>
            </a:extLst>
          </p:cNvPr>
          <p:cNvPicPr>
            <a:picLocks noChangeAspect="1"/>
          </p:cNvPicPr>
          <p:nvPr/>
        </p:nvPicPr>
        <p:blipFill>
          <a:blip r:embed="rId3"/>
          <a:stretch>
            <a:fillRect/>
          </a:stretch>
        </p:blipFill>
        <p:spPr>
          <a:xfrm>
            <a:off x="6751901" y="1885285"/>
            <a:ext cx="3652622" cy="2371557"/>
          </a:xfrm>
          <a:prstGeom prst="rect">
            <a:avLst/>
          </a:prstGeom>
        </p:spPr>
      </p:pic>
      <p:sp>
        <p:nvSpPr>
          <p:cNvPr id="10" name="下箭头 9">
            <a:extLst>
              <a:ext uri="{FF2B5EF4-FFF2-40B4-BE49-F238E27FC236}">
                <a16:creationId xmlns:a16="http://schemas.microsoft.com/office/drawing/2014/main" id="{6E202503-9871-5644-B342-F5B3D09FA7F5}"/>
              </a:ext>
            </a:extLst>
          </p:cNvPr>
          <p:cNvSpPr/>
          <p:nvPr/>
        </p:nvSpPr>
        <p:spPr>
          <a:xfrm>
            <a:off x="3381976" y="4508871"/>
            <a:ext cx="937549" cy="61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a:extLst>
              <a:ext uri="{FF2B5EF4-FFF2-40B4-BE49-F238E27FC236}">
                <a16:creationId xmlns:a16="http://schemas.microsoft.com/office/drawing/2014/main" id="{3DDDAED8-290C-3345-9B43-B179BABCF2A5}"/>
              </a:ext>
            </a:extLst>
          </p:cNvPr>
          <p:cNvSpPr/>
          <p:nvPr/>
        </p:nvSpPr>
        <p:spPr>
          <a:xfrm>
            <a:off x="8109437" y="4508870"/>
            <a:ext cx="937549" cy="61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3DBB0E90-6C9A-5F49-B722-28FF185EFD29}"/>
              </a:ext>
            </a:extLst>
          </p:cNvPr>
          <p:cNvSpPr txBox="1"/>
          <p:nvPr/>
        </p:nvSpPr>
        <p:spPr>
          <a:xfrm>
            <a:off x="2916038" y="5374610"/>
            <a:ext cx="1869423" cy="584775"/>
          </a:xfrm>
          <a:prstGeom prst="rect">
            <a:avLst/>
          </a:prstGeom>
          <a:noFill/>
        </p:spPr>
        <p:txBody>
          <a:bodyPr wrap="none" rtlCol="0">
            <a:spAutoFit/>
          </a:bodyPr>
          <a:lstStyle/>
          <a:p>
            <a:r>
              <a:rPr kumimoji="1" lang="en-US" altLang="zh-CN" sz="3200" dirty="0" err="1"/>
              <a:t>tfhub.dev</a:t>
            </a:r>
            <a:endParaRPr kumimoji="1" lang="zh-CN" altLang="en-US" sz="3200" dirty="0"/>
          </a:p>
        </p:txBody>
      </p:sp>
      <p:sp>
        <p:nvSpPr>
          <p:cNvPr id="13" name="文本框 12">
            <a:extLst>
              <a:ext uri="{FF2B5EF4-FFF2-40B4-BE49-F238E27FC236}">
                <a16:creationId xmlns:a16="http://schemas.microsoft.com/office/drawing/2014/main" id="{609C50C9-DB3A-E747-B179-FF45B61AE19F}"/>
              </a:ext>
            </a:extLst>
          </p:cNvPr>
          <p:cNvSpPr txBox="1"/>
          <p:nvPr/>
        </p:nvSpPr>
        <p:spPr>
          <a:xfrm>
            <a:off x="7006306" y="5376754"/>
            <a:ext cx="3143809" cy="584775"/>
          </a:xfrm>
          <a:prstGeom prst="rect">
            <a:avLst/>
          </a:prstGeom>
          <a:noFill/>
        </p:spPr>
        <p:txBody>
          <a:bodyPr wrap="none" rtlCol="0">
            <a:spAutoFit/>
          </a:bodyPr>
          <a:lstStyle/>
          <a:p>
            <a:r>
              <a:rPr kumimoji="1" lang="en-US" altLang="zh-CN" sz="3200" dirty="0" err="1"/>
              <a:t>pytorch.org</a:t>
            </a:r>
            <a:r>
              <a:rPr kumimoji="1" lang="en-US" altLang="zh-CN" sz="3200" dirty="0"/>
              <a:t>/hub</a:t>
            </a:r>
            <a:endParaRPr kumimoji="1" lang="zh-CN" altLang="en-US" sz="3200" dirty="0"/>
          </a:p>
        </p:txBody>
      </p:sp>
    </p:spTree>
    <p:extLst>
      <p:ext uri="{BB962C8B-B14F-4D97-AF65-F5344CB8AC3E}">
        <p14:creationId xmlns:p14="http://schemas.microsoft.com/office/powerpoint/2010/main" val="1929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en-US" altLang="zh-CN" dirty="0" err="1"/>
              <a:t>tfhub</a:t>
            </a:r>
            <a:r>
              <a:rPr kumimoji="1" lang="zh-CN" altLang="en-US" dirty="0"/>
              <a:t> 应用效果</a:t>
            </a:r>
          </a:p>
        </p:txBody>
      </p:sp>
      <p:pic>
        <p:nvPicPr>
          <p:cNvPr id="14" name="图片 13">
            <a:extLst>
              <a:ext uri="{FF2B5EF4-FFF2-40B4-BE49-F238E27FC236}">
                <a16:creationId xmlns:a16="http://schemas.microsoft.com/office/drawing/2014/main" id="{5021664A-5C02-5147-8766-CB5B32AF6362}"/>
              </a:ext>
            </a:extLst>
          </p:cNvPr>
          <p:cNvPicPr>
            <a:picLocks noChangeAspect="1"/>
          </p:cNvPicPr>
          <p:nvPr/>
        </p:nvPicPr>
        <p:blipFill>
          <a:blip r:embed="rId2"/>
          <a:stretch>
            <a:fillRect/>
          </a:stretch>
        </p:blipFill>
        <p:spPr>
          <a:xfrm>
            <a:off x="7878665" y="5454796"/>
            <a:ext cx="1524000" cy="939800"/>
          </a:xfrm>
          <a:prstGeom prst="rect">
            <a:avLst/>
          </a:prstGeom>
        </p:spPr>
      </p:pic>
      <p:pic>
        <p:nvPicPr>
          <p:cNvPr id="16" name="图片 15">
            <a:extLst>
              <a:ext uri="{FF2B5EF4-FFF2-40B4-BE49-F238E27FC236}">
                <a16:creationId xmlns:a16="http://schemas.microsoft.com/office/drawing/2014/main" id="{85B69798-15B4-0543-8E45-FA6416068B6A}"/>
              </a:ext>
            </a:extLst>
          </p:cNvPr>
          <p:cNvPicPr>
            <a:picLocks noChangeAspect="1"/>
          </p:cNvPicPr>
          <p:nvPr/>
        </p:nvPicPr>
        <p:blipFill>
          <a:blip r:embed="rId3"/>
          <a:stretch>
            <a:fillRect/>
          </a:stretch>
        </p:blipFill>
        <p:spPr>
          <a:xfrm>
            <a:off x="7878665" y="3773652"/>
            <a:ext cx="1524000" cy="1092200"/>
          </a:xfrm>
          <a:prstGeom prst="rect">
            <a:avLst/>
          </a:prstGeom>
        </p:spPr>
      </p:pic>
      <p:pic>
        <p:nvPicPr>
          <p:cNvPr id="18" name="图片 17">
            <a:extLst>
              <a:ext uri="{FF2B5EF4-FFF2-40B4-BE49-F238E27FC236}">
                <a16:creationId xmlns:a16="http://schemas.microsoft.com/office/drawing/2014/main" id="{5FEF54A6-0ECE-3E4F-B11B-FD764A7B5C85}"/>
              </a:ext>
            </a:extLst>
          </p:cNvPr>
          <p:cNvPicPr>
            <a:picLocks noChangeAspect="1"/>
          </p:cNvPicPr>
          <p:nvPr/>
        </p:nvPicPr>
        <p:blipFill>
          <a:blip r:embed="rId4"/>
          <a:stretch>
            <a:fillRect/>
          </a:stretch>
        </p:blipFill>
        <p:spPr>
          <a:xfrm>
            <a:off x="7878665" y="1885285"/>
            <a:ext cx="1524000" cy="1333500"/>
          </a:xfrm>
          <a:prstGeom prst="rect">
            <a:avLst/>
          </a:prstGeom>
        </p:spPr>
      </p:pic>
      <p:pic>
        <p:nvPicPr>
          <p:cNvPr id="20" name="图片 19">
            <a:extLst>
              <a:ext uri="{FF2B5EF4-FFF2-40B4-BE49-F238E27FC236}">
                <a16:creationId xmlns:a16="http://schemas.microsoft.com/office/drawing/2014/main" id="{4FD8FB5D-D25B-514F-985A-D02254A830C2}"/>
              </a:ext>
            </a:extLst>
          </p:cNvPr>
          <p:cNvPicPr>
            <a:picLocks noChangeAspect="1"/>
          </p:cNvPicPr>
          <p:nvPr/>
        </p:nvPicPr>
        <p:blipFill>
          <a:blip r:embed="rId5"/>
          <a:stretch>
            <a:fillRect/>
          </a:stretch>
        </p:blipFill>
        <p:spPr>
          <a:xfrm>
            <a:off x="1598535" y="1885285"/>
            <a:ext cx="5812045" cy="3219622"/>
          </a:xfrm>
          <a:prstGeom prst="rect">
            <a:avLst/>
          </a:prstGeom>
        </p:spPr>
      </p:pic>
      <p:pic>
        <p:nvPicPr>
          <p:cNvPr id="22" name="图片 21">
            <a:extLst>
              <a:ext uri="{FF2B5EF4-FFF2-40B4-BE49-F238E27FC236}">
                <a16:creationId xmlns:a16="http://schemas.microsoft.com/office/drawing/2014/main" id="{9363E4D4-4D80-7043-AE2D-8003F593C093}"/>
              </a:ext>
            </a:extLst>
          </p:cNvPr>
          <p:cNvPicPr>
            <a:picLocks noChangeAspect="1"/>
          </p:cNvPicPr>
          <p:nvPr/>
        </p:nvPicPr>
        <p:blipFill>
          <a:blip r:embed="rId6"/>
          <a:stretch>
            <a:fillRect/>
          </a:stretch>
        </p:blipFill>
        <p:spPr>
          <a:xfrm>
            <a:off x="1603684" y="5516288"/>
            <a:ext cx="3187700" cy="571500"/>
          </a:xfrm>
          <a:prstGeom prst="rect">
            <a:avLst/>
          </a:prstGeom>
        </p:spPr>
      </p:pic>
      <p:sp>
        <p:nvSpPr>
          <p:cNvPr id="23" name="文本框 22">
            <a:extLst>
              <a:ext uri="{FF2B5EF4-FFF2-40B4-BE49-F238E27FC236}">
                <a16:creationId xmlns:a16="http://schemas.microsoft.com/office/drawing/2014/main" id="{E54FC9B4-6372-4043-B3CE-CB506DE231AC}"/>
              </a:ext>
            </a:extLst>
          </p:cNvPr>
          <p:cNvSpPr txBox="1"/>
          <p:nvPr/>
        </p:nvSpPr>
        <p:spPr>
          <a:xfrm>
            <a:off x="9585424" y="2367369"/>
            <a:ext cx="1107996" cy="369332"/>
          </a:xfrm>
          <a:prstGeom prst="rect">
            <a:avLst/>
          </a:prstGeom>
          <a:noFill/>
        </p:spPr>
        <p:txBody>
          <a:bodyPr wrap="none" rtlCol="0">
            <a:spAutoFit/>
          </a:bodyPr>
          <a:lstStyle/>
          <a:p>
            <a:r>
              <a:rPr kumimoji="1" lang="en-US" altLang="zh-CN" dirty="0"/>
              <a:t>Rabbit_1</a:t>
            </a:r>
            <a:endParaRPr kumimoji="1" lang="zh-CN" altLang="en-US" dirty="0"/>
          </a:p>
        </p:txBody>
      </p:sp>
      <p:sp>
        <p:nvSpPr>
          <p:cNvPr id="24" name="文本框 23">
            <a:extLst>
              <a:ext uri="{FF2B5EF4-FFF2-40B4-BE49-F238E27FC236}">
                <a16:creationId xmlns:a16="http://schemas.microsoft.com/office/drawing/2014/main" id="{3BE2DB8D-45C1-784E-BE7D-433FEF29B232}"/>
              </a:ext>
            </a:extLst>
          </p:cNvPr>
          <p:cNvSpPr txBox="1"/>
          <p:nvPr/>
        </p:nvSpPr>
        <p:spPr>
          <a:xfrm>
            <a:off x="9606986" y="4135086"/>
            <a:ext cx="1107996" cy="369332"/>
          </a:xfrm>
          <a:prstGeom prst="rect">
            <a:avLst/>
          </a:prstGeom>
          <a:noFill/>
        </p:spPr>
        <p:txBody>
          <a:bodyPr wrap="none" rtlCol="0">
            <a:spAutoFit/>
          </a:bodyPr>
          <a:lstStyle/>
          <a:p>
            <a:r>
              <a:rPr kumimoji="1" lang="en-US" altLang="zh-CN" dirty="0"/>
              <a:t>Rabbit_2</a:t>
            </a:r>
            <a:endParaRPr kumimoji="1" lang="zh-CN" altLang="en-US" dirty="0"/>
          </a:p>
        </p:txBody>
      </p:sp>
      <p:sp>
        <p:nvSpPr>
          <p:cNvPr id="25" name="文本框 24">
            <a:extLst>
              <a:ext uri="{FF2B5EF4-FFF2-40B4-BE49-F238E27FC236}">
                <a16:creationId xmlns:a16="http://schemas.microsoft.com/office/drawing/2014/main" id="{9928FA5F-9ACC-D14C-97B6-1BF6AE44CCBF}"/>
              </a:ext>
            </a:extLst>
          </p:cNvPr>
          <p:cNvSpPr txBox="1"/>
          <p:nvPr/>
        </p:nvSpPr>
        <p:spPr>
          <a:xfrm>
            <a:off x="9585424" y="5740030"/>
            <a:ext cx="902811" cy="369332"/>
          </a:xfrm>
          <a:prstGeom prst="rect">
            <a:avLst/>
          </a:prstGeom>
          <a:noFill/>
        </p:spPr>
        <p:txBody>
          <a:bodyPr wrap="none" rtlCol="0">
            <a:spAutoFit/>
          </a:bodyPr>
          <a:lstStyle/>
          <a:p>
            <a:r>
              <a:rPr kumimoji="1" lang="en-US" altLang="zh-CN" dirty="0"/>
              <a:t>Python</a:t>
            </a:r>
            <a:endParaRPr kumimoji="1" lang="zh-CN" altLang="en-US" dirty="0"/>
          </a:p>
        </p:txBody>
      </p:sp>
    </p:spTree>
    <p:extLst>
      <p:ext uri="{BB962C8B-B14F-4D97-AF65-F5344CB8AC3E}">
        <p14:creationId xmlns:p14="http://schemas.microsoft.com/office/powerpoint/2010/main" val="57850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深度学习教程</a:t>
            </a:r>
          </a:p>
        </p:txBody>
      </p:sp>
      <p:sp>
        <p:nvSpPr>
          <p:cNvPr id="3" name="文本框 2">
            <a:extLst>
              <a:ext uri="{FF2B5EF4-FFF2-40B4-BE49-F238E27FC236}">
                <a16:creationId xmlns:a16="http://schemas.microsoft.com/office/drawing/2014/main" id="{0F53F079-5519-1147-9532-DAB5BBD774C1}"/>
              </a:ext>
            </a:extLst>
          </p:cNvPr>
          <p:cNvSpPr txBox="1"/>
          <p:nvPr/>
        </p:nvSpPr>
        <p:spPr>
          <a:xfrm>
            <a:off x="4814849" y="2531000"/>
            <a:ext cx="2244525" cy="2062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zh-CN" altLang="en-US" sz="3200" b="1" dirty="0">
                <a:solidFill>
                  <a:schemeClr val="tx1"/>
                </a:solidFill>
              </a:rPr>
              <a:t>深度学习</a:t>
            </a:r>
            <a:endParaRPr kumimoji="1" lang="en-US" altLang="zh-CN" sz="3200" b="1" dirty="0">
              <a:solidFill>
                <a:schemeClr val="tx1"/>
              </a:solidFill>
            </a:endParaRPr>
          </a:p>
          <a:p>
            <a:pPr algn="ctr"/>
            <a:r>
              <a:rPr kumimoji="1" lang="zh-CN" altLang="en-US" sz="3200" b="1" dirty="0">
                <a:solidFill>
                  <a:schemeClr val="tx1"/>
                </a:solidFill>
              </a:rPr>
              <a:t>台大</a:t>
            </a:r>
            <a:endParaRPr kumimoji="1" lang="en-US" altLang="zh-CN" sz="3200" b="1" dirty="0">
              <a:solidFill>
                <a:schemeClr val="tx1"/>
              </a:solidFill>
            </a:endParaRPr>
          </a:p>
          <a:p>
            <a:pPr algn="ctr"/>
            <a:r>
              <a:rPr kumimoji="1" lang="zh-CN" altLang="en-US" sz="3200" b="1" dirty="0">
                <a:solidFill>
                  <a:schemeClr val="tx1"/>
                </a:solidFill>
              </a:rPr>
              <a:t>李宏毅教授</a:t>
            </a:r>
            <a:endParaRPr kumimoji="1" lang="en-US" altLang="zh-CN" sz="3200" b="1" dirty="0">
              <a:solidFill>
                <a:schemeClr val="tx1"/>
              </a:solidFill>
            </a:endParaRPr>
          </a:p>
          <a:p>
            <a:pPr algn="ctr"/>
            <a:r>
              <a:rPr kumimoji="1" lang="zh-CN" altLang="en-US" sz="3200" b="1" dirty="0">
                <a:solidFill>
                  <a:schemeClr val="tx1"/>
                </a:solidFill>
              </a:rPr>
              <a:t>（</a:t>
            </a:r>
            <a:r>
              <a:rPr kumimoji="1" lang="en-US" altLang="zh-CN" sz="3200" b="1" dirty="0">
                <a:solidFill>
                  <a:schemeClr val="tx1"/>
                </a:solidFill>
              </a:rPr>
              <a:t>B</a:t>
            </a:r>
            <a:r>
              <a:rPr kumimoji="1" lang="zh-CN" altLang="en-US" sz="3200" b="1" dirty="0">
                <a:solidFill>
                  <a:schemeClr val="tx1"/>
                </a:solidFill>
              </a:rPr>
              <a:t>站）</a:t>
            </a:r>
          </a:p>
        </p:txBody>
      </p:sp>
      <p:sp>
        <p:nvSpPr>
          <p:cNvPr id="4" name="文本框 3">
            <a:extLst>
              <a:ext uri="{FF2B5EF4-FFF2-40B4-BE49-F238E27FC236}">
                <a16:creationId xmlns:a16="http://schemas.microsoft.com/office/drawing/2014/main" id="{C745E353-FBFE-ED47-9EA0-FE02490F30EF}"/>
              </a:ext>
            </a:extLst>
          </p:cNvPr>
          <p:cNvSpPr txBox="1"/>
          <p:nvPr/>
        </p:nvSpPr>
        <p:spPr>
          <a:xfrm>
            <a:off x="8101013" y="2043113"/>
            <a:ext cx="1415772" cy="461665"/>
          </a:xfrm>
          <a:prstGeom prst="rect">
            <a:avLst/>
          </a:prstGeom>
          <a:noFill/>
        </p:spPr>
        <p:txBody>
          <a:bodyPr wrap="none" rtlCol="0">
            <a:spAutoFit/>
          </a:bodyPr>
          <a:lstStyle/>
          <a:p>
            <a:pPr algn="ctr"/>
            <a:r>
              <a:rPr kumimoji="1" lang="zh-CN" altLang="en-US" sz="2400" dirty="0"/>
              <a:t>图像处理</a:t>
            </a:r>
          </a:p>
        </p:txBody>
      </p:sp>
      <p:sp>
        <p:nvSpPr>
          <p:cNvPr id="6" name="文本框 5">
            <a:extLst>
              <a:ext uri="{FF2B5EF4-FFF2-40B4-BE49-F238E27FC236}">
                <a16:creationId xmlns:a16="http://schemas.microsoft.com/office/drawing/2014/main" id="{3998990B-6C50-6242-8CC4-FFB9B44C552E}"/>
              </a:ext>
            </a:extLst>
          </p:cNvPr>
          <p:cNvSpPr txBox="1"/>
          <p:nvPr/>
        </p:nvSpPr>
        <p:spPr>
          <a:xfrm>
            <a:off x="8101013" y="3057526"/>
            <a:ext cx="2031325" cy="461665"/>
          </a:xfrm>
          <a:prstGeom prst="rect">
            <a:avLst/>
          </a:prstGeom>
          <a:noFill/>
        </p:spPr>
        <p:txBody>
          <a:bodyPr wrap="none" rtlCol="0">
            <a:spAutoFit/>
          </a:bodyPr>
          <a:lstStyle/>
          <a:p>
            <a:pPr algn="ctr"/>
            <a:r>
              <a:rPr kumimoji="1" lang="zh-CN" altLang="en-US" sz="2400" dirty="0"/>
              <a:t>自然语言处理</a:t>
            </a:r>
          </a:p>
        </p:txBody>
      </p:sp>
      <p:sp>
        <p:nvSpPr>
          <p:cNvPr id="7" name="文本框 6">
            <a:extLst>
              <a:ext uri="{FF2B5EF4-FFF2-40B4-BE49-F238E27FC236}">
                <a16:creationId xmlns:a16="http://schemas.microsoft.com/office/drawing/2014/main" id="{CBD13B30-1B15-6944-A4AE-21C5F86C6BDB}"/>
              </a:ext>
            </a:extLst>
          </p:cNvPr>
          <p:cNvSpPr txBox="1"/>
          <p:nvPr/>
        </p:nvSpPr>
        <p:spPr>
          <a:xfrm>
            <a:off x="8101013" y="5086352"/>
            <a:ext cx="1415772" cy="461665"/>
          </a:xfrm>
          <a:prstGeom prst="rect">
            <a:avLst/>
          </a:prstGeom>
          <a:noFill/>
        </p:spPr>
        <p:txBody>
          <a:bodyPr wrap="none" rtlCol="0">
            <a:spAutoFit/>
          </a:bodyPr>
          <a:lstStyle/>
          <a:p>
            <a:pPr algn="ctr"/>
            <a:r>
              <a:rPr kumimoji="1" lang="zh-CN" altLang="en-US" sz="2400" dirty="0"/>
              <a:t>语音处理</a:t>
            </a:r>
          </a:p>
        </p:txBody>
      </p:sp>
      <p:sp>
        <p:nvSpPr>
          <p:cNvPr id="9" name="文本框 8">
            <a:extLst>
              <a:ext uri="{FF2B5EF4-FFF2-40B4-BE49-F238E27FC236}">
                <a16:creationId xmlns:a16="http://schemas.microsoft.com/office/drawing/2014/main" id="{509F2579-12C5-B44F-BD3A-0B35310B5BBF}"/>
              </a:ext>
            </a:extLst>
          </p:cNvPr>
          <p:cNvSpPr txBox="1"/>
          <p:nvPr/>
        </p:nvSpPr>
        <p:spPr>
          <a:xfrm>
            <a:off x="8101013" y="4071939"/>
            <a:ext cx="1415772" cy="461665"/>
          </a:xfrm>
          <a:prstGeom prst="rect">
            <a:avLst/>
          </a:prstGeom>
          <a:noFill/>
        </p:spPr>
        <p:txBody>
          <a:bodyPr wrap="none" rtlCol="0">
            <a:spAutoFit/>
          </a:bodyPr>
          <a:lstStyle/>
          <a:p>
            <a:pPr algn="ctr"/>
            <a:r>
              <a:rPr kumimoji="1" lang="zh-CN" altLang="en-US" sz="2400" dirty="0"/>
              <a:t>视频处理</a:t>
            </a:r>
          </a:p>
        </p:txBody>
      </p:sp>
      <p:sp>
        <p:nvSpPr>
          <p:cNvPr id="15" name="文本框 14">
            <a:extLst>
              <a:ext uri="{FF2B5EF4-FFF2-40B4-BE49-F238E27FC236}">
                <a16:creationId xmlns:a16="http://schemas.microsoft.com/office/drawing/2014/main" id="{1138374A-C3E9-384D-BBD5-1ADB3DCFA520}"/>
              </a:ext>
            </a:extLst>
          </p:cNvPr>
          <p:cNvSpPr txBox="1"/>
          <p:nvPr/>
        </p:nvSpPr>
        <p:spPr>
          <a:xfrm>
            <a:off x="2357438" y="3146554"/>
            <a:ext cx="1415772" cy="830997"/>
          </a:xfrm>
          <a:prstGeom prst="rect">
            <a:avLst/>
          </a:prstGeom>
          <a:noFill/>
        </p:spPr>
        <p:txBody>
          <a:bodyPr wrap="none" rtlCol="0">
            <a:spAutoFit/>
          </a:bodyPr>
          <a:lstStyle/>
          <a:p>
            <a:r>
              <a:rPr kumimoji="1" lang="zh-CN" altLang="en-US" sz="2400" dirty="0"/>
              <a:t>机器学习</a:t>
            </a:r>
            <a:endParaRPr kumimoji="1" lang="en-US" altLang="zh-CN" sz="2400" dirty="0"/>
          </a:p>
          <a:p>
            <a:r>
              <a:rPr kumimoji="1" lang="zh-CN" altLang="en-US" sz="2400" dirty="0"/>
              <a:t>基础知识</a:t>
            </a:r>
          </a:p>
        </p:txBody>
      </p:sp>
      <p:sp>
        <p:nvSpPr>
          <p:cNvPr id="16" name="右箭头 15">
            <a:extLst>
              <a:ext uri="{FF2B5EF4-FFF2-40B4-BE49-F238E27FC236}">
                <a16:creationId xmlns:a16="http://schemas.microsoft.com/office/drawing/2014/main" id="{2F256BA2-CE66-D444-860C-1EB4F2905A92}"/>
              </a:ext>
            </a:extLst>
          </p:cNvPr>
          <p:cNvSpPr/>
          <p:nvPr/>
        </p:nvSpPr>
        <p:spPr>
          <a:xfrm>
            <a:off x="3910444" y="3192810"/>
            <a:ext cx="642937" cy="689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17">
            <a:extLst>
              <a:ext uri="{FF2B5EF4-FFF2-40B4-BE49-F238E27FC236}">
                <a16:creationId xmlns:a16="http://schemas.microsoft.com/office/drawing/2014/main" id="{011E5FF4-32BF-B241-925C-1E4AC43AFAF5}"/>
              </a:ext>
            </a:extLst>
          </p:cNvPr>
          <p:cNvCxnSpPr>
            <a:stCxn id="3" idx="3"/>
            <a:endCxn id="4" idx="1"/>
          </p:cNvCxnSpPr>
          <p:nvPr/>
        </p:nvCxnSpPr>
        <p:spPr>
          <a:xfrm flipV="1">
            <a:off x="7059374" y="2273946"/>
            <a:ext cx="1041639" cy="128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70E14E29-1F70-5C4F-AD4E-ACAF23595570}"/>
              </a:ext>
            </a:extLst>
          </p:cNvPr>
          <p:cNvCxnSpPr>
            <a:stCxn id="3" idx="3"/>
            <a:endCxn id="6" idx="1"/>
          </p:cNvCxnSpPr>
          <p:nvPr/>
        </p:nvCxnSpPr>
        <p:spPr>
          <a:xfrm flipV="1">
            <a:off x="7059374" y="3288359"/>
            <a:ext cx="1041639" cy="27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58F2E14C-76DB-E34B-8C73-34D6FD9CDCEA}"/>
              </a:ext>
            </a:extLst>
          </p:cNvPr>
          <p:cNvCxnSpPr>
            <a:stCxn id="3" idx="3"/>
            <a:endCxn id="9" idx="1"/>
          </p:cNvCxnSpPr>
          <p:nvPr/>
        </p:nvCxnSpPr>
        <p:spPr>
          <a:xfrm>
            <a:off x="7059374" y="3562052"/>
            <a:ext cx="1041639" cy="74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9EC2025D-E73E-384D-9C46-81952F0D2977}"/>
              </a:ext>
            </a:extLst>
          </p:cNvPr>
          <p:cNvCxnSpPr>
            <a:stCxn id="3" idx="3"/>
            <a:endCxn id="7" idx="1"/>
          </p:cNvCxnSpPr>
          <p:nvPr/>
        </p:nvCxnSpPr>
        <p:spPr>
          <a:xfrm>
            <a:off x="7059374" y="3562052"/>
            <a:ext cx="1041639" cy="175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深度学习岗位现状</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理想很丰满、现实很骨感</a:t>
            </a:r>
          </a:p>
        </p:txBody>
      </p:sp>
    </p:spTree>
    <p:extLst>
      <p:ext uri="{BB962C8B-B14F-4D97-AF65-F5344CB8AC3E}">
        <p14:creationId xmlns:p14="http://schemas.microsoft.com/office/powerpoint/2010/main" val="426592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深度学习工业现状</a:t>
            </a:r>
          </a:p>
        </p:txBody>
      </p:sp>
      <p:sp>
        <p:nvSpPr>
          <p:cNvPr id="6" name="右箭头 5">
            <a:extLst>
              <a:ext uri="{FF2B5EF4-FFF2-40B4-BE49-F238E27FC236}">
                <a16:creationId xmlns:a16="http://schemas.microsoft.com/office/drawing/2014/main" id="{C38040BD-BA37-8C4C-930F-D163C7447AEA}"/>
              </a:ext>
            </a:extLst>
          </p:cNvPr>
          <p:cNvSpPr/>
          <p:nvPr/>
        </p:nvSpPr>
        <p:spPr>
          <a:xfrm>
            <a:off x="5773531" y="3556322"/>
            <a:ext cx="657633" cy="5092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ED2AC679-128F-DD46-86C3-D5189FB0E568}"/>
              </a:ext>
            </a:extLst>
          </p:cNvPr>
          <p:cNvSpPr/>
          <p:nvPr/>
        </p:nvSpPr>
        <p:spPr>
          <a:xfrm>
            <a:off x="4125970" y="1932190"/>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效果</a:t>
            </a:r>
            <a:endParaRPr kumimoji="1" lang="en-US" altLang="zh-CN" dirty="0"/>
          </a:p>
          <a:p>
            <a:pPr algn="ctr"/>
            <a:r>
              <a:rPr kumimoji="1" lang="zh-CN" altLang="en-US" dirty="0"/>
              <a:t>吸睛</a:t>
            </a:r>
          </a:p>
        </p:txBody>
      </p:sp>
      <p:sp>
        <p:nvSpPr>
          <p:cNvPr id="9" name="文本框 8">
            <a:extLst>
              <a:ext uri="{FF2B5EF4-FFF2-40B4-BE49-F238E27FC236}">
                <a16:creationId xmlns:a16="http://schemas.microsoft.com/office/drawing/2014/main" id="{BC827424-1E97-2145-995F-A34359F93894}"/>
              </a:ext>
            </a:extLst>
          </p:cNvPr>
          <p:cNvSpPr txBox="1"/>
          <p:nvPr/>
        </p:nvSpPr>
        <p:spPr>
          <a:xfrm>
            <a:off x="3950520" y="3395468"/>
            <a:ext cx="1422184" cy="830997"/>
          </a:xfrm>
          <a:prstGeom prst="rect">
            <a:avLst/>
          </a:prstGeom>
          <a:noFill/>
          <a:ln w="28575">
            <a:solidFill>
              <a:schemeClr val="accent3"/>
            </a:solidFill>
          </a:ln>
        </p:spPr>
        <p:txBody>
          <a:bodyPr wrap="none" rtlCol="0">
            <a:spAutoFit/>
          </a:bodyPr>
          <a:lstStyle/>
          <a:p>
            <a:r>
              <a:rPr kumimoji="1" lang="zh-CN" altLang="en-US" sz="4800" b="1" dirty="0">
                <a:solidFill>
                  <a:schemeClr val="accent3"/>
                </a:solidFill>
              </a:rPr>
              <a:t>流行</a:t>
            </a:r>
          </a:p>
        </p:txBody>
      </p:sp>
      <p:sp>
        <p:nvSpPr>
          <p:cNvPr id="14" name="文本框 13">
            <a:extLst>
              <a:ext uri="{FF2B5EF4-FFF2-40B4-BE49-F238E27FC236}">
                <a16:creationId xmlns:a16="http://schemas.microsoft.com/office/drawing/2014/main" id="{68BA82BF-C4F0-F64C-91B7-24273155D91B}"/>
              </a:ext>
            </a:extLst>
          </p:cNvPr>
          <p:cNvSpPr txBox="1"/>
          <p:nvPr/>
        </p:nvSpPr>
        <p:spPr>
          <a:xfrm>
            <a:off x="6838403" y="3395467"/>
            <a:ext cx="1422184" cy="830997"/>
          </a:xfrm>
          <a:prstGeom prst="rect">
            <a:avLst/>
          </a:prstGeom>
          <a:noFill/>
          <a:ln w="28575">
            <a:solidFill>
              <a:schemeClr val="accent1"/>
            </a:solidFill>
          </a:ln>
        </p:spPr>
        <p:txBody>
          <a:bodyPr wrap="none" rtlCol="0">
            <a:spAutoFit/>
          </a:bodyPr>
          <a:lstStyle/>
          <a:p>
            <a:r>
              <a:rPr kumimoji="1" lang="zh-CN" altLang="en-US" sz="4800" b="1" dirty="0">
                <a:solidFill>
                  <a:schemeClr val="accent1"/>
                </a:solidFill>
              </a:rPr>
              <a:t>冷静</a:t>
            </a:r>
          </a:p>
        </p:txBody>
      </p:sp>
      <p:sp>
        <p:nvSpPr>
          <p:cNvPr id="15" name="椭圆 14">
            <a:extLst>
              <a:ext uri="{FF2B5EF4-FFF2-40B4-BE49-F238E27FC236}">
                <a16:creationId xmlns:a16="http://schemas.microsoft.com/office/drawing/2014/main" id="{65AC8728-86F9-0E4B-95B1-533EDBCED245}"/>
              </a:ext>
            </a:extLst>
          </p:cNvPr>
          <p:cNvSpPr/>
          <p:nvPr/>
        </p:nvSpPr>
        <p:spPr>
          <a:xfrm>
            <a:off x="2478409" y="3272350"/>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政策</a:t>
            </a:r>
            <a:endParaRPr kumimoji="1" lang="en-US" altLang="zh-CN" dirty="0"/>
          </a:p>
          <a:p>
            <a:pPr algn="ctr"/>
            <a:r>
              <a:rPr kumimoji="1" lang="zh-CN" altLang="en-US" dirty="0"/>
              <a:t>支持</a:t>
            </a:r>
          </a:p>
        </p:txBody>
      </p:sp>
      <p:sp>
        <p:nvSpPr>
          <p:cNvPr id="16" name="椭圆 15">
            <a:extLst>
              <a:ext uri="{FF2B5EF4-FFF2-40B4-BE49-F238E27FC236}">
                <a16:creationId xmlns:a16="http://schemas.microsoft.com/office/drawing/2014/main" id="{46F5D242-CF2D-DF41-B5A6-8A70F1F9AFF3}"/>
              </a:ext>
            </a:extLst>
          </p:cNvPr>
          <p:cNvSpPr/>
          <p:nvPr/>
        </p:nvSpPr>
        <p:spPr>
          <a:xfrm>
            <a:off x="4125970" y="4612513"/>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人员</a:t>
            </a:r>
            <a:endParaRPr kumimoji="1" lang="en-US" altLang="zh-CN" dirty="0"/>
          </a:p>
          <a:p>
            <a:pPr algn="ctr"/>
            <a:r>
              <a:rPr kumimoji="1" lang="zh-CN" altLang="en-US" dirty="0"/>
              <a:t>结构</a:t>
            </a:r>
          </a:p>
        </p:txBody>
      </p:sp>
      <p:sp>
        <p:nvSpPr>
          <p:cNvPr id="17" name="椭圆 16">
            <a:extLst>
              <a:ext uri="{FF2B5EF4-FFF2-40B4-BE49-F238E27FC236}">
                <a16:creationId xmlns:a16="http://schemas.microsoft.com/office/drawing/2014/main" id="{A1ACCBA5-6C1E-D340-9CC9-1902274876FA}"/>
              </a:ext>
            </a:extLst>
          </p:cNvPr>
          <p:cNvSpPr/>
          <p:nvPr/>
        </p:nvSpPr>
        <p:spPr>
          <a:xfrm>
            <a:off x="7001160" y="1932190"/>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门槛</a:t>
            </a:r>
            <a:endParaRPr kumimoji="1" lang="en-US" altLang="zh-CN" dirty="0"/>
          </a:p>
          <a:p>
            <a:pPr algn="ctr"/>
            <a:r>
              <a:rPr kumimoji="1" lang="zh-CN" altLang="en-US" dirty="0"/>
              <a:t>难跨</a:t>
            </a:r>
          </a:p>
        </p:txBody>
      </p:sp>
      <p:sp>
        <p:nvSpPr>
          <p:cNvPr id="18" name="椭圆 17">
            <a:extLst>
              <a:ext uri="{FF2B5EF4-FFF2-40B4-BE49-F238E27FC236}">
                <a16:creationId xmlns:a16="http://schemas.microsoft.com/office/drawing/2014/main" id="{C36405BD-956B-174E-B1F7-7D6F06513D65}"/>
              </a:ext>
            </a:extLst>
          </p:cNvPr>
          <p:cNvSpPr/>
          <p:nvPr/>
        </p:nvSpPr>
        <p:spPr>
          <a:xfrm>
            <a:off x="8667826" y="3272350"/>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安全</a:t>
            </a:r>
            <a:endParaRPr kumimoji="1" lang="en-US" altLang="zh-CN" dirty="0"/>
          </a:p>
          <a:p>
            <a:pPr algn="ctr"/>
            <a:r>
              <a:rPr kumimoji="1" lang="zh-CN" altLang="en-US" dirty="0"/>
              <a:t>限制</a:t>
            </a:r>
          </a:p>
        </p:txBody>
      </p:sp>
      <p:sp>
        <p:nvSpPr>
          <p:cNvPr id="19" name="椭圆 18">
            <a:extLst>
              <a:ext uri="{FF2B5EF4-FFF2-40B4-BE49-F238E27FC236}">
                <a16:creationId xmlns:a16="http://schemas.microsoft.com/office/drawing/2014/main" id="{6D66667F-FBDA-E943-BE65-6BBACFBFA9B8}"/>
              </a:ext>
            </a:extLst>
          </p:cNvPr>
          <p:cNvSpPr/>
          <p:nvPr/>
        </p:nvSpPr>
        <p:spPr>
          <a:xfrm>
            <a:off x="7017059" y="4612513"/>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业务</a:t>
            </a:r>
            <a:endParaRPr kumimoji="1" lang="en-US" altLang="zh-CN" dirty="0"/>
          </a:p>
          <a:p>
            <a:pPr algn="ctr"/>
            <a:r>
              <a:rPr kumimoji="1" lang="zh-CN" altLang="en-US" dirty="0"/>
              <a:t>场景</a:t>
            </a:r>
          </a:p>
        </p:txBody>
      </p:sp>
      <p:sp>
        <p:nvSpPr>
          <p:cNvPr id="20" name="文本框 19">
            <a:extLst>
              <a:ext uri="{FF2B5EF4-FFF2-40B4-BE49-F238E27FC236}">
                <a16:creationId xmlns:a16="http://schemas.microsoft.com/office/drawing/2014/main" id="{FF731761-FB3C-F846-BC0B-013BD0FF470E}"/>
              </a:ext>
            </a:extLst>
          </p:cNvPr>
          <p:cNvSpPr txBox="1"/>
          <p:nvPr/>
        </p:nvSpPr>
        <p:spPr>
          <a:xfrm>
            <a:off x="9985855" y="3210801"/>
            <a:ext cx="646331" cy="369332"/>
          </a:xfrm>
          <a:prstGeom prst="rect">
            <a:avLst/>
          </a:prstGeom>
          <a:noFill/>
        </p:spPr>
        <p:txBody>
          <a:bodyPr wrap="none" rtlCol="0">
            <a:spAutoFit/>
          </a:bodyPr>
          <a:lstStyle/>
          <a:p>
            <a:r>
              <a:rPr kumimoji="1" lang="zh-CN" altLang="en-US" dirty="0"/>
              <a:t>伦理</a:t>
            </a:r>
          </a:p>
        </p:txBody>
      </p:sp>
      <p:sp>
        <p:nvSpPr>
          <p:cNvPr id="21" name="文本框 20">
            <a:extLst>
              <a:ext uri="{FF2B5EF4-FFF2-40B4-BE49-F238E27FC236}">
                <a16:creationId xmlns:a16="http://schemas.microsoft.com/office/drawing/2014/main" id="{A085A184-5A53-E244-83C5-6DDC7FCA2C4E}"/>
              </a:ext>
            </a:extLst>
          </p:cNvPr>
          <p:cNvSpPr txBox="1"/>
          <p:nvPr/>
        </p:nvSpPr>
        <p:spPr>
          <a:xfrm>
            <a:off x="9966879" y="4041802"/>
            <a:ext cx="646331" cy="369332"/>
          </a:xfrm>
          <a:prstGeom prst="rect">
            <a:avLst/>
          </a:prstGeom>
          <a:noFill/>
        </p:spPr>
        <p:txBody>
          <a:bodyPr wrap="none" rtlCol="0">
            <a:spAutoFit/>
          </a:bodyPr>
          <a:lstStyle/>
          <a:p>
            <a:r>
              <a:rPr kumimoji="1" lang="zh-CN" altLang="en-US" dirty="0"/>
              <a:t>法律</a:t>
            </a:r>
          </a:p>
        </p:txBody>
      </p:sp>
      <p:cxnSp>
        <p:nvCxnSpPr>
          <p:cNvPr id="25" name="直线箭头连接符 24">
            <a:extLst>
              <a:ext uri="{FF2B5EF4-FFF2-40B4-BE49-F238E27FC236}">
                <a16:creationId xmlns:a16="http://schemas.microsoft.com/office/drawing/2014/main" id="{D086ECBD-937C-A047-8206-30C7C02AFD93}"/>
              </a:ext>
            </a:extLst>
          </p:cNvPr>
          <p:cNvCxnSpPr>
            <a:stCxn id="18" idx="6"/>
            <a:endCxn id="21" idx="1"/>
          </p:cNvCxnSpPr>
          <p:nvPr/>
        </p:nvCxnSpPr>
        <p:spPr>
          <a:xfrm>
            <a:off x="9732698" y="3810965"/>
            <a:ext cx="234181" cy="41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165E6DD5-EDA4-094E-B045-3964AF7B58D8}"/>
              </a:ext>
            </a:extLst>
          </p:cNvPr>
          <p:cNvCxnSpPr>
            <a:stCxn id="18" idx="6"/>
            <a:endCxn id="20" idx="1"/>
          </p:cNvCxnSpPr>
          <p:nvPr/>
        </p:nvCxnSpPr>
        <p:spPr>
          <a:xfrm flipV="1">
            <a:off x="9732698" y="3395467"/>
            <a:ext cx="253157" cy="41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7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17" grpId="0" animBg="1"/>
      <p:bldP spid="18" grpId="0" animBg="1"/>
      <p:bldP spid="19" grpId="0" animBg="1"/>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我们如何看待“未知的发生”</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因果论</a:t>
            </a:r>
          </a:p>
        </p:txBody>
      </p:sp>
    </p:spTree>
    <p:extLst>
      <p:ext uri="{BB962C8B-B14F-4D97-AF65-F5344CB8AC3E}">
        <p14:creationId xmlns:p14="http://schemas.microsoft.com/office/powerpoint/2010/main" val="4225111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我们该做什么</a:t>
            </a:r>
          </a:p>
        </p:txBody>
      </p:sp>
      <p:sp>
        <p:nvSpPr>
          <p:cNvPr id="3" name="文本框 2">
            <a:extLst>
              <a:ext uri="{FF2B5EF4-FFF2-40B4-BE49-F238E27FC236}">
                <a16:creationId xmlns:a16="http://schemas.microsoft.com/office/drawing/2014/main" id="{29F2492E-4A40-0E4D-8E49-7AD2AB406C9D}"/>
              </a:ext>
            </a:extLst>
          </p:cNvPr>
          <p:cNvSpPr txBox="1"/>
          <p:nvPr/>
        </p:nvSpPr>
        <p:spPr>
          <a:xfrm>
            <a:off x="3951824" y="1634406"/>
            <a:ext cx="4288353" cy="3589188"/>
          </a:xfrm>
          <a:prstGeom prst="rect">
            <a:avLst/>
          </a:prstGeom>
          <a:noFill/>
        </p:spPr>
        <p:txBody>
          <a:bodyPr wrap="none" rtlCol="0" anchor="ctr">
            <a:spAutoFit/>
          </a:bodyPr>
          <a:lstStyle/>
          <a:p>
            <a:pPr algn="ctr">
              <a:lnSpc>
                <a:spcPct val="200000"/>
              </a:lnSpc>
            </a:pPr>
            <a:r>
              <a:rPr kumimoji="1" lang="zh-CN" altLang="en-US" sz="4000" dirty="0"/>
              <a:t>认清：        </a:t>
            </a:r>
            <a:r>
              <a:rPr kumimoji="1" lang="en-US" altLang="zh-CN" sz="4000" dirty="0"/>
              <a:t>0</a:t>
            </a:r>
            <a:r>
              <a:rPr kumimoji="1" lang="zh-CN" altLang="en-US" sz="4000" dirty="0"/>
              <a:t> </a:t>
            </a:r>
            <a:r>
              <a:rPr kumimoji="1" lang="en-US" altLang="zh-CN" sz="4000" dirty="0"/>
              <a:t>→</a:t>
            </a:r>
            <a:r>
              <a:rPr kumimoji="1" lang="zh-CN" altLang="en-US" sz="4000" dirty="0"/>
              <a:t> </a:t>
            </a:r>
            <a:r>
              <a:rPr kumimoji="1" lang="en-US" altLang="zh-CN" sz="4000" dirty="0"/>
              <a:t>1</a:t>
            </a:r>
          </a:p>
          <a:p>
            <a:pPr algn="ctr">
              <a:lnSpc>
                <a:spcPct val="200000"/>
              </a:lnSpc>
            </a:pPr>
            <a:r>
              <a:rPr kumimoji="1" lang="zh-CN" altLang="en-US" sz="4000" dirty="0"/>
              <a:t>选择：研究 </a:t>
            </a:r>
            <a:r>
              <a:rPr kumimoji="1" lang="en-US" altLang="zh-CN" sz="4000" dirty="0"/>
              <a:t>/</a:t>
            </a:r>
            <a:r>
              <a:rPr kumimoji="1" lang="zh-CN" altLang="en-US" sz="4000" dirty="0"/>
              <a:t> 应用</a:t>
            </a:r>
            <a:endParaRPr kumimoji="1" lang="en-US" altLang="zh-CN" sz="4000" dirty="0"/>
          </a:p>
          <a:p>
            <a:pPr algn="ctr">
              <a:lnSpc>
                <a:spcPct val="200000"/>
              </a:lnSpc>
            </a:pPr>
            <a:r>
              <a:rPr kumimoji="1" lang="zh-CN" altLang="en-US" sz="4000" dirty="0"/>
              <a:t>信念：科技即未来</a:t>
            </a:r>
          </a:p>
        </p:txBody>
      </p:sp>
    </p:spTree>
    <p:extLst>
      <p:ext uri="{BB962C8B-B14F-4D97-AF65-F5344CB8AC3E}">
        <p14:creationId xmlns:p14="http://schemas.microsoft.com/office/powerpoint/2010/main" val="220447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F2810D-4F69-2A4D-A614-A9555387CA3F}"/>
              </a:ext>
            </a:extLst>
          </p:cNvPr>
          <p:cNvSpPr/>
          <p:nvPr/>
        </p:nvSpPr>
        <p:spPr>
          <a:xfrm>
            <a:off x="3579926" y="1983825"/>
            <a:ext cx="5032147" cy="1754326"/>
          </a:xfrm>
          <a:prstGeom prst="rect">
            <a:avLst/>
          </a:prstGeom>
          <a:noFill/>
        </p:spPr>
        <p:txBody>
          <a:bodyPr wrap="none" lIns="91440" tIns="45720" rIns="91440" bIns="45720">
            <a:spAutoFit/>
          </a:bodyPr>
          <a:lstStyle/>
          <a:p>
            <a:r>
              <a:rPr lang="en-US" altLang="zh-CN" sz="5400" dirty="0">
                <a:ln w="0"/>
                <a:effectLst>
                  <a:outerShdw blurRad="38100" dist="19050" dir="2700000" algn="tl" rotWithShape="0">
                    <a:schemeClr val="dk1">
                      <a:alpha val="40000"/>
                    </a:schemeClr>
                  </a:outerShdw>
                </a:effectLst>
              </a:rPr>
              <a:t>Fin.</a:t>
            </a:r>
          </a:p>
          <a:p>
            <a:r>
              <a:rPr lang="zh-CN" altLang="en-US" sz="5400" dirty="0">
                <a:ln w="0"/>
                <a:effectLst>
                  <a:outerShdw blurRad="38100" dist="19050" dir="2700000" algn="tl" rotWithShape="0">
                    <a:schemeClr val="dk1">
                      <a:alpha val="40000"/>
                    </a:schemeClr>
                  </a:outerShdw>
                </a:effectLst>
              </a:rPr>
              <a:t>感谢大家的聆听</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97EBE61B-BC09-F64E-AC7F-3E671F28808D}"/>
              </a:ext>
            </a:extLst>
          </p:cNvPr>
          <p:cNvPicPr>
            <a:picLocks noChangeAspect="1"/>
          </p:cNvPicPr>
          <p:nvPr/>
        </p:nvPicPr>
        <p:blipFill>
          <a:blip r:embed="rId2"/>
          <a:stretch>
            <a:fillRect/>
          </a:stretch>
        </p:blipFill>
        <p:spPr>
          <a:xfrm>
            <a:off x="42210" y="43505"/>
            <a:ext cx="875928" cy="1056589"/>
          </a:xfrm>
          <a:prstGeom prst="rect">
            <a:avLst/>
          </a:prstGeom>
        </p:spPr>
      </p:pic>
      <p:pic>
        <p:nvPicPr>
          <p:cNvPr id="4" name="图片 3">
            <a:extLst>
              <a:ext uri="{FF2B5EF4-FFF2-40B4-BE49-F238E27FC236}">
                <a16:creationId xmlns:a16="http://schemas.microsoft.com/office/drawing/2014/main" id="{9EB61F47-90D8-2F4C-A2F7-455327607674}"/>
              </a:ext>
            </a:extLst>
          </p:cNvPr>
          <p:cNvPicPr>
            <a:picLocks noChangeAspect="1"/>
          </p:cNvPicPr>
          <p:nvPr/>
        </p:nvPicPr>
        <p:blipFill>
          <a:blip r:embed="rId3"/>
          <a:stretch>
            <a:fillRect/>
          </a:stretch>
        </p:blipFill>
        <p:spPr>
          <a:xfrm>
            <a:off x="42210" y="1100095"/>
            <a:ext cx="875928" cy="883730"/>
          </a:xfrm>
          <a:prstGeom prst="rect">
            <a:avLst/>
          </a:prstGeom>
        </p:spPr>
      </p:pic>
      <p:sp>
        <p:nvSpPr>
          <p:cNvPr id="5" name="文本框 4">
            <a:extLst>
              <a:ext uri="{FF2B5EF4-FFF2-40B4-BE49-F238E27FC236}">
                <a16:creationId xmlns:a16="http://schemas.microsoft.com/office/drawing/2014/main" id="{52E4D1DA-83DA-AB4F-BA3B-7543EE49A1E0}"/>
              </a:ext>
            </a:extLst>
          </p:cNvPr>
          <p:cNvSpPr txBox="1"/>
          <p:nvPr/>
        </p:nvSpPr>
        <p:spPr>
          <a:xfrm>
            <a:off x="3579926" y="3738151"/>
            <a:ext cx="1321837" cy="461665"/>
          </a:xfrm>
          <a:prstGeom prst="rect">
            <a:avLst/>
          </a:prstGeom>
          <a:noFill/>
        </p:spPr>
        <p:txBody>
          <a:bodyPr wrap="none" rtlCol="0">
            <a:spAutoFit/>
          </a:bodyPr>
          <a:lstStyle/>
          <a:p>
            <a:r>
              <a:rPr kumimoji="1" lang="en-US" altLang="zh-CN" sz="2400" dirty="0">
                <a:solidFill>
                  <a:schemeClr val="accent2"/>
                </a:solidFill>
              </a:rPr>
              <a:t>&gt;</a:t>
            </a:r>
            <a:r>
              <a:rPr kumimoji="1" lang="zh-CN" altLang="en-US" sz="2400" dirty="0">
                <a:solidFill>
                  <a:schemeClr val="accent2"/>
                </a:solidFill>
              </a:rPr>
              <a:t> </a:t>
            </a:r>
            <a:r>
              <a:rPr kumimoji="1" lang="en-US" altLang="zh-CN" sz="2400" dirty="0">
                <a:solidFill>
                  <a:schemeClr val="accent2"/>
                </a:solidFill>
              </a:rPr>
              <a:t>Ai</a:t>
            </a:r>
            <a:r>
              <a:rPr kumimoji="1" lang="zh-CN" altLang="en-US" sz="2400" dirty="0">
                <a:solidFill>
                  <a:schemeClr val="accent2"/>
                </a:solidFill>
              </a:rPr>
              <a:t>兔兔</a:t>
            </a:r>
          </a:p>
        </p:txBody>
      </p:sp>
    </p:spTree>
    <p:extLst>
      <p:ext uri="{BB962C8B-B14F-4D97-AF65-F5344CB8AC3E}">
        <p14:creationId xmlns:p14="http://schemas.microsoft.com/office/powerpoint/2010/main" val="303087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人们对“未知的发生”的两种心态</a:t>
            </a:r>
          </a:p>
        </p:txBody>
      </p:sp>
      <p:sp>
        <p:nvSpPr>
          <p:cNvPr id="8" name="心形 7">
            <a:extLst>
              <a:ext uri="{FF2B5EF4-FFF2-40B4-BE49-F238E27FC236}">
                <a16:creationId xmlns:a16="http://schemas.microsoft.com/office/drawing/2014/main" id="{2F2EF509-EB87-A342-9867-858D8D760CB1}"/>
              </a:ext>
            </a:extLst>
          </p:cNvPr>
          <p:cNvSpPr/>
          <p:nvPr/>
        </p:nvSpPr>
        <p:spPr>
          <a:xfrm>
            <a:off x="2215742" y="1619068"/>
            <a:ext cx="3880258" cy="3543242"/>
          </a:xfrm>
          <a:prstGeom prst="hear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zh-CN" altLang="en-US" sz="2800" b="1" dirty="0">
                <a:solidFill>
                  <a:schemeClr val="accent3"/>
                </a:solidFill>
              </a:rPr>
              <a:t>大大的好奇心</a:t>
            </a:r>
            <a:endParaRPr kumimoji="1" lang="en-US" altLang="zh-CN" sz="2800" b="1" dirty="0">
              <a:solidFill>
                <a:schemeClr val="accent3"/>
              </a:solidFill>
            </a:endParaRPr>
          </a:p>
          <a:p>
            <a:pPr algn="ctr"/>
            <a:endParaRPr kumimoji="1" lang="en-US" altLang="zh-CN" dirty="0"/>
          </a:p>
          <a:p>
            <a:pPr algn="ctr"/>
            <a:r>
              <a:rPr kumimoji="1" lang="zh-CN" altLang="en-US" u="sng" dirty="0"/>
              <a:t>什么决定了它？</a:t>
            </a:r>
          </a:p>
        </p:txBody>
      </p:sp>
      <p:sp>
        <p:nvSpPr>
          <p:cNvPr id="9" name="心形 8">
            <a:extLst>
              <a:ext uri="{FF2B5EF4-FFF2-40B4-BE49-F238E27FC236}">
                <a16:creationId xmlns:a16="http://schemas.microsoft.com/office/drawing/2014/main" id="{1F34B4BB-5351-F444-83C3-ADA1BBB2BBDB}"/>
              </a:ext>
            </a:extLst>
          </p:cNvPr>
          <p:cNvSpPr/>
          <p:nvPr/>
        </p:nvSpPr>
        <p:spPr>
          <a:xfrm>
            <a:off x="7407797" y="2453833"/>
            <a:ext cx="2963119" cy="2708477"/>
          </a:xfrm>
          <a:prstGeom prst="hear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2000" dirty="0">
                <a:solidFill>
                  <a:schemeClr val="accent1"/>
                </a:solidFill>
              </a:rPr>
              <a:t>小小的野心</a:t>
            </a:r>
            <a:endParaRPr kumimoji="1" lang="en-US" altLang="zh-CN" sz="2000" dirty="0">
              <a:solidFill>
                <a:schemeClr val="accent1"/>
              </a:solidFill>
            </a:endParaRPr>
          </a:p>
          <a:p>
            <a:pPr algn="ctr"/>
            <a:endParaRPr kumimoji="1" lang="en-US" altLang="zh-CN" sz="2000" dirty="0"/>
          </a:p>
          <a:p>
            <a:pPr algn="ctr"/>
            <a:r>
              <a:rPr kumimoji="1" lang="zh-CN" altLang="en-US" u="sng" dirty="0"/>
              <a:t>我能掌控它吗？</a:t>
            </a:r>
          </a:p>
        </p:txBody>
      </p:sp>
      <p:sp>
        <p:nvSpPr>
          <p:cNvPr id="10" name="矩形 9">
            <a:extLst>
              <a:ext uri="{FF2B5EF4-FFF2-40B4-BE49-F238E27FC236}">
                <a16:creationId xmlns:a16="http://schemas.microsoft.com/office/drawing/2014/main" id="{264090AE-D8A2-484E-9A06-EBDD2148F24F}"/>
              </a:ext>
            </a:extLst>
          </p:cNvPr>
          <p:cNvSpPr/>
          <p:nvPr/>
        </p:nvSpPr>
        <p:spPr>
          <a:xfrm>
            <a:off x="5017465" y="5511657"/>
            <a:ext cx="3147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dirty="0">
                <a:ln w="0"/>
                <a:effectLst>
                  <a:outerShdw blurRad="38100" dist="19050" dir="2700000" algn="tl" rotWithShape="0">
                    <a:schemeClr val="dk1">
                      <a:alpha val="40000"/>
                    </a:schemeClr>
                  </a:outerShdw>
                </a:effectLst>
              </a:rPr>
              <a:t>规律</a:t>
            </a:r>
            <a:r>
              <a:rPr lang="en-US" altLang="zh-CN" sz="5400" b="1" dirty="0">
                <a:ln w="0"/>
                <a:effectLst>
                  <a:outerShdw blurRad="38100" dist="19050" dir="2700000" algn="tl" rotWithShape="0">
                    <a:schemeClr val="dk1">
                      <a:alpha val="40000"/>
                    </a:schemeClr>
                  </a:outerShdw>
                </a:effectLst>
              </a:rPr>
              <a:t>/</a:t>
            </a:r>
            <a:r>
              <a:rPr lang="zh-CN" altLang="en-US" sz="5400" b="1" dirty="0">
                <a:ln w="0"/>
                <a:effectLst>
                  <a:outerShdw blurRad="38100" dist="19050" dir="2700000" algn="tl" rotWithShape="0">
                    <a:schemeClr val="dk1">
                      <a:alpha val="40000"/>
                    </a:schemeClr>
                  </a:outerShdw>
                </a:effectLst>
              </a:rPr>
              <a:t>因果</a:t>
            </a:r>
          </a:p>
        </p:txBody>
      </p:sp>
      <p:cxnSp>
        <p:nvCxnSpPr>
          <p:cNvPr id="13" name="曲线连接符 12">
            <a:extLst>
              <a:ext uri="{FF2B5EF4-FFF2-40B4-BE49-F238E27FC236}">
                <a16:creationId xmlns:a16="http://schemas.microsoft.com/office/drawing/2014/main" id="{1F490637-9263-7546-88F1-0A14B8FF7FD0}"/>
              </a:ext>
            </a:extLst>
          </p:cNvPr>
          <p:cNvCxnSpPr>
            <a:stCxn id="8" idx="1"/>
            <a:endCxn id="10" idx="1"/>
          </p:cNvCxnSpPr>
          <p:nvPr/>
        </p:nvCxnSpPr>
        <p:spPr>
          <a:xfrm rot="16200000" flipH="1">
            <a:off x="4181162" y="5137019"/>
            <a:ext cx="811012" cy="8615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a:extLst>
              <a:ext uri="{FF2B5EF4-FFF2-40B4-BE49-F238E27FC236}">
                <a16:creationId xmlns:a16="http://schemas.microsoft.com/office/drawing/2014/main" id="{A38803EC-169E-A345-8502-4335A86DD7E1}"/>
              </a:ext>
            </a:extLst>
          </p:cNvPr>
          <p:cNvCxnSpPr>
            <a:cxnSpLocks/>
            <a:stCxn id="9" idx="1"/>
            <a:endCxn id="10" idx="3"/>
          </p:cNvCxnSpPr>
          <p:nvPr/>
        </p:nvCxnSpPr>
        <p:spPr>
          <a:xfrm rot="5400000">
            <a:off x="8121413" y="5205378"/>
            <a:ext cx="811012" cy="7248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数学家们的办法</a:t>
            </a:r>
          </a:p>
        </p:txBody>
      </p:sp>
      <p:sp>
        <p:nvSpPr>
          <p:cNvPr id="4" name="矩形 3">
            <a:extLst>
              <a:ext uri="{FF2B5EF4-FFF2-40B4-BE49-F238E27FC236}">
                <a16:creationId xmlns:a16="http://schemas.microsoft.com/office/drawing/2014/main" id="{3B797ED5-6D46-9644-8304-9A369B3BAABB}"/>
              </a:ext>
            </a:extLst>
          </p:cNvPr>
          <p:cNvSpPr/>
          <p:nvPr/>
        </p:nvSpPr>
        <p:spPr>
          <a:xfrm>
            <a:off x="2018033" y="2070474"/>
            <a:ext cx="438774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真实规律</a:t>
            </a:r>
          </a:p>
        </p:txBody>
      </p:sp>
      <p:sp>
        <p:nvSpPr>
          <p:cNvPr id="11" name="矩形 10">
            <a:extLst>
              <a:ext uri="{FF2B5EF4-FFF2-40B4-BE49-F238E27FC236}">
                <a16:creationId xmlns:a16="http://schemas.microsoft.com/office/drawing/2014/main" id="{F6D1C71A-9416-A34E-88B3-1469F874E1EB}"/>
              </a:ext>
            </a:extLst>
          </p:cNvPr>
          <p:cNvSpPr/>
          <p:nvPr/>
        </p:nvSpPr>
        <p:spPr>
          <a:xfrm>
            <a:off x="6637273" y="2070474"/>
            <a:ext cx="3316934"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猜测</a:t>
            </a:r>
            <a:r>
              <a:rPr lang="zh-CN" altLang="en-US" sz="5400" b="0" cap="none" spc="0" dirty="0">
                <a:ln w="0"/>
                <a:solidFill>
                  <a:schemeClr val="tx1"/>
                </a:solidFill>
                <a:effectLst>
                  <a:outerShdw blurRad="38100" dist="19050" dir="2700000" algn="tl" rotWithShape="0">
                    <a:schemeClr val="dk1">
                      <a:alpha val="40000"/>
                    </a:schemeClr>
                  </a:outerShdw>
                </a:effectLst>
              </a:rPr>
              <a:t>规律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6374765-4087-CE4A-B68E-5436A9274B62}"/>
                  </a:ext>
                </a:extLst>
              </p:cNvPr>
              <p:cNvSpPr txBox="1"/>
              <p:nvPr/>
            </p:nvSpPr>
            <p:spPr>
              <a:xfrm>
                <a:off x="2865188" y="3137135"/>
                <a:ext cx="3013967"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solidFill>
                            <a:schemeClr val="tx2"/>
                          </a:solidFill>
                          <a:latin typeface="Cambria Math" panose="02040503050406030204" pitchFamily="18" charset="0"/>
                        </a:rPr>
                        <m:t>结果</m:t>
                      </m:r>
                      <m:r>
                        <a:rPr kumimoji="1" lang="en-US" altLang="zh-CN" sz="2800" b="0" i="1" smtClean="0">
                          <a:solidFill>
                            <a:schemeClr val="tx2"/>
                          </a:solidFill>
                          <a:latin typeface="Cambria Math" panose="02040503050406030204" pitchFamily="18" charset="0"/>
                        </a:rPr>
                        <m:t>=</m:t>
                      </m:r>
                      <m:r>
                        <a:rPr kumimoji="1" lang="en-US" altLang="zh-CN" sz="2800" b="0" i="1" smtClean="0">
                          <a:solidFill>
                            <a:schemeClr val="tx2"/>
                          </a:solidFill>
                          <a:latin typeface="Cambria Math" panose="02040503050406030204" pitchFamily="18" charset="0"/>
                        </a:rPr>
                        <m:t>𝑓</m:t>
                      </m:r>
                      <m:r>
                        <a:rPr kumimoji="1" lang="en-US" altLang="zh-CN" sz="2800" b="0" i="1" smtClean="0">
                          <a:solidFill>
                            <a:schemeClr val="tx2"/>
                          </a:solidFill>
                          <a:latin typeface="Cambria Math" panose="02040503050406030204" pitchFamily="18" charset="0"/>
                        </a:rPr>
                        <m:t>(</m:t>
                      </m:r>
                      <m:r>
                        <a:rPr kumimoji="1" lang="zh-CN" altLang="en-US" sz="2800" i="1">
                          <a:solidFill>
                            <a:schemeClr val="tx2"/>
                          </a:solidFill>
                          <a:latin typeface="Cambria Math" panose="02040503050406030204" pitchFamily="18" charset="0"/>
                        </a:rPr>
                        <m:t>根因</m:t>
                      </m:r>
                      <m:r>
                        <a:rPr kumimoji="1" lang="en-US" altLang="zh-CN" sz="2800" b="0" i="1" smtClean="0">
                          <a:solidFill>
                            <a:schemeClr val="tx2"/>
                          </a:solidFill>
                          <a:latin typeface="Cambria Math" panose="02040503050406030204" pitchFamily="18" charset="0"/>
                        </a:rPr>
                        <m:t>)</m:t>
                      </m:r>
                    </m:oMath>
                  </m:oMathPara>
                </a14:m>
                <a:endParaRPr kumimoji="1" lang="en-US" altLang="zh-CN" sz="2800" b="0" dirty="0">
                  <a:solidFill>
                    <a:schemeClr val="tx2"/>
                  </a:solidFill>
                </a:endParaRPr>
              </a:p>
              <a:p>
                <a:endParaRPr kumimoji="1" lang="zh-CN" altLang="en-US" dirty="0"/>
              </a:p>
            </p:txBody>
          </p:sp>
        </mc:Choice>
        <mc:Fallback xmlns="">
          <p:sp>
            <p:nvSpPr>
              <p:cNvPr id="6" name="文本框 5">
                <a:extLst>
                  <a:ext uri="{FF2B5EF4-FFF2-40B4-BE49-F238E27FC236}">
                    <a16:creationId xmlns:a16="http://schemas.microsoft.com/office/drawing/2014/main" id="{F6374765-4087-CE4A-B68E-5436A9274B62}"/>
                  </a:ext>
                </a:extLst>
              </p:cNvPr>
              <p:cNvSpPr txBox="1">
                <a:spLocks noRot="1" noChangeAspect="1" noMove="1" noResize="1" noEditPoints="1" noAdjustHandles="1" noChangeArrowheads="1" noChangeShapeType="1" noTextEdit="1"/>
              </p:cNvSpPr>
              <p:nvPr/>
            </p:nvSpPr>
            <p:spPr>
              <a:xfrm>
                <a:off x="2865188" y="3137135"/>
                <a:ext cx="3013967" cy="80021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0B70B89-0608-0745-B7FE-24889AA18D86}"/>
                  </a:ext>
                </a:extLst>
              </p:cNvPr>
              <p:cNvSpPr txBox="1"/>
              <p:nvPr/>
            </p:nvSpPr>
            <p:spPr>
              <a:xfrm>
                <a:off x="6811583" y="3137135"/>
                <a:ext cx="2776979"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solidFill>
                            <a:schemeClr val="tx2"/>
                          </a:solidFill>
                          <a:latin typeface="Cambria Math" panose="02040503050406030204" pitchFamily="18" charset="0"/>
                        </a:rPr>
                        <m:t>结果</m:t>
                      </m:r>
                      <m:r>
                        <a:rPr kumimoji="1" lang="en-US" altLang="zh-CN" sz="2800" b="0" i="1" smtClean="0">
                          <a:solidFill>
                            <a:schemeClr val="tx2"/>
                          </a:solidFill>
                          <a:latin typeface="Cambria Math" panose="02040503050406030204" pitchFamily="18" charset="0"/>
                        </a:rPr>
                        <m:t>=</m:t>
                      </m:r>
                      <m:r>
                        <a:rPr kumimoji="1" lang="en-US" altLang="zh-CN" sz="2800" b="0" i="1" smtClean="0">
                          <a:solidFill>
                            <a:schemeClr val="tx2"/>
                          </a:solidFill>
                          <a:latin typeface="Cambria Math" panose="02040503050406030204" pitchFamily="18" charset="0"/>
                        </a:rPr>
                        <m:t>h</m:t>
                      </m:r>
                      <m:r>
                        <a:rPr kumimoji="1" lang="en-US" altLang="zh-CN" sz="2800" b="0" i="1" smtClean="0">
                          <a:solidFill>
                            <a:schemeClr val="tx2"/>
                          </a:solidFill>
                          <a:latin typeface="Cambria Math" panose="02040503050406030204" pitchFamily="18" charset="0"/>
                        </a:rPr>
                        <m:t>(</m:t>
                      </m:r>
                      <m:r>
                        <a:rPr kumimoji="1" lang="zh-CN" altLang="en-US" sz="2800" i="1">
                          <a:solidFill>
                            <a:schemeClr val="tx2"/>
                          </a:solidFill>
                          <a:latin typeface="Cambria Math" panose="02040503050406030204" pitchFamily="18" charset="0"/>
                        </a:rPr>
                        <m:t>观</m:t>
                      </m:r>
                      <m:r>
                        <a:rPr kumimoji="1" lang="zh-CN" altLang="en-US" sz="2800" i="1" smtClean="0">
                          <a:solidFill>
                            <a:schemeClr val="tx2"/>
                          </a:solidFill>
                          <a:latin typeface="Cambria Math" panose="02040503050406030204" pitchFamily="18" charset="0"/>
                        </a:rPr>
                        <m:t>测</m:t>
                      </m:r>
                      <m:r>
                        <a:rPr kumimoji="1" lang="en-US" altLang="zh-CN" sz="2800" b="0" i="1" smtClean="0">
                          <a:solidFill>
                            <a:schemeClr val="tx2"/>
                          </a:solidFill>
                          <a:latin typeface="Cambria Math" panose="02040503050406030204" pitchFamily="18" charset="0"/>
                        </a:rPr>
                        <m:t>)</m:t>
                      </m:r>
                    </m:oMath>
                  </m:oMathPara>
                </a14:m>
                <a:endParaRPr kumimoji="1" lang="en-US" altLang="zh-CN" sz="2800" b="0" dirty="0">
                  <a:solidFill>
                    <a:schemeClr val="tx2"/>
                  </a:solidFill>
                </a:endParaRPr>
              </a:p>
              <a:p>
                <a:endParaRPr kumimoji="1" lang="zh-CN" altLang="en-US" dirty="0"/>
              </a:p>
            </p:txBody>
          </p:sp>
        </mc:Choice>
        <mc:Fallback xmlns="">
          <p:sp>
            <p:nvSpPr>
              <p:cNvPr id="15" name="文本框 14">
                <a:extLst>
                  <a:ext uri="{FF2B5EF4-FFF2-40B4-BE49-F238E27FC236}">
                    <a16:creationId xmlns:a16="http://schemas.microsoft.com/office/drawing/2014/main" id="{00B70B89-0608-0745-B7FE-24889AA18D86}"/>
                  </a:ext>
                </a:extLst>
              </p:cNvPr>
              <p:cNvSpPr txBox="1">
                <a:spLocks noRot="1" noChangeAspect="1" noMove="1" noResize="1" noEditPoints="1" noAdjustHandles="1" noChangeArrowheads="1" noChangeShapeType="1" noTextEdit="1"/>
              </p:cNvSpPr>
              <p:nvPr/>
            </p:nvSpPr>
            <p:spPr>
              <a:xfrm>
                <a:off x="6811583" y="3137135"/>
                <a:ext cx="2776979" cy="800219"/>
              </a:xfrm>
              <a:prstGeom prst="rect">
                <a:avLst/>
              </a:prstGeom>
              <a:blipFill>
                <a:blip r:embed="rId3"/>
                <a:stretch>
                  <a:fillRect/>
                </a:stretch>
              </a:blipFill>
            </p:spPr>
            <p:txBody>
              <a:bodyPr/>
              <a:lstStyle/>
              <a:p>
                <a:r>
                  <a:rPr lang="zh-CN" altLang="en-US">
                    <a:noFill/>
                  </a:rPr>
                  <a:t> </a:t>
                </a:r>
              </a:p>
            </p:txBody>
          </p:sp>
        </mc:Fallback>
      </mc:AlternateContent>
      <p:cxnSp>
        <p:nvCxnSpPr>
          <p:cNvPr id="16" name="直线连接符 15">
            <a:extLst>
              <a:ext uri="{FF2B5EF4-FFF2-40B4-BE49-F238E27FC236}">
                <a16:creationId xmlns:a16="http://schemas.microsoft.com/office/drawing/2014/main" id="{B7BC23FC-6492-7740-9CF1-1363914E9158}"/>
              </a:ext>
            </a:extLst>
          </p:cNvPr>
          <p:cNvCxnSpPr>
            <a:cxnSpLocks/>
          </p:cNvCxnSpPr>
          <p:nvPr/>
        </p:nvCxnSpPr>
        <p:spPr>
          <a:xfrm>
            <a:off x="6250329" y="2245487"/>
            <a:ext cx="0" cy="1463891"/>
          </a:xfrm>
          <a:prstGeom prst="line">
            <a:avLst/>
          </a:prstGeom>
        </p:spPr>
        <p:style>
          <a:lnRef idx="1">
            <a:schemeClr val="accent3"/>
          </a:lnRef>
          <a:fillRef idx="0">
            <a:schemeClr val="accent3"/>
          </a:fillRef>
          <a:effectRef idx="0">
            <a:schemeClr val="accent3"/>
          </a:effectRef>
          <a:fontRef idx="minor">
            <a:schemeClr val="tx1"/>
          </a:fontRef>
        </p:style>
      </p:cxnSp>
      <p:sp>
        <p:nvSpPr>
          <p:cNvPr id="17" name="文本框 16">
            <a:extLst>
              <a:ext uri="{FF2B5EF4-FFF2-40B4-BE49-F238E27FC236}">
                <a16:creationId xmlns:a16="http://schemas.microsoft.com/office/drawing/2014/main" id="{826DC374-47CA-8B4E-A024-D0C39C8F60BE}"/>
              </a:ext>
            </a:extLst>
          </p:cNvPr>
          <p:cNvSpPr txBox="1"/>
          <p:nvPr/>
        </p:nvSpPr>
        <p:spPr>
          <a:xfrm>
            <a:off x="1758734" y="4977083"/>
            <a:ext cx="4608954" cy="923330"/>
          </a:xfrm>
          <a:prstGeom prst="rect">
            <a:avLst/>
          </a:prstGeom>
          <a:noFill/>
        </p:spPr>
        <p:txBody>
          <a:bodyPr wrap="none" rtlCol="0">
            <a:spAutoFit/>
          </a:bodyPr>
          <a:lstStyle/>
          <a:p>
            <a:pPr marL="342900" indent="-342900">
              <a:buAutoNum type="arabicPeriod"/>
            </a:pPr>
            <a:r>
              <a:rPr kumimoji="1" lang="zh-CN" altLang="en-US" dirty="0"/>
              <a:t>根因无法测量，只能用观测值代替。</a:t>
            </a:r>
            <a:endParaRPr kumimoji="1" lang="en-US" altLang="zh-CN" dirty="0"/>
          </a:p>
          <a:p>
            <a:pPr marL="342900" indent="-342900">
              <a:buAutoNum type="arabicPeriod"/>
            </a:pPr>
            <a:r>
              <a:rPr kumimoji="1" lang="en-US" altLang="zh-CN" dirty="0"/>
              <a:t>f</a:t>
            </a:r>
            <a:r>
              <a:rPr kumimoji="1" lang="zh-CN" altLang="en-US" dirty="0"/>
              <a:t> 正确但复杂，</a:t>
            </a:r>
            <a:r>
              <a:rPr kumimoji="1" lang="en-US" altLang="zh-CN" dirty="0"/>
              <a:t>h</a:t>
            </a:r>
            <a:r>
              <a:rPr kumimoji="1" lang="zh-CN" altLang="en-US" dirty="0"/>
              <a:t> 简洁却实用。</a:t>
            </a:r>
            <a:endParaRPr kumimoji="1" lang="en-US" altLang="zh-CN" dirty="0"/>
          </a:p>
          <a:p>
            <a:pPr marL="342900" indent="-342900">
              <a:buAutoNum type="arabicPeriod"/>
            </a:pPr>
            <a:r>
              <a:rPr kumimoji="1" lang="zh-CN" altLang="en-US" dirty="0"/>
              <a:t>真实复杂到要求超越人类的学习能力。</a:t>
            </a:r>
          </a:p>
        </p:txBody>
      </p:sp>
      <p:grpSp>
        <p:nvGrpSpPr>
          <p:cNvPr id="7" name="组合 6">
            <a:extLst>
              <a:ext uri="{FF2B5EF4-FFF2-40B4-BE49-F238E27FC236}">
                <a16:creationId xmlns:a16="http://schemas.microsoft.com/office/drawing/2014/main" id="{A01C2F91-BE27-3D43-BD8F-7CCBC6930294}"/>
              </a:ext>
            </a:extLst>
          </p:cNvPr>
          <p:cNvGrpSpPr/>
          <p:nvPr/>
        </p:nvGrpSpPr>
        <p:grpSpPr>
          <a:xfrm>
            <a:off x="6417354" y="4853973"/>
            <a:ext cx="3985912" cy="1303219"/>
            <a:chOff x="6417354" y="4853973"/>
            <a:chExt cx="3985912" cy="1303219"/>
          </a:xfrm>
        </p:grpSpPr>
        <p:sp>
          <p:nvSpPr>
            <p:cNvPr id="26" name="虚尾箭头 25">
              <a:extLst>
                <a:ext uri="{FF2B5EF4-FFF2-40B4-BE49-F238E27FC236}">
                  <a16:creationId xmlns:a16="http://schemas.microsoft.com/office/drawing/2014/main" id="{6331783C-58A1-AA45-BE1D-B677A89F7A7B}"/>
                </a:ext>
              </a:extLst>
            </p:cNvPr>
            <p:cNvSpPr/>
            <p:nvPr/>
          </p:nvSpPr>
          <p:spPr>
            <a:xfrm>
              <a:off x="6417354" y="5196432"/>
              <a:ext cx="1325491" cy="484632"/>
            </a:xfrm>
            <a:prstGeom prst="stripedRightArrow">
              <a:avLst>
                <a:gd name="adj1" fmla="val 64330"/>
                <a:gd name="adj2" fmla="val 81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49222962-D6B7-2246-BAC0-1AC677F29AC1}"/>
                </a:ext>
              </a:extLst>
            </p:cNvPr>
            <p:cNvSpPr/>
            <p:nvPr/>
          </p:nvSpPr>
          <p:spPr>
            <a:xfrm>
              <a:off x="8237186" y="4853973"/>
              <a:ext cx="2052708" cy="584775"/>
            </a:xfrm>
            <a:prstGeom prst="rect">
              <a:avLst/>
            </a:prstGeom>
            <a:noFill/>
          </p:spPr>
          <p:txBody>
            <a:bodyPr wrap="square" lIns="91440" tIns="45720" rIns="91440" bIns="45720">
              <a:spAutoFit/>
            </a:bodyPr>
            <a:lstStyle/>
            <a:p>
              <a:pPr algn="ctr"/>
              <a:r>
                <a:rPr lang="zh-CN" altLang="en-US"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机器学习</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E3217E0-E920-EA45-B5CE-E6BE553AFADB}"/>
                    </a:ext>
                  </a:extLst>
                </p:cNvPr>
                <p:cNvSpPr txBox="1"/>
                <p:nvPr/>
              </p:nvSpPr>
              <p:spPr>
                <a:xfrm>
                  <a:off x="8124822" y="5510861"/>
                  <a:ext cx="2278444" cy="646331"/>
                </a:xfrm>
                <a:prstGeom prst="rect">
                  <a:avLst/>
                </a:prstGeom>
                <a:noFill/>
              </p:spPr>
              <p:txBody>
                <a:bodyPr wrap="none" rtlCol="0">
                  <a:spAutoFit/>
                </a:bodyPr>
                <a:lstStyle/>
                <a:p>
                  <a:r>
                    <a:rPr kumimoji="1" lang="zh-CN" altLang="en-US" b="0" dirty="0"/>
                    <a:t>让机器通过统计学</a:t>
                  </a:r>
                  <a:endParaRPr kumimoji="1" lang="en-US" altLang="zh-CN" b="0" dirty="0"/>
                </a:p>
                <a:p>
                  <a:r>
                    <a:rPr kumimoji="1" lang="zh-CN" altLang="en-US" b="0" dirty="0"/>
                    <a:t>猜一个 </a:t>
                  </a:r>
                  <a14:m>
                    <m:oMath xmlns:m="http://schemas.openxmlformats.org/officeDocument/2006/math">
                      <m:r>
                        <a:rPr kumimoji="1" lang="en-US" altLang="zh-CN" i="1">
                          <a:latin typeface="Cambria Math" panose="02040503050406030204" pitchFamily="18" charset="0"/>
                        </a:rPr>
                        <m:t>h</m:t>
                      </m:r>
                    </m:oMath>
                  </a14:m>
                  <a:r>
                    <a:rPr kumimoji="1" lang="zh-CN" altLang="en-US" b="0" dirty="0"/>
                    <a:t> 并让 </a:t>
                  </a:r>
                  <a14:m>
                    <m:oMath xmlns:m="http://schemas.openxmlformats.org/officeDocument/2006/math">
                      <m:r>
                        <a:rPr kumimoji="1" lang="en-US" altLang="zh-CN" b="0" i="1" smtClean="0">
                          <a:latin typeface="Cambria Math" panose="02040503050406030204" pitchFamily="18" charset="0"/>
                        </a:rPr>
                        <m:t>h</m:t>
                      </m:r>
                      <m:r>
                        <a:rPr kumimoji="1" lang="zh-CN" altLang="en-US" b="0" i="1" smtClean="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𝑓</m:t>
                      </m:r>
                    </m:oMath>
                  </a14:m>
                  <a:endParaRPr kumimoji="1" lang="en-US" altLang="zh-CN" b="0" dirty="0">
                    <a:ea typeface="Cambria Math" panose="02040503050406030204" pitchFamily="18" charset="0"/>
                  </a:endParaRPr>
                </a:p>
              </p:txBody>
            </p:sp>
          </mc:Choice>
          <mc:Fallback xmlns="">
            <p:sp>
              <p:nvSpPr>
                <p:cNvPr id="29" name="文本框 28">
                  <a:extLst>
                    <a:ext uri="{FF2B5EF4-FFF2-40B4-BE49-F238E27FC236}">
                      <a16:creationId xmlns:a16="http://schemas.microsoft.com/office/drawing/2014/main" id="{0E3217E0-E920-EA45-B5CE-E6BE553AFADB}"/>
                    </a:ext>
                  </a:extLst>
                </p:cNvPr>
                <p:cNvSpPr txBox="1">
                  <a:spLocks noRot="1" noChangeAspect="1" noMove="1" noResize="1" noEditPoints="1" noAdjustHandles="1" noChangeArrowheads="1" noChangeShapeType="1" noTextEdit="1"/>
                </p:cNvSpPr>
                <p:nvPr/>
              </p:nvSpPr>
              <p:spPr>
                <a:xfrm>
                  <a:off x="8124822" y="5510861"/>
                  <a:ext cx="2278444" cy="646331"/>
                </a:xfrm>
                <a:prstGeom prst="rect">
                  <a:avLst/>
                </a:prstGeom>
                <a:blipFill>
                  <a:blip r:embed="rId4"/>
                  <a:stretch>
                    <a:fillRect l="-2210" t="-5769" b="-11538"/>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F17013AB-E010-0047-AD60-F7FE4C968283}"/>
              </a:ext>
            </a:extLst>
          </p:cNvPr>
          <p:cNvGrpSpPr/>
          <p:nvPr/>
        </p:nvGrpSpPr>
        <p:grpSpPr>
          <a:xfrm>
            <a:off x="4236334" y="3117808"/>
            <a:ext cx="5027202" cy="1237901"/>
            <a:chOff x="4236334" y="3117808"/>
            <a:chExt cx="5027202" cy="1237901"/>
          </a:xfrm>
        </p:grpSpPr>
        <p:sp>
          <p:nvSpPr>
            <p:cNvPr id="22" name="上弧形箭头 21">
              <a:extLst>
                <a:ext uri="{FF2B5EF4-FFF2-40B4-BE49-F238E27FC236}">
                  <a16:creationId xmlns:a16="http://schemas.microsoft.com/office/drawing/2014/main" id="{8A2F1866-9C71-0348-8820-0C838C77B62D}"/>
                </a:ext>
              </a:extLst>
            </p:cNvPr>
            <p:cNvSpPr/>
            <p:nvPr/>
          </p:nvSpPr>
          <p:spPr>
            <a:xfrm>
              <a:off x="5034176" y="3714925"/>
              <a:ext cx="4087291" cy="640784"/>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solidFill>
                  <a:schemeClr val="tx1"/>
                </a:solidFill>
              </a:endParaRPr>
            </a:p>
          </p:txBody>
        </p:sp>
        <p:sp>
          <p:nvSpPr>
            <p:cNvPr id="23" name="上弧形箭头 22">
              <a:extLst>
                <a:ext uri="{FF2B5EF4-FFF2-40B4-BE49-F238E27FC236}">
                  <a16:creationId xmlns:a16="http://schemas.microsoft.com/office/drawing/2014/main" id="{69DF585A-3969-F14F-BA55-3CCA16BE26DC}"/>
                </a:ext>
              </a:extLst>
            </p:cNvPr>
            <p:cNvSpPr/>
            <p:nvPr/>
          </p:nvSpPr>
          <p:spPr>
            <a:xfrm>
              <a:off x="4332488" y="3709378"/>
              <a:ext cx="4087291" cy="64633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zh-CN" altLang="en-US">
                <a:solidFill>
                  <a:schemeClr val="tx1"/>
                </a:solidFill>
              </a:endParaRPr>
            </a:p>
          </p:txBody>
        </p:sp>
        <p:sp>
          <p:nvSpPr>
            <p:cNvPr id="3" name="矩形 2">
              <a:extLst>
                <a:ext uri="{FF2B5EF4-FFF2-40B4-BE49-F238E27FC236}">
                  <a16:creationId xmlns:a16="http://schemas.microsoft.com/office/drawing/2014/main" id="{B6F711BA-3274-7845-A097-153CEC34E593}"/>
                </a:ext>
              </a:extLst>
            </p:cNvPr>
            <p:cNvSpPr/>
            <p:nvPr/>
          </p:nvSpPr>
          <p:spPr>
            <a:xfrm>
              <a:off x="4236334" y="3125560"/>
              <a:ext cx="312517" cy="57224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EE945FE3-ED82-EE40-BD18-9F3E56FB22DF}"/>
                </a:ext>
              </a:extLst>
            </p:cNvPr>
            <p:cNvSpPr/>
            <p:nvPr/>
          </p:nvSpPr>
          <p:spPr>
            <a:xfrm>
              <a:off x="8104309" y="3128044"/>
              <a:ext cx="312517" cy="57224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93326959-4B70-AB47-85E7-288396C397C0}"/>
                </a:ext>
              </a:extLst>
            </p:cNvPr>
            <p:cNvSpPr/>
            <p:nvPr/>
          </p:nvSpPr>
          <p:spPr>
            <a:xfrm>
              <a:off x="4665943" y="3128144"/>
              <a:ext cx="751006" cy="57224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189D5D73-57A9-1A4B-8B98-F923A2C17937}"/>
                </a:ext>
              </a:extLst>
            </p:cNvPr>
            <p:cNvSpPr/>
            <p:nvPr/>
          </p:nvSpPr>
          <p:spPr>
            <a:xfrm>
              <a:off x="8507396" y="3117808"/>
              <a:ext cx="756140" cy="57224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 name="文本框 4">
            <a:extLst>
              <a:ext uri="{FF2B5EF4-FFF2-40B4-BE49-F238E27FC236}">
                <a16:creationId xmlns:a16="http://schemas.microsoft.com/office/drawing/2014/main" id="{E9619D5E-FB03-8045-A082-F5613D6B764A}"/>
              </a:ext>
            </a:extLst>
          </p:cNvPr>
          <p:cNvSpPr txBox="1"/>
          <p:nvPr/>
        </p:nvSpPr>
        <p:spPr>
          <a:xfrm>
            <a:off x="8885466" y="3963694"/>
            <a:ext cx="2446504" cy="369332"/>
          </a:xfrm>
          <a:prstGeom prst="rect">
            <a:avLst/>
          </a:prstGeom>
          <a:noFill/>
        </p:spPr>
        <p:txBody>
          <a:bodyPr wrap="none" rtlCol="0">
            <a:spAutoFit/>
          </a:bodyPr>
          <a:lstStyle/>
          <a:p>
            <a:r>
              <a:rPr kumimoji="1" lang="en-US" altLang="zh-CN" dirty="0"/>
              <a:t>(hypothesis</a:t>
            </a:r>
            <a:r>
              <a:rPr kumimoji="1" lang="zh-CN" altLang="en-US" dirty="0"/>
              <a:t>：假说</a:t>
            </a:r>
            <a:r>
              <a:rPr kumimoji="1" lang="en-US" altLang="zh-CN" dirty="0"/>
              <a:t>)</a:t>
            </a:r>
            <a:endParaRPr kumimoji="1" lang="zh-CN" altLang="en-US" dirty="0"/>
          </a:p>
        </p:txBody>
      </p:sp>
    </p:spTree>
    <p:extLst>
      <p:ext uri="{BB962C8B-B14F-4D97-AF65-F5344CB8AC3E}">
        <p14:creationId xmlns:p14="http://schemas.microsoft.com/office/powerpoint/2010/main" val="304674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机器学习简介</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统计学的产物</a:t>
            </a:r>
          </a:p>
        </p:txBody>
      </p:sp>
    </p:spTree>
    <p:extLst>
      <p:ext uri="{BB962C8B-B14F-4D97-AF65-F5344CB8AC3E}">
        <p14:creationId xmlns:p14="http://schemas.microsoft.com/office/powerpoint/2010/main" val="14479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机器怎么学习</a:t>
            </a:r>
          </a:p>
        </p:txBody>
      </p:sp>
      <p:graphicFrame>
        <p:nvGraphicFramePr>
          <p:cNvPr id="5" name="图示 4">
            <a:extLst>
              <a:ext uri="{FF2B5EF4-FFF2-40B4-BE49-F238E27FC236}">
                <a16:creationId xmlns:a16="http://schemas.microsoft.com/office/drawing/2014/main" id="{6716F739-ECCC-8B46-83CB-983A59918698}"/>
              </a:ext>
            </a:extLst>
          </p:cNvPr>
          <p:cNvGraphicFramePr/>
          <p:nvPr>
            <p:extLst>
              <p:ext uri="{D42A27DB-BD31-4B8C-83A1-F6EECF244321}">
                <p14:modId xmlns:p14="http://schemas.microsoft.com/office/powerpoint/2010/main" val="1506610402"/>
              </p:ext>
            </p:extLst>
          </p:nvPr>
        </p:nvGraphicFramePr>
        <p:xfrm>
          <a:off x="1064705" y="2001031"/>
          <a:ext cx="5526268" cy="3759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图示 14">
            <a:extLst>
              <a:ext uri="{FF2B5EF4-FFF2-40B4-BE49-F238E27FC236}">
                <a16:creationId xmlns:a16="http://schemas.microsoft.com/office/drawing/2014/main" id="{2CD44B0B-2704-7F49-9B22-CD59977FB962}"/>
              </a:ext>
            </a:extLst>
          </p:cNvPr>
          <p:cNvGraphicFramePr/>
          <p:nvPr>
            <p:extLst>
              <p:ext uri="{D42A27DB-BD31-4B8C-83A1-F6EECF244321}">
                <p14:modId xmlns:p14="http://schemas.microsoft.com/office/powerpoint/2010/main" val="1036887848"/>
              </p:ext>
            </p:extLst>
          </p:nvPr>
        </p:nvGraphicFramePr>
        <p:xfrm>
          <a:off x="5860648" y="2001032"/>
          <a:ext cx="5526268" cy="37597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文本框 5">
            <a:extLst>
              <a:ext uri="{FF2B5EF4-FFF2-40B4-BE49-F238E27FC236}">
                <a16:creationId xmlns:a16="http://schemas.microsoft.com/office/drawing/2014/main" id="{055BE1BF-6642-7E4B-AC47-B47AC9783211}"/>
              </a:ext>
            </a:extLst>
          </p:cNvPr>
          <p:cNvSpPr txBox="1"/>
          <p:nvPr/>
        </p:nvSpPr>
        <p:spPr>
          <a:xfrm>
            <a:off x="4583574" y="2754775"/>
            <a:ext cx="646331" cy="369332"/>
          </a:xfrm>
          <a:prstGeom prst="rect">
            <a:avLst/>
          </a:prstGeom>
          <a:noFill/>
        </p:spPr>
        <p:txBody>
          <a:bodyPr wrap="none" rtlCol="0">
            <a:spAutoFit/>
          </a:bodyPr>
          <a:lstStyle/>
          <a:p>
            <a:r>
              <a:rPr kumimoji="1" lang="zh-CN" altLang="en-US" dirty="0"/>
              <a:t>辅助</a:t>
            </a:r>
          </a:p>
        </p:txBody>
      </p:sp>
      <p:sp>
        <p:nvSpPr>
          <p:cNvPr id="17" name="文本框 16">
            <a:extLst>
              <a:ext uri="{FF2B5EF4-FFF2-40B4-BE49-F238E27FC236}">
                <a16:creationId xmlns:a16="http://schemas.microsoft.com/office/drawing/2014/main" id="{09DA27FE-0FC1-244A-BFB5-8A94946DBD94}"/>
              </a:ext>
            </a:extLst>
          </p:cNvPr>
          <p:cNvSpPr txBox="1"/>
          <p:nvPr/>
        </p:nvSpPr>
        <p:spPr>
          <a:xfrm>
            <a:off x="4575780" y="4643378"/>
            <a:ext cx="646331" cy="369332"/>
          </a:xfrm>
          <a:prstGeom prst="rect">
            <a:avLst/>
          </a:prstGeom>
          <a:noFill/>
        </p:spPr>
        <p:txBody>
          <a:bodyPr wrap="none" rtlCol="0">
            <a:spAutoFit/>
          </a:bodyPr>
          <a:lstStyle/>
          <a:p>
            <a:r>
              <a:rPr kumimoji="1" lang="zh-CN" altLang="en-US" dirty="0"/>
              <a:t>评价</a:t>
            </a:r>
          </a:p>
        </p:txBody>
      </p:sp>
      <p:sp>
        <p:nvSpPr>
          <p:cNvPr id="19" name="文本框 18">
            <a:extLst>
              <a:ext uri="{FF2B5EF4-FFF2-40B4-BE49-F238E27FC236}">
                <a16:creationId xmlns:a16="http://schemas.microsoft.com/office/drawing/2014/main" id="{4EB0F6B2-21B4-3B4E-814D-A03066119DFB}"/>
              </a:ext>
            </a:extLst>
          </p:cNvPr>
          <p:cNvSpPr txBox="1"/>
          <p:nvPr/>
        </p:nvSpPr>
        <p:spPr>
          <a:xfrm>
            <a:off x="2412157" y="4643378"/>
            <a:ext cx="646331" cy="369332"/>
          </a:xfrm>
          <a:prstGeom prst="rect">
            <a:avLst/>
          </a:prstGeom>
          <a:noFill/>
        </p:spPr>
        <p:txBody>
          <a:bodyPr wrap="none" rtlCol="0">
            <a:spAutoFit/>
          </a:bodyPr>
          <a:lstStyle/>
          <a:p>
            <a:r>
              <a:rPr kumimoji="1" lang="zh-CN" altLang="en-US" dirty="0"/>
              <a:t>接受</a:t>
            </a:r>
          </a:p>
        </p:txBody>
      </p:sp>
      <p:sp>
        <p:nvSpPr>
          <p:cNvPr id="20" name="文本框 19">
            <a:extLst>
              <a:ext uri="{FF2B5EF4-FFF2-40B4-BE49-F238E27FC236}">
                <a16:creationId xmlns:a16="http://schemas.microsoft.com/office/drawing/2014/main" id="{7B1721DD-5617-6C46-9D03-2AF193B0AC3E}"/>
              </a:ext>
            </a:extLst>
          </p:cNvPr>
          <p:cNvSpPr txBox="1"/>
          <p:nvPr/>
        </p:nvSpPr>
        <p:spPr>
          <a:xfrm>
            <a:off x="2412156" y="2754775"/>
            <a:ext cx="646331" cy="369332"/>
          </a:xfrm>
          <a:prstGeom prst="rect">
            <a:avLst/>
          </a:prstGeom>
          <a:noFill/>
        </p:spPr>
        <p:txBody>
          <a:bodyPr wrap="none" rtlCol="0">
            <a:spAutoFit/>
          </a:bodyPr>
          <a:lstStyle/>
          <a:p>
            <a:r>
              <a:rPr kumimoji="1" lang="zh-CN" altLang="en-US" dirty="0"/>
              <a:t>指导</a:t>
            </a:r>
          </a:p>
        </p:txBody>
      </p:sp>
      <p:sp>
        <p:nvSpPr>
          <p:cNvPr id="23" name="文本框 22">
            <a:extLst>
              <a:ext uri="{FF2B5EF4-FFF2-40B4-BE49-F238E27FC236}">
                <a16:creationId xmlns:a16="http://schemas.microsoft.com/office/drawing/2014/main" id="{8F73C185-2975-F047-9D77-7F09EE88D688}"/>
              </a:ext>
            </a:extLst>
          </p:cNvPr>
          <p:cNvSpPr txBox="1"/>
          <p:nvPr/>
        </p:nvSpPr>
        <p:spPr>
          <a:xfrm>
            <a:off x="9402857" y="2754775"/>
            <a:ext cx="646331" cy="369332"/>
          </a:xfrm>
          <a:prstGeom prst="rect">
            <a:avLst/>
          </a:prstGeom>
          <a:noFill/>
        </p:spPr>
        <p:txBody>
          <a:bodyPr wrap="none" rtlCol="0">
            <a:spAutoFit/>
          </a:bodyPr>
          <a:lstStyle/>
          <a:p>
            <a:r>
              <a:rPr kumimoji="1" lang="zh-CN" altLang="en-US" dirty="0"/>
              <a:t>辅助</a:t>
            </a:r>
          </a:p>
        </p:txBody>
      </p:sp>
      <p:sp>
        <p:nvSpPr>
          <p:cNvPr id="25" name="文本框 24">
            <a:extLst>
              <a:ext uri="{FF2B5EF4-FFF2-40B4-BE49-F238E27FC236}">
                <a16:creationId xmlns:a16="http://schemas.microsoft.com/office/drawing/2014/main" id="{4E893011-0D04-D940-8B58-D7A6DAB6EEF3}"/>
              </a:ext>
            </a:extLst>
          </p:cNvPr>
          <p:cNvSpPr txBox="1"/>
          <p:nvPr/>
        </p:nvSpPr>
        <p:spPr>
          <a:xfrm>
            <a:off x="9395063" y="4643378"/>
            <a:ext cx="646331" cy="369332"/>
          </a:xfrm>
          <a:prstGeom prst="rect">
            <a:avLst/>
          </a:prstGeom>
          <a:noFill/>
        </p:spPr>
        <p:txBody>
          <a:bodyPr wrap="none" rtlCol="0">
            <a:spAutoFit/>
          </a:bodyPr>
          <a:lstStyle/>
          <a:p>
            <a:r>
              <a:rPr kumimoji="1" lang="zh-CN" altLang="en-US" dirty="0"/>
              <a:t>评价</a:t>
            </a:r>
          </a:p>
        </p:txBody>
      </p:sp>
      <p:sp>
        <p:nvSpPr>
          <p:cNvPr id="26" name="文本框 25">
            <a:extLst>
              <a:ext uri="{FF2B5EF4-FFF2-40B4-BE49-F238E27FC236}">
                <a16:creationId xmlns:a16="http://schemas.microsoft.com/office/drawing/2014/main" id="{0E549675-CE64-434E-B9CD-46AAB025623D}"/>
              </a:ext>
            </a:extLst>
          </p:cNvPr>
          <p:cNvSpPr txBox="1"/>
          <p:nvPr/>
        </p:nvSpPr>
        <p:spPr>
          <a:xfrm>
            <a:off x="7231440" y="4643378"/>
            <a:ext cx="646331" cy="369332"/>
          </a:xfrm>
          <a:prstGeom prst="rect">
            <a:avLst/>
          </a:prstGeom>
          <a:noFill/>
        </p:spPr>
        <p:txBody>
          <a:bodyPr wrap="none" rtlCol="0">
            <a:spAutoFit/>
          </a:bodyPr>
          <a:lstStyle/>
          <a:p>
            <a:r>
              <a:rPr kumimoji="1" lang="zh-CN" altLang="en-US" dirty="0"/>
              <a:t>接受</a:t>
            </a:r>
          </a:p>
        </p:txBody>
      </p:sp>
      <p:sp>
        <p:nvSpPr>
          <p:cNvPr id="27" name="文本框 26">
            <a:extLst>
              <a:ext uri="{FF2B5EF4-FFF2-40B4-BE49-F238E27FC236}">
                <a16:creationId xmlns:a16="http://schemas.microsoft.com/office/drawing/2014/main" id="{171AE5DA-B341-5548-96E5-3FC2A828BF7A}"/>
              </a:ext>
            </a:extLst>
          </p:cNvPr>
          <p:cNvSpPr txBox="1"/>
          <p:nvPr/>
        </p:nvSpPr>
        <p:spPr>
          <a:xfrm>
            <a:off x="7231439" y="2754775"/>
            <a:ext cx="646331" cy="369332"/>
          </a:xfrm>
          <a:prstGeom prst="rect">
            <a:avLst/>
          </a:prstGeom>
          <a:noFill/>
        </p:spPr>
        <p:txBody>
          <a:bodyPr wrap="none" rtlCol="0">
            <a:spAutoFit/>
          </a:bodyPr>
          <a:lstStyle/>
          <a:p>
            <a:r>
              <a:rPr kumimoji="1" lang="zh-CN" altLang="en-US" dirty="0"/>
              <a:t>指导</a:t>
            </a:r>
          </a:p>
        </p:txBody>
      </p:sp>
    </p:spTree>
    <p:extLst>
      <p:ext uri="{BB962C8B-B14F-4D97-AF65-F5344CB8AC3E}">
        <p14:creationId xmlns:p14="http://schemas.microsoft.com/office/powerpoint/2010/main" val="173013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23"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非深度学习 </a:t>
            </a:r>
            <a:r>
              <a:rPr kumimoji="1" lang="en-US" altLang="zh-CN" dirty="0"/>
              <a:t>VS</a:t>
            </a:r>
            <a:r>
              <a:rPr kumimoji="1" lang="zh-CN" altLang="en-US" dirty="0"/>
              <a:t> 深度学习</a:t>
            </a:r>
          </a:p>
        </p:txBody>
      </p:sp>
      <p:sp>
        <p:nvSpPr>
          <p:cNvPr id="4" name="矩形 3">
            <a:extLst>
              <a:ext uri="{FF2B5EF4-FFF2-40B4-BE49-F238E27FC236}">
                <a16:creationId xmlns:a16="http://schemas.microsoft.com/office/drawing/2014/main" id="{3B797ED5-6D46-9644-8304-9A369B3BAABB}"/>
              </a:ext>
            </a:extLst>
          </p:cNvPr>
          <p:cNvSpPr/>
          <p:nvPr/>
        </p:nvSpPr>
        <p:spPr>
          <a:xfrm>
            <a:off x="2076740" y="1783822"/>
            <a:ext cx="3005951" cy="769441"/>
          </a:xfrm>
          <a:prstGeom prst="rect">
            <a:avLst/>
          </a:prstGeom>
          <a:noFill/>
        </p:spPr>
        <p:txBody>
          <a:bodyPr wrap="none" lIns="91440" tIns="45720" rIns="91440" bIns="45720">
            <a:spAutoFit/>
          </a:bodyPr>
          <a:lstStyle/>
          <a:p>
            <a:pPr algn="ctr"/>
            <a:r>
              <a:rPr lang="zh-CN" altLang="en-US" sz="4400" dirty="0">
                <a:ln w="0"/>
                <a:solidFill>
                  <a:schemeClr val="accent2"/>
                </a:solidFill>
                <a:effectLst>
                  <a:outerShdw blurRad="38100" dist="19050" dir="2700000" algn="tl" rotWithShape="0">
                    <a:schemeClr val="dk1">
                      <a:alpha val="40000"/>
                    </a:schemeClr>
                  </a:outerShdw>
                </a:effectLst>
              </a:rPr>
              <a:t>非深度</a:t>
            </a:r>
            <a:r>
              <a:rPr lang="zh-CN" altLang="en-US" sz="4400" b="0" cap="none" spc="0" dirty="0">
                <a:ln w="0"/>
                <a:solidFill>
                  <a:schemeClr val="accent2"/>
                </a:solidFill>
                <a:effectLst>
                  <a:outerShdw blurRad="38100" dist="19050" dir="2700000" algn="tl" rotWithShape="0">
                    <a:schemeClr val="dk1">
                      <a:alpha val="40000"/>
                    </a:schemeClr>
                  </a:outerShdw>
                </a:effectLst>
              </a:rPr>
              <a:t>学习</a:t>
            </a:r>
          </a:p>
        </p:txBody>
      </p:sp>
      <p:sp>
        <p:nvSpPr>
          <p:cNvPr id="11" name="矩形 10">
            <a:extLst>
              <a:ext uri="{FF2B5EF4-FFF2-40B4-BE49-F238E27FC236}">
                <a16:creationId xmlns:a16="http://schemas.microsoft.com/office/drawing/2014/main" id="{F6D1C71A-9416-A34E-88B3-1469F874E1EB}"/>
              </a:ext>
            </a:extLst>
          </p:cNvPr>
          <p:cNvSpPr/>
          <p:nvPr/>
        </p:nvSpPr>
        <p:spPr>
          <a:xfrm>
            <a:off x="7391438" y="1783822"/>
            <a:ext cx="2441694" cy="769441"/>
          </a:xfrm>
          <a:prstGeom prst="rect">
            <a:avLst/>
          </a:prstGeom>
          <a:noFill/>
        </p:spPr>
        <p:txBody>
          <a:bodyPr wrap="none" lIns="91440" tIns="45720" rIns="91440" bIns="45720">
            <a:spAutoFit/>
          </a:bodyPr>
          <a:lstStyle/>
          <a:p>
            <a:pPr algn="ctr"/>
            <a:r>
              <a:rPr lang="zh-CN" altLang="en-US" sz="4400" dirty="0">
                <a:ln w="0"/>
                <a:solidFill>
                  <a:schemeClr val="accent2"/>
                </a:solidFill>
                <a:effectLst>
                  <a:outerShdw blurRad="38100" dist="19050" dir="2700000" algn="tl" rotWithShape="0">
                    <a:schemeClr val="dk1">
                      <a:alpha val="40000"/>
                    </a:schemeClr>
                  </a:outerShdw>
                </a:effectLst>
              </a:rPr>
              <a:t>深度学习</a:t>
            </a:r>
            <a:endParaRPr lang="zh-CN" altLang="en-US" sz="4400" b="0" cap="none" spc="0" dirty="0">
              <a:ln w="0"/>
              <a:solidFill>
                <a:schemeClr val="accent2"/>
              </a:solidFill>
              <a:effectLst>
                <a:outerShdw blurRad="38100" dist="19050" dir="2700000" algn="tl" rotWithShape="0">
                  <a:schemeClr val="dk1">
                    <a:alpha val="40000"/>
                  </a:schemeClr>
                </a:outerShdw>
              </a:effectLst>
            </a:endParaRPr>
          </a:p>
        </p:txBody>
      </p:sp>
      <p:cxnSp>
        <p:nvCxnSpPr>
          <p:cNvPr id="16" name="直线连接符 15">
            <a:extLst>
              <a:ext uri="{FF2B5EF4-FFF2-40B4-BE49-F238E27FC236}">
                <a16:creationId xmlns:a16="http://schemas.microsoft.com/office/drawing/2014/main" id="{B7BC23FC-6492-7740-9CF1-1363914E9158}"/>
              </a:ext>
            </a:extLst>
          </p:cNvPr>
          <p:cNvCxnSpPr>
            <a:cxnSpLocks/>
          </p:cNvCxnSpPr>
          <p:nvPr/>
        </p:nvCxnSpPr>
        <p:spPr>
          <a:xfrm>
            <a:off x="6072851" y="1783822"/>
            <a:ext cx="0" cy="4640127"/>
          </a:xfrm>
          <a:prstGeom prst="line">
            <a:avLst/>
          </a:prstGeom>
          <a:ln w="28575"/>
        </p:spPr>
        <p:style>
          <a:lnRef idx="1">
            <a:schemeClr val="accent3"/>
          </a:lnRef>
          <a:fillRef idx="0">
            <a:schemeClr val="accent3"/>
          </a:fillRef>
          <a:effectRef idx="0">
            <a:schemeClr val="accent3"/>
          </a:effectRef>
          <a:fontRef idx="minor">
            <a:schemeClr val="tx1"/>
          </a:fontRef>
        </p:style>
      </p:cxnSp>
      <p:pic>
        <p:nvPicPr>
          <p:cNvPr id="8" name="图片 7">
            <a:extLst>
              <a:ext uri="{FF2B5EF4-FFF2-40B4-BE49-F238E27FC236}">
                <a16:creationId xmlns:a16="http://schemas.microsoft.com/office/drawing/2014/main" id="{EF9EEABA-55E5-7144-A00C-9B0DB5F9BACE}"/>
              </a:ext>
            </a:extLst>
          </p:cNvPr>
          <p:cNvPicPr>
            <a:picLocks noChangeAspect="1"/>
          </p:cNvPicPr>
          <p:nvPr/>
        </p:nvPicPr>
        <p:blipFill>
          <a:blip r:embed="rId2"/>
          <a:stretch>
            <a:fillRect/>
          </a:stretch>
        </p:blipFill>
        <p:spPr>
          <a:xfrm>
            <a:off x="1598739" y="2707522"/>
            <a:ext cx="1805967" cy="1540384"/>
          </a:xfrm>
          <a:prstGeom prst="rect">
            <a:avLst/>
          </a:prstGeom>
        </p:spPr>
      </p:pic>
      <p:pic>
        <p:nvPicPr>
          <p:cNvPr id="10" name="图片 9">
            <a:extLst>
              <a:ext uri="{FF2B5EF4-FFF2-40B4-BE49-F238E27FC236}">
                <a16:creationId xmlns:a16="http://schemas.microsoft.com/office/drawing/2014/main" id="{0529D86E-FAF2-2246-80FB-88F3EE64DC41}"/>
              </a:ext>
            </a:extLst>
          </p:cNvPr>
          <p:cNvPicPr>
            <a:picLocks noChangeAspect="1"/>
          </p:cNvPicPr>
          <p:nvPr/>
        </p:nvPicPr>
        <p:blipFill rotWithShape="1">
          <a:blip r:embed="rId3"/>
          <a:srcRect l="10517" r="10470"/>
          <a:stretch/>
        </p:blipFill>
        <p:spPr>
          <a:xfrm>
            <a:off x="3639085" y="2707152"/>
            <a:ext cx="1929316" cy="1540384"/>
          </a:xfrm>
          <a:prstGeom prst="rect">
            <a:avLst/>
          </a:prstGeom>
        </p:spPr>
      </p:pic>
      <p:pic>
        <p:nvPicPr>
          <p:cNvPr id="13" name="图片 12">
            <a:extLst>
              <a:ext uri="{FF2B5EF4-FFF2-40B4-BE49-F238E27FC236}">
                <a16:creationId xmlns:a16="http://schemas.microsoft.com/office/drawing/2014/main" id="{D157B2FF-EAA6-3944-8495-7844939D5B24}"/>
              </a:ext>
            </a:extLst>
          </p:cNvPr>
          <p:cNvPicPr>
            <a:picLocks noChangeAspect="1"/>
          </p:cNvPicPr>
          <p:nvPr/>
        </p:nvPicPr>
        <p:blipFill>
          <a:blip r:embed="rId4"/>
          <a:stretch>
            <a:fillRect/>
          </a:stretch>
        </p:blipFill>
        <p:spPr>
          <a:xfrm>
            <a:off x="7338811" y="2651881"/>
            <a:ext cx="2537707" cy="1554237"/>
          </a:xfrm>
          <a:prstGeom prst="rect">
            <a:avLst/>
          </a:prstGeom>
        </p:spPr>
      </p:pic>
      <p:sp>
        <p:nvSpPr>
          <p:cNvPr id="14" name="文本框 13">
            <a:extLst>
              <a:ext uri="{FF2B5EF4-FFF2-40B4-BE49-F238E27FC236}">
                <a16:creationId xmlns:a16="http://schemas.microsoft.com/office/drawing/2014/main" id="{0C5F419B-2961-B349-BDD9-8CEE69DC0625}"/>
              </a:ext>
            </a:extLst>
          </p:cNvPr>
          <p:cNvSpPr txBox="1"/>
          <p:nvPr/>
        </p:nvSpPr>
        <p:spPr>
          <a:xfrm>
            <a:off x="2304367" y="4467827"/>
            <a:ext cx="2319866" cy="1721305"/>
          </a:xfrm>
          <a:prstGeom prst="rect">
            <a:avLst/>
          </a:prstGeom>
          <a:noFill/>
        </p:spPr>
        <p:txBody>
          <a:bodyPr wrap="none" rtlCol="0">
            <a:spAutoFit/>
          </a:bodyPr>
          <a:lstStyle/>
          <a:p>
            <a:pPr marL="285750" indent="-285750">
              <a:lnSpc>
                <a:spcPct val="120000"/>
              </a:lnSpc>
              <a:buFontTx/>
              <a:buChar char="-"/>
            </a:pPr>
            <a:r>
              <a:rPr kumimoji="1" lang="zh-CN" altLang="en-US" dirty="0"/>
              <a:t>需要数据量：少</a:t>
            </a:r>
            <a:endParaRPr kumimoji="1" lang="en-US" altLang="zh-CN" dirty="0"/>
          </a:p>
          <a:p>
            <a:pPr marL="285750" indent="-285750">
              <a:lnSpc>
                <a:spcPct val="120000"/>
              </a:lnSpc>
              <a:buFontTx/>
              <a:buChar char="-"/>
            </a:pPr>
            <a:r>
              <a:rPr kumimoji="1" lang="zh-CN" altLang="en-US" dirty="0"/>
              <a:t>硬件支持：依赖弱</a:t>
            </a:r>
            <a:endParaRPr kumimoji="1" lang="en-US" altLang="zh-CN" dirty="0"/>
          </a:p>
          <a:p>
            <a:pPr marL="285750" indent="-285750">
              <a:lnSpc>
                <a:spcPct val="120000"/>
              </a:lnSpc>
              <a:buFontTx/>
              <a:buChar char="-"/>
            </a:pPr>
            <a:r>
              <a:rPr kumimoji="1" lang="zh-CN" altLang="en-US" dirty="0"/>
              <a:t>训练时间：短</a:t>
            </a:r>
            <a:endParaRPr kumimoji="1" lang="en-US" altLang="zh-CN" dirty="0"/>
          </a:p>
          <a:p>
            <a:pPr marL="285750" indent="-285750">
              <a:lnSpc>
                <a:spcPct val="120000"/>
              </a:lnSpc>
              <a:buFontTx/>
              <a:buChar char="-"/>
            </a:pPr>
            <a:r>
              <a:rPr kumimoji="1" lang="zh-CN" altLang="en-US" dirty="0"/>
              <a:t>特征工程：需要</a:t>
            </a:r>
            <a:endParaRPr kumimoji="1" lang="en-US" altLang="zh-CN" dirty="0"/>
          </a:p>
          <a:p>
            <a:pPr marL="285750" indent="-285750">
              <a:lnSpc>
                <a:spcPct val="120000"/>
              </a:lnSpc>
              <a:buFontTx/>
              <a:buChar char="-"/>
            </a:pPr>
            <a:r>
              <a:rPr kumimoji="1" lang="zh-CN" altLang="en-US" dirty="0"/>
              <a:t>可解释性：强</a:t>
            </a:r>
          </a:p>
        </p:txBody>
      </p:sp>
      <p:sp>
        <p:nvSpPr>
          <p:cNvPr id="24" name="文本框 23">
            <a:extLst>
              <a:ext uri="{FF2B5EF4-FFF2-40B4-BE49-F238E27FC236}">
                <a16:creationId xmlns:a16="http://schemas.microsoft.com/office/drawing/2014/main" id="{C17BA666-1CB1-CB4A-A642-D4D3E3E5F839}"/>
              </a:ext>
            </a:extLst>
          </p:cNvPr>
          <p:cNvSpPr txBox="1"/>
          <p:nvPr/>
        </p:nvSpPr>
        <p:spPr>
          <a:xfrm>
            <a:off x="7447732" y="4467827"/>
            <a:ext cx="2781531" cy="1721305"/>
          </a:xfrm>
          <a:prstGeom prst="rect">
            <a:avLst/>
          </a:prstGeom>
          <a:noFill/>
        </p:spPr>
        <p:txBody>
          <a:bodyPr wrap="none" rtlCol="0">
            <a:spAutoFit/>
          </a:bodyPr>
          <a:lstStyle/>
          <a:p>
            <a:pPr marL="285750" indent="-285750">
              <a:lnSpc>
                <a:spcPct val="120000"/>
              </a:lnSpc>
              <a:buFontTx/>
              <a:buChar char="-"/>
            </a:pPr>
            <a:r>
              <a:rPr kumimoji="1" lang="zh-CN" altLang="en-US" dirty="0"/>
              <a:t>需要数据量：多</a:t>
            </a:r>
            <a:endParaRPr kumimoji="1" lang="en-US" altLang="zh-CN" dirty="0"/>
          </a:p>
          <a:p>
            <a:pPr marL="285750" indent="-285750">
              <a:lnSpc>
                <a:spcPct val="120000"/>
              </a:lnSpc>
              <a:buFontTx/>
              <a:buChar char="-"/>
            </a:pPr>
            <a:r>
              <a:rPr kumimoji="1" lang="zh-CN" altLang="en-US" dirty="0"/>
              <a:t>硬件支持：依赖强</a:t>
            </a:r>
            <a:endParaRPr kumimoji="1" lang="en-US" altLang="zh-CN" dirty="0"/>
          </a:p>
          <a:p>
            <a:pPr marL="285750" indent="-285750">
              <a:lnSpc>
                <a:spcPct val="120000"/>
              </a:lnSpc>
              <a:buFontTx/>
              <a:buChar char="-"/>
            </a:pPr>
            <a:r>
              <a:rPr kumimoji="1" lang="zh-CN" altLang="en-US" dirty="0"/>
              <a:t>训练时间：长</a:t>
            </a:r>
            <a:endParaRPr kumimoji="1" lang="en-US" altLang="zh-CN" dirty="0"/>
          </a:p>
          <a:p>
            <a:pPr marL="285750" indent="-285750">
              <a:lnSpc>
                <a:spcPct val="120000"/>
              </a:lnSpc>
              <a:buFontTx/>
              <a:buChar char="-"/>
            </a:pPr>
            <a:r>
              <a:rPr kumimoji="1" lang="zh-CN" altLang="en-US" dirty="0"/>
              <a:t>特征工程：基本不需要</a:t>
            </a:r>
            <a:endParaRPr kumimoji="1" lang="en-US" altLang="zh-CN" dirty="0"/>
          </a:p>
          <a:p>
            <a:pPr marL="285750" indent="-285750">
              <a:lnSpc>
                <a:spcPct val="120000"/>
              </a:lnSpc>
              <a:buFontTx/>
              <a:buChar char="-"/>
            </a:pPr>
            <a:r>
              <a:rPr kumimoji="1" lang="zh-CN" altLang="en-US" dirty="0"/>
              <a:t>可解释性：弱</a:t>
            </a:r>
          </a:p>
        </p:txBody>
      </p:sp>
      <p:sp>
        <p:nvSpPr>
          <p:cNvPr id="18" name="圆角矩形 17">
            <a:extLst>
              <a:ext uri="{FF2B5EF4-FFF2-40B4-BE49-F238E27FC236}">
                <a16:creationId xmlns:a16="http://schemas.microsoft.com/office/drawing/2014/main" id="{8BD5673D-7ADC-0340-92B6-DD8C6C1E0DF0}"/>
              </a:ext>
            </a:extLst>
          </p:cNvPr>
          <p:cNvSpPr/>
          <p:nvPr/>
        </p:nvSpPr>
        <p:spPr>
          <a:xfrm>
            <a:off x="2102388" y="5502501"/>
            <a:ext cx="8327478" cy="326799"/>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110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深度学习的效果如何</a:t>
            </a:r>
          </a:p>
        </p:txBody>
      </p:sp>
      <p:sp>
        <p:nvSpPr>
          <p:cNvPr id="7" name="文本框 6">
            <a:extLst>
              <a:ext uri="{FF2B5EF4-FFF2-40B4-BE49-F238E27FC236}">
                <a16:creationId xmlns:a16="http://schemas.microsoft.com/office/drawing/2014/main" id="{998E33AB-D2F9-4847-B239-921139AAB9D0}"/>
              </a:ext>
            </a:extLst>
          </p:cNvPr>
          <p:cNvSpPr txBox="1"/>
          <p:nvPr/>
        </p:nvSpPr>
        <p:spPr>
          <a:xfrm>
            <a:off x="1621861" y="1617374"/>
            <a:ext cx="3416320" cy="523220"/>
          </a:xfrm>
          <a:prstGeom prst="rect">
            <a:avLst/>
          </a:prstGeom>
          <a:noFill/>
        </p:spPr>
        <p:txBody>
          <a:bodyPr wrap="none" rtlCol="0">
            <a:spAutoFit/>
          </a:bodyPr>
          <a:lstStyle/>
          <a:p>
            <a:r>
              <a:rPr kumimoji="1" lang="zh-CN" altLang="en-US" sz="2800" dirty="0"/>
              <a:t>某文本主题分类任务</a:t>
            </a:r>
          </a:p>
        </p:txBody>
      </p:sp>
      <p:pic>
        <p:nvPicPr>
          <p:cNvPr id="4" name="图片 3">
            <a:extLst>
              <a:ext uri="{FF2B5EF4-FFF2-40B4-BE49-F238E27FC236}">
                <a16:creationId xmlns:a16="http://schemas.microsoft.com/office/drawing/2014/main" id="{55BE256D-1E7B-F24A-BC19-90A91D233947}"/>
              </a:ext>
            </a:extLst>
          </p:cNvPr>
          <p:cNvPicPr>
            <a:picLocks noChangeAspect="1"/>
          </p:cNvPicPr>
          <p:nvPr/>
        </p:nvPicPr>
        <p:blipFill>
          <a:blip r:embed="rId2"/>
          <a:stretch>
            <a:fillRect/>
          </a:stretch>
        </p:blipFill>
        <p:spPr>
          <a:xfrm>
            <a:off x="1520142" y="2395902"/>
            <a:ext cx="9350596" cy="3982254"/>
          </a:xfrm>
          <a:prstGeom prst="rect">
            <a:avLst/>
          </a:prstGeom>
        </p:spPr>
      </p:pic>
      <p:sp>
        <p:nvSpPr>
          <p:cNvPr id="17" name="圆角矩形 16">
            <a:extLst>
              <a:ext uri="{FF2B5EF4-FFF2-40B4-BE49-F238E27FC236}">
                <a16:creationId xmlns:a16="http://schemas.microsoft.com/office/drawing/2014/main" id="{BEED4717-542F-8348-8241-F616304D58F5}"/>
              </a:ext>
            </a:extLst>
          </p:cNvPr>
          <p:cNvSpPr/>
          <p:nvPr/>
        </p:nvSpPr>
        <p:spPr>
          <a:xfrm>
            <a:off x="5916070" y="2696902"/>
            <a:ext cx="1341257" cy="347240"/>
          </a:xfrm>
          <a:prstGeom prst="roundRect">
            <a:avLst>
              <a:gd name="adj" fmla="val 4551"/>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4761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所以深度学习更强吗</a:t>
            </a:r>
          </a:p>
        </p:txBody>
      </p:sp>
      <p:sp>
        <p:nvSpPr>
          <p:cNvPr id="4" name="矩形 3">
            <a:extLst>
              <a:ext uri="{FF2B5EF4-FFF2-40B4-BE49-F238E27FC236}">
                <a16:creationId xmlns:a16="http://schemas.microsoft.com/office/drawing/2014/main" id="{BAA4BAA1-4695-D649-A088-6A5F2D07ECD4}"/>
              </a:ext>
            </a:extLst>
          </p:cNvPr>
          <p:cNvSpPr/>
          <p:nvPr/>
        </p:nvSpPr>
        <p:spPr>
          <a:xfrm>
            <a:off x="1976122" y="1665366"/>
            <a:ext cx="8239756" cy="1077218"/>
          </a:xfrm>
          <a:prstGeom prst="rect">
            <a:avLst/>
          </a:prstGeom>
          <a:noFill/>
        </p:spPr>
        <p:txBody>
          <a:bodyPr wrap="none" lIns="91440" tIns="45720" rIns="91440" bIns="45720">
            <a:spAutoFit/>
          </a:bodyPr>
          <a:lstStyle/>
          <a:p>
            <a:r>
              <a:rPr lang="zh-CN" altLang="en-US"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误区</a:t>
            </a:r>
            <a:r>
              <a:rPr lang="en-US" altLang="zh-CN"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1</a:t>
            </a:r>
            <a:r>
              <a:rPr lang="zh-CN" altLang="en-US"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：所有的问题无脑上深度学习就好了</a:t>
            </a:r>
            <a:r>
              <a:rPr lang="zh-CN" altLang="en-US" sz="3200" b="1"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t>
            </a:r>
            <a:endParaRPr lang="en-US" altLang="zh-CN" sz="3200" b="1"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zh-CN" altLang="en-US"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误区</a:t>
            </a:r>
            <a:r>
              <a:rPr lang="en-US" altLang="zh-CN"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2</a:t>
            </a:r>
            <a:r>
              <a:rPr lang="zh-CN" altLang="en-US"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：上更新的模型就能得到更好的效果。</a:t>
            </a:r>
          </a:p>
        </p:txBody>
      </p:sp>
      <p:sp>
        <p:nvSpPr>
          <p:cNvPr id="5" name="文本框 4">
            <a:extLst>
              <a:ext uri="{FF2B5EF4-FFF2-40B4-BE49-F238E27FC236}">
                <a16:creationId xmlns:a16="http://schemas.microsoft.com/office/drawing/2014/main" id="{EAF9A0B2-F319-D942-A166-551BBFAFE63E}"/>
              </a:ext>
            </a:extLst>
          </p:cNvPr>
          <p:cNvSpPr txBox="1"/>
          <p:nvPr/>
        </p:nvSpPr>
        <p:spPr>
          <a:xfrm>
            <a:off x="1976122" y="3034793"/>
            <a:ext cx="7250703" cy="3385799"/>
          </a:xfrm>
          <a:prstGeom prst="rect">
            <a:avLst/>
          </a:prstGeom>
          <a:noFill/>
        </p:spPr>
        <p:txBody>
          <a:bodyPr wrap="none" rtlCol="0">
            <a:spAutoFit/>
          </a:bodyPr>
          <a:lstStyle/>
          <a:p>
            <a:pPr>
              <a:lnSpc>
                <a:spcPct val="120000"/>
              </a:lnSpc>
            </a:pPr>
            <a:r>
              <a:rPr kumimoji="1" lang="zh-CN" altLang="en-US" dirty="0"/>
              <a:t>我们应该如何讨论机器学习的问题：</a:t>
            </a:r>
            <a:endParaRPr kumimoji="1" lang="en-US" altLang="zh-CN" dirty="0"/>
          </a:p>
          <a:p>
            <a:pPr marL="342900" indent="-342900">
              <a:lnSpc>
                <a:spcPct val="120000"/>
              </a:lnSpc>
              <a:buAutoNum type="arabicPeriod"/>
            </a:pPr>
            <a:r>
              <a:rPr kumimoji="1" lang="zh-CN" altLang="en-US" dirty="0"/>
              <a:t>业务本身有没有明显的规律或者明显的“非规律” 。</a:t>
            </a:r>
            <a:endParaRPr kumimoji="1" lang="en-US" altLang="zh-CN" dirty="0"/>
          </a:p>
          <a:p>
            <a:pPr lvl="1">
              <a:lnSpc>
                <a:spcPct val="120000"/>
              </a:lnSpc>
            </a:pPr>
            <a:r>
              <a:rPr kumimoji="1" lang="en-US" altLang="zh-CN" dirty="0"/>
              <a:t>-</a:t>
            </a:r>
            <a:r>
              <a:rPr kumimoji="1" lang="zh-CN" altLang="en-US" dirty="0"/>
              <a:t> 房价和平米数的正弦有关系（误）。</a:t>
            </a:r>
            <a:endParaRPr kumimoji="1" lang="en-US" altLang="zh-CN" dirty="0"/>
          </a:p>
          <a:p>
            <a:pPr>
              <a:lnSpc>
                <a:spcPct val="120000"/>
              </a:lnSpc>
            </a:pPr>
            <a:r>
              <a:rPr kumimoji="1" lang="en-US" altLang="zh-CN" dirty="0"/>
              <a:t>2.</a:t>
            </a:r>
            <a:r>
              <a:rPr kumimoji="1" lang="zh-CN" altLang="en-US" dirty="0"/>
              <a:t>  数据分布是否“公平”。</a:t>
            </a:r>
            <a:endParaRPr kumimoji="1" lang="en-US" altLang="zh-CN" dirty="0"/>
          </a:p>
          <a:p>
            <a:pPr>
              <a:lnSpc>
                <a:spcPct val="120000"/>
              </a:lnSpc>
            </a:pPr>
            <a:r>
              <a:rPr kumimoji="1" lang="en-US" altLang="zh-CN" dirty="0"/>
              <a:t>	-</a:t>
            </a:r>
            <a:r>
              <a:rPr kumimoji="1" lang="zh-CN" altLang="en-US" dirty="0"/>
              <a:t> 数据的量、数据的分层、 </a:t>
            </a:r>
            <a:r>
              <a:rPr kumimoji="1" lang="en-US" altLang="zh-CN" dirty="0"/>
              <a:t>Out</a:t>
            </a:r>
            <a:r>
              <a:rPr kumimoji="1" lang="zh-CN" altLang="en-US" dirty="0"/>
              <a:t> </a:t>
            </a:r>
            <a:r>
              <a:rPr kumimoji="1" lang="en-US" altLang="zh-CN" dirty="0"/>
              <a:t>of</a:t>
            </a:r>
            <a:r>
              <a:rPr kumimoji="1" lang="zh-CN" altLang="en-US" dirty="0"/>
              <a:t> </a:t>
            </a:r>
            <a:r>
              <a:rPr kumimoji="1" lang="en-US" altLang="zh-CN" dirty="0"/>
              <a:t>sample</a:t>
            </a:r>
            <a:r>
              <a:rPr kumimoji="1" lang="zh-CN" altLang="en-US" dirty="0"/>
              <a:t> 。</a:t>
            </a:r>
            <a:endParaRPr kumimoji="1" lang="en-US" altLang="zh-CN" dirty="0"/>
          </a:p>
          <a:p>
            <a:pPr>
              <a:lnSpc>
                <a:spcPct val="120000"/>
              </a:lnSpc>
            </a:pPr>
            <a:r>
              <a:rPr kumimoji="1" lang="en-US" altLang="zh-CN" dirty="0"/>
              <a:t>3.</a:t>
            </a:r>
            <a:r>
              <a:rPr kumimoji="1" lang="zh-CN" altLang="en-US" dirty="0"/>
              <a:t>  支持训练和部署的硬件条件。</a:t>
            </a:r>
            <a:endParaRPr kumimoji="1" lang="en-US" altLang="zh-CN" dirty="0"/>
          </a:p>
          <a:p>
            <a:pPr>
              <a:lnSpc>
                <a:spcPct val="120000"/>
              </a:lnSpc>
            </a:pPr>
            <a:r>
              <a:rPr kumimoji="1" lang="en-US" altLang="zh-CN" dirty="0"/>
              <a:t>	-</a:t>
            </a:r>
            <a:r>
              <a:rPr kumimoji="1" lang="zh-CN" altLang="en-US" dirty="0"/>
              <a:t> 多少内存？有无 </a:t>
            </a:r>
            <a:r>
              <a:rPr kumimoji="1" lang="en-US" altLang="zh-CN" dirty="0"/>
              <a:t>GPU</a:t>
            </a:r>
            <a:r>
              <a:rPr kumimoji="1" lang="zh-CN" altLang="en-US" dirty="0"/>
              <a:t> ？线上响应速度？</a:t>
            </a:r>
            <a:endParaRPr kumimoji="1" lang="en-US" altLang="zh-CN" dirty="0"/>
          </a:p>
          <a:p>
            <a:pPr>
              <a:lnSpc>
                <a:spcPct val="120000"/>
              </a:lnSpc>
            </a:pPr>
            <a:r>
              <a:rPr kumimoji="1" lang="en-US" altLang="zh-CN" dirty="0"/>
              <a:t>4.</a:t>
            </a:r>
            <a:r>
              <a:rPr kumimoji="1" lang="zh-CN" altLang="en-US" dirty="0"/>
              <a:t>  任务与结果的性价比。</a:t>
            </a:r>
            <a:endParaRPr kumimoji="1" lang="en-US" altLang="zh-CN" dirty="0"/>
          </a:p>
          <a:p>
            <a:pPr>
              <a:lnSpc>
                <a:spcPct val="120000"/>
              </a:lnSpc>
            </a:pPr>
            <a:r>
              <a:rPr kumimoji="1" lang="en-US" altLang="zh-CN" dirty="0"/>
              <a:t>	-</a:t>
            </a:r>
            <a:r>
              <a:rPr kumimoji="1" lang="zh-CN" altLang="en-US" dirty="0"/>
              <a:t> 你是在为一个两周的合同做一个词云？还是为谷歌做机器翻译？</a:t>
            </a:r>
            <a:endParaRPr kumimoji="1" lang="en-US" altLang="zh-CN" dirty="0"/>
          </a:p>
          <a:p>
            <a:pPr>
              <a:lnSpc>
                <a:spcPct val="120000"/>
              </a:lnSpc>
            </a:pPr>
            <a:r>
              <a:rPr kumimoji="1" lang="en-US" altLang="zh-CN" dirty="0"/>
              <a:t>5.</a:t>
            </a:r>
            <a:r>
              <a:rPr kumimoji="1" lang="zh-CN" altLang="en-US" dirty="0"/>
              <a:t>  </a:t>
            </a:r>
            <a:r>
              <a:rPr kumimoji="1" lang="en-US" altLang="zh-CN" dirty="0"/>
              <a:t>……</a:t>
            </a:r>
            <a:endParaRPr kumimoji="1" lang="zh-CN" altLang="en-US" dirty="0"/>
          </a:p>
        </p:txBody>
      </p:sp>
    </p:spTree>
    <p:extLst>
      <p:ext uri="{BB962C8B-B14F-4D97-AF65-F5344CB8AC3E}">
        <p14:creationId xmlns:p14="http://schemas.microsoft.com/office/powerpoint/2010/main" val="33186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麦迪逊">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麦迪逊">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麦迪逊">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{1F77B5AF-6E8C-0E49-844F-64EDE9A2E13D}tf16401378</Template>
  <TotalTime>3277</TotalTime>
  <Words>756</Words>
  <Application>Microsoft Macintosh PowerPoint</Application>
  <PresentationFormat>宽屏</PresentationFormat>
  <Paragraphs>138</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MS Shell Dlg 2</vt:lpstr>
      <vt:lpstr>Arial</vt:lpstr>
      <vt:lpstr>Cambria Math</vt:lpstr>
      <vt:lpstr>Wingdings</vt:lpstr>
      <vt:lpstr>Wingdings 3</vt:lpstr>
      <vt:lpstr>麦迪逊</vt:lpstr>
      <vt:lpstr>深度学习简介</vt:lpstr>
      <vt:lpstr>我们如何看待“未知的发生”</vt:lpstr>
      <vt:lpstr>人们对“未知的发生”的两种心态</vt:lpstr>
      <vt:lpstr>数学家们的办法</vt:lpstr>
      <vt:lpstr>机器学习简介</vt:lpstr>
      <vt:lpstr>机器怎么学习</vt:lpstr>
      <vt:lpstr>非深度学习 VS 深度学习</vt:lpstr>
      <vt:lpstr>深度学习的效果如何</vt:lpstr>
      <vt:lpstr>所以深度学习更强吗</vt:lpstr>
      <vt:lpstr>深度学习原理</vt:lpstr>
      <vt:lpstr>神经网络的诞生</vt:lpstr>
      <vt:lpstr>神经网络的原理</vt:lpstr>
      <vt:lpstr>神经网络如何逼近任意函数</vt:lpstr>
      <vt:lpstr>更深更强</vt:lpstr>
      <vt:lpstr>深度学习框架</vt:lpstr>
      <vt:lpstr>tfhub 应用效果</vt:lpstr>
      <vt:lpstr>深度学习教程</vt:lpstr>
      <vt:lpstr>深度学习岗位现状</vt:lpstr>
      <vt:lpstr>深度学习工业现状</vt:lpstr>
      <vt:lpstr>我们该做什么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深度学习简介</dc:title>
  <dc:creator>Microsoft Office User</dc:creator>
  <cp:lastModifiedBy>Microsoft Office User</cp:lastModifiedBy>
  <cp:revision>154</cp:revision>
  <dcterms:created xsi:type="dcterms:W3CDTF">2021-05-01T05:54:02Z</dcterms:created>
  <dcterms:modified xsi:type="dcterms:W3CDTF">2021-05-11T14:15:12Z</dcterms:modified>
</cp:coreProperties>
</file>