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 Chemistry 2.xlsx]Q1!PivotTable2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tx1">
              <a:lumMod val="75000"/>
              <a:lumOff val="2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tx1">
              <a:lumMod val="75000"/>
              <a:lumOff val="2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tx1">
              <a:lumMod val="75000"/>
              <a:lumOff val="25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'Q1'!$B$3</c:f>
              <c:strCache>
                <c:ptCount val="1"/>
                <c:pt idx="0">
                  <c:v>Total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CF-419F-BEF7-0CC08F0AB4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CF-419F-BEF7-0CC08F0AB42B}"/>
              </c:ext>
            </c:extLst>
          </c:dPt>
          <c:dPt>
            <c:idx val="2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6CF-419F-BEF7-0CC08F0AB42B}"/>
              </c:ext>
            </c:extLst>
          </c:dPt>
          <c:cat>
            <c:strRef>
              <c:f>'Q1'!$A$4:$A$7</c:f>
              <c:strCache>
                <c:ptCount val="3"/>
                <c:pt idx="0">
                  <c:v>Gas</c:v>
                </c:pt>
                <c:pt idx="1">
                  <c:v>Liquid</c:v>
                </c:pt>
                <c:pt idx="2">
                  <c:v>Solid</c:v>
                </c:pt>
              </c:strCache>
            </c:strRef>
          </c:cat>
          <c:val>
            <c:numRef>
              <c:f>'Q1'!$B$4:$B$7</c:f>
              <c:numCache>
                <c:formatCode>General</c:formatCode>
                <c:ptCount val="3"/>
                <c:pt idx="0">
                  <c:v>382</c:v>
                </c:pt>
                <c:pt idx="1">
                  <c:v>199</c:v>
                </c:pt>
                <c:pt idx="2">
                  <c:v>1419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6CF-419F-BEF7-0CC08F0AB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 Chemistry 2.xlsx]Q2!PivotTable3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'Q2'!$A$4:$A$9</c:f>
              <c:strCache>
                <c:ptCount val="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</c:strCache>
            </c:strRef>
          </c:cat>
          <c:val>
            <c:numRef>
              <c:f>'Q2'!$B$4:$B$9</c:f>
              <c:numCache>
                <c:formatCode>General</c:formatCode>
                <c:ptCount val="5"/>
                <c:pt idx="0">
                  <c:v>27</c:v>
                </c:pt>
                <c:pt idx="1">
                  <c:v>3088</c:v>
                </c:pt>
                <c:pt idx="2">
                  <c:v>2956</c:v>
                </c:pt>
                <c:pt idx="3">
                  <c:v>3289</c:v>
                </c:pt>
                <c:pt idx="4">
                  <c:v>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D5-4C4A-BDDF-EDBA87C0A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772495"/>
        <c:axId val="117772911"/>
      </c:barChart>
      <c:catAx>
        <c:axId val="117772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72911"/>
        <c:crosses val="autoZero"/>
        <c:auto val="1"/>
        <c:lblAlgn val="ctr"/>
        <c:lblOffset val="100"/>
        <c:noMultiLvlLbl val="0"/>
      </c:catAx>
      <c:valAx>
        <c:axId val="117772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72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6BE81-0EFC-4EC0-90B0-C62BFF21E9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86E0759-5851-461D-A4F2-9DC08E3FE69F}">
      <dgm:prSet/>
      <dgm:spPr/>
      <dgm:t>
        <a:bodyPr/>
        <a:lstStyle/>
        <a:p>
          <a:r>
            <a:rPr lang="en-US"/>
            <a:t>Chemistry is an essential scientific field that enables advancements in materials science, pharmaceuticals, environmental studies, and more. This project aims to:</a:t>
          </a:r>
        </a:p>
      </dgm:t>
    </dgm:pt>
    <dgm:pt modelId="{4F77F868-2B62-4A97-B64E-654F19AEEEFB}" type="parTrans" cxnId="{AAEA56F3-4302-4090-AFDA-15344C450BF7}">
      <dgm:prSet/>
      <dgm:spPr/>
      <dgm:t>
        <a:bodyPr/>
        <a:lstStyle/>
        <a:p>
          <a:endParaRPr lang="en-US"/>
        </a:p>
      </dgm:t>
    </dgm:pt>
    <dgm:pt modelId="{1A25D6ED-F53E-4977-83FF-A0C4707279B8}" type="sibTrans" cxnId="{AAEA56F3-4302-4090-AFDA-15344C450BF7}">
      <dgm:prSet/>
      <dgm:spPr/>
      <dgm:t>
        <a:bodyPr/>
        <a:lstStyle/>
        <a:p>
          <a:endParaRPr lang="en-US"/>
        </a:p>
      </dgm:t>
    </dgm:pt>
    <dgm:pt modelId="{7F6FF2AE-31AD-4E89-8072-935348B624BA}">
      <dgm:prSet/>
      <dgm:spPr/>
      <dgm:t>
        <a:bodyPr/>
        <a:lstStyle/>
        <a:p>
          <a:r>
            <a:rPr lang="en-US"/>
            <a:t>- Understand the dataset's structure.</a:t>
          </a:r>
        </a:p>
      </dgm:t>
    </dgm:pt>
    <dgm:pt modelId="{2AA0A340-C45F-42A7-8120-876F3AC1ED88}" type="parTrans" cxnId="{0EC5D760-C714-43DE-A26F-5B0CBD4A843A}">
      <dgm:prSet/>
      <dgm:spPr/>
      <dgm:t>
        <a:bodyPr/>
        <a:lstStyle/>
        <a:p>
          <a:endParaRPr lang="en-US"/>
        </a:p>
      </dgm:t>
    </dgm:pt>
    <dgm:pt modelId="{9C6948D7-81D0-459E-9CB4-158A4C1F4CD3}" type="sibTrans" cxnId="{0EC5D760-C714-43DE-A26F-5B0CBD4A843A}">
      <dgm:prSet/>
      <dgm:spPr/>
      <dgm:t>
        <a:bodyPr/>
        <a:lstStyle/>
        <a:p>
          <a:endParaRPr lang="en-US"/>
        </a:p>
      </dgm:t>
    </dgm:pt>
    <dgm:pt modelId="{8CD34E78-C1F6-40F2-9275-B2B5FE7D3FA1}">
      <dgm:prSet/>
      <dgm:spPr/>
      <dgm:t>
        <a:bodyPr/>
        <a:lstStyle/>
        <a:p>
          <a:r>
            <a:rPr lang="en-US"/>
            <a:t>- Apply analytical techniques to draw meaningful insights.</a:t>
          </a:r>
        </a:p>
      </dgm:t>
    </dgm:pt>
    <dgm:pt modelId="{60A236B7-0183-4E23-A412-33370CDEFEB4}" type="parTrans" cxnId="{F6F04FBA-D0CA-450D-9918-51569607C01E}">
      <dgm:prSet/>
      <dgm:spPr/>
      <dgm:t>
        <a:bodyPr/>
        <a:lstStyle/>
        <a:p>
          <a:endParaRPr lang="en-US"/>
        </a:p>
      </dgm:t>
    </dgm:pt>
    <dgm:pt modelId="{36FF2039-CCCD-4B6F-B8F1-B734857F24DB}" type="sibTrans" cxnId="{F6F04FBA-D0CA-450D-9918-51569607C01E}">
      <dgm:prSet/>
      <dgm:spPr/>
      <dgm:t>
        <a:bodyPr/>
        <a:lstStyle/>
        <a:p>
          <a:endParaRPr lang="en-US"/>
        </a:p>
      </dgm:t>
    </dgm:pt>
    <dgm:pt modelId="{C055010D-6A94-4B9E-84C1-9487AE0BFB04}">
      <dgm:prSet/>
      <dgm:spPr/>
      <dgm:t>
        <a:bodyPr/>
        <a:lstStyle/>
        <a:p>
          <a:r>
            <a:rPr lang="en-US"/>
            <a:t>- Inform future research directions.</a:t>
          </a:r>
        </a:p>
      </dgm:t>
    </dgm:pt>
    <dgm:pt modelId="{FBD65427-DC3D-4F42-BD68-4581E696A755}" type="parTrans" cxnId="{8D2E070B-9FAD-48EB-8261-2AF3FF300A25}">
      <dgm:prSet/>
      <dgm:spPr/>
      <dgm:t>
        <a:bodyPr/>
        <a:lstStyle/>
        <a:p>
          <a:endParaRPr lang="en-US"/>
        </a:p>
      </dgm:t>
    </dgm:pt>
    <dgm:pt modelId="{58650918-030A-447C-8614-3770754483FD}" type="sibTrans" cxnId="{8D2E070B-9FAD-48EB-8261-2AF3FF300A25}">
      <dgm:prSet/>
      <dgm:spPr/>
      <dgm:t>
        <a:bodyPr/>
        <a:lstStyle/>
        <a:p>
          <a:endParaRPr lang="en-US"/>
        </a:p>
      </dgm:t>
    </dgm:pt>
    <dgm:pt modelId="{251BD1FE-97BC-4872-B727-B017757A13C8}" type="pres">
      <dgm:prSet presAssocID="{5F36BE81-0EFC-4EC0-90B0-C62BFF21E9B0}" presName="root" presStyleCnt="0">
        <dgm:presLayoutVars>
          <dgm:dir/>
          <dgm:resizeHandles val="exact"/>
        </dgm:presLayoutVars>
      </dgm:prSet>
      <dgm:spPr/>
    </dgm:pt>
    <dgm:pt modelId="{314459EC-FD18-43B1-A5F4-71E76A6F4B7E}" type="pres">
      <dgm:prSet presAssocID="{986E0759-5851-461D-A4F2-9DC08E3FE69F}" presName="compNode" presStyleCnt="0"/>
      <dgm:spPr/>
    </dgm:pt>
    <dgm:pt modelId="{AEA29BD2-6ADE-4BF8-9A7A-3AE091696653}" type="pres">
      <dgm:prSet presAssocID="{986E0759-5851-461D-A4F2-9DC08E3FE69F}" presName="bgRect" presStyleLbl="bgShp" presStyleIdx="0" presStyleCnt="4"/>
      <dgm:spPr/>
    </dgm:pt>
    <dgm:pt modelId="{9D6DDD6E-97AD-4937-8A98-1E3A37D99C7F}" type="pres">
      <dgm:prSet presAssocID="{986E0759-5851-461D-A4F2-9DC08E3FE6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C7529024-4BE1-42BE-A3D7-277685B088AB}" type="pres">
      <dgm:prSet presAssocID="{986E0759-5851-461D-A4F2-9DC08E3FE69F}" presName="spaceRect" presStyleCnt="0"/>
      <dgm:spPr/>
    </dgm:pt>
    <dgm:pt modelId="{64796117-EDA4-4F8C-9D49-07C38EEEC828}" type="pres">
      <dgm:prSet presAssocID="{986E0759-5851-461D-A4F2-9DC08E3FE69F}" presName="parTx" presStyleLbl="revTx" presStyleIdx="0" presStyleCnt="4">
        <dgm:presLayoutVars>
          <dgm:chMax val="0"/>
          <dgm:chPref val="0"/>
        </dgm:presLayoutVars>
      </dgm:prSet>
      <dgm:spPr/>
    </dgm:pt>
    <dgm:pt modelId="{130DBC3A-13DD-42EB-BE58-F398F74EA3D3}" type="pres">
      <dgm:prSet presAssocID="{1A25D6ED-F53E-4977-83FF-A0C4707279B8}" presName="sibTrans" presStyleCnt="0"/>
      <dgm:spPr/>
    </dgm:pt>
    <dgm:pt modelId="{1AAE32BA-EAD2-47A0-AFBE-01A749A10DA1}" type="pres">
      <dgm:prSet presAssocID="{7F6FF2AE-31AD-4E89-8072-935348B624BA}" presName="compNode" presStyleCnt="0"/>
      <dgm:spPr/>
    </dgm:pt>
    <dgm:pt modelId="{A1933497-EC31-486E-8D38-6945C2137D7E}" type="pres">
      <dgm:prSet presAssocID="{7F6FF2AE-31AD-4E89-8072-935348B624BA}" presName="bgRect" presStyleLbl="bgShp" presStyleIdx="1" presStyleCnt="4"/>
      <dgm:spPr/>
    </dgm:pt>
    <dgm:pt modelId="{DCE92DD4-8F61-49CF-8535-A2C9876E61DD}" type="pres">
      <dgm:prSet presAssocID="{7F6FF2AE-31AD-4E89-8072-935348B624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BB421CE-77F1-4CCA-9498-C225C36D6BC6}" type="pres">
      <dgm:prSet presAssocID="{7F6FF2AE-31AD-4E89-8072-935348B624BA}" presName="spaceRect" presStyleCnt="0"/>
      <dgm:spPr/>
    </dgm:pt>
    <dgm:pt modelId="{827246F0-9793-4AE0-97CC-AFBFD6B22119}" type="pres">
      <dgm:prSet presAssocID="{7F6FF2AE-31AD-4E89-8072-935348B624BA}" presName="parTx" presStyleLbl="revTx" presStyleIdx="1" presStyleCnt="4">
        <dgm:presLayoutVars>
          <dgm:chMax val="0"/>
          <dgm:chPref val="0"/>
        </dgm:presLayoutVars>
      </dgm:prSet>
      <dgm:spPr/>
    </dgm:pt>
    <dgm:pt modelId="{099361D4-5292-4129-9ECD-7C2695D01880}" type="pres">
      <dgm:prSet presAssocID="{9C6948D7-81D0-459E-9CB4-158A4C1F4CD3}" presName="sibTrans" presStyleCnt="0"/>
      <dgm:spPr/>
    </dgm:pt>
    <dgm:pt modelId="{19C2D6F3-61F8-48B4-9B75-4759DDA34A3C}" type="pres">
      <dgm:prSet presAssocID="{8CD34E78-C1F6-40F2-9275-B2B5FE7D3FA1}" presName="compNode" presStyleCnt="0"/>
      <dgm:spPr/>
    </dgm:pt>
    <dgm:pt modelId="{6380622B-B314-46DC-B711-A20CD498EB12}" type="pres">
      <dgm:prSet presAssocID="{8CD34E78-C1F6-40F2-9275-B2B5FE7D3FA1}" presName="bgRect" presStyleLbl="bgShp" presStyleIdx="2" presStyleCnt="4"/>
      <dgm:spPr/>
    </dgm:pt>
    <dgm:pt modelId="{ED398F26-BBC5-4CE9-A3D2-D988678A99F8}" type="pres">
      <dgm:prSet presAssocID="{8CD34E78-C1F6-40F2-9275-B2B5FE7D3F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182CFC2F-3AC9-4016-A729-A25EC5BA74A7}" type="pres">
      <dgm:prSet presAssocID="{8CD34E78-C1F6-40F2-9275-B2B5FE7D3FA1}" presName="spaceRect" presStyleCnt="0"/>
      <dgm:spPr/>
    </dgm:pt>
    <dgm:pt modelId="{94C394E8-DE90-466D-9EE5-FA20DE4A7A7F}" type="pres">
      <dgm:prSet presAssocID="{8CD34E78-C1F6-40F2-9275-B2B5FE7D3FA1}" presName="parTx" presStyleLbl="revTx" presStyleIdx="2" presStyleCnt="4">
        <dgm:presLayoutVars>
          <dgm:chMax val="0"/>
          <dgm:chPref val="0"/>
        </dgm:presLayoutVars>
      </dgm:prSet>
      <dgm:spPr/>
    </dgm:pt>
    <dgm:pt modelId="{914B9476-DCD9-4D72-8FAF-F1CA413842DE}" type="pres">
      <dgm:prSet presAssocID="{36FF2039-CCCD-4B6F-B8F1-B734857F24DB}" presName="sibTrans" presStyleCnt="0"/>
      <dgm:spPr/>
    </dgm:pt>
    <dgm:pt modelId="{A3A0F7F5-E67C-4433-8354-6B8AA8521492}" type="pres">
      <dgm:prSet presAssocID="{C055010D-6A94-4B9E-84C1-9487AE0BFB04}" presName="compNode" presStyleCnt="0"/>
      <dgm:spPr/>
    </dgm:pt>
    <dgm:pt modelId="{275FC8AA-CD9E-484D-AD81-D10DD067561E}" type="pres">
      <dgm:prSet presAssocID="{C055010D-6A94-4B9E-84C1-9487AE0BFB04}" presName="bgRect" presStyleLbl="bgShp" presStyleIdx="3" presStyleCnt="4"/>
      <dgm:spPr/>
    </dgm:pt>
    <dgm:pt modelId="{753F9C9F-FF04-4B76-8C36-AFEAA5DB258F}" type="pres">
      <dgm:prSet presAssocID="{C055010D-6A94-4B9E-84C1-9487AE0BFB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87E6A8FA-ECC9-4082-B4B1-EA0B03660260}" type="pres">
      <dgm:prSet presAssocID="{C055010D-6A94-4B9E-84C1-9487AE0BFB04}" presName="spaceRect" presStyleCnt="0"/>
      <dgm:spPr/>
    </dgm:pt>
    <dgm:pt modelId="{6BCE65FC-2D69-4F2C-8495-1D9A7CDEB7B1}" type="pres">
      <dgm:prSet presAssocID="{C055010D-6A94-4B9E-84C1-9487AE0BFB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D2E070B-9FAD-48EB-8261-2AF3FF300A25}" srcId="{5F36BE81-0EFC-4EC0-90B0-C62BFF21E9B0}" destId="{C055010D-6A94-4B9E-84C1-9487AE0BFB04}" srcOrd="3" destOrd="0" parTransId="{FBD65427-DC3D-4F42-BD68-4581E696A755}" sibTransId="{58650918-030A-447C-8614-3770754483FD}"/>
    <dgm:cxn modelId="{F8A64C0F-4C09-4FA9-A580-7588A9BE9F81}" type="presOf" srcId="{8CD34E78-C1F6-40F2-9275-B2B5FE7D3FA1}" destId="{94C394E8-DE90-466D-9EE5-FA20DE4A7A7F}" srcOrd="0" destOrd="0" presId="urn:microsoft.com/office/officeart/2018/2/layout/IconVerticalSolidList"/>
    <dgm:cxn modelId="{B3723139-DBF9-49D3-810F-5746E0DE2B61}" type="presOf" srcId="{C055010D-6A94-4B9E-84C1-9487AE0BFB04}" destId="{6BCE65FC-2D69-4F2C-8495-1D9A7CDEB7B1}" srcOrd="0" destOrd="0" presId="urn:microsoft.com/office/officeart/2018/2/layout/IconVerticalSolidList"/>
    <dgm:cxn modelId="{47A69E3A-051E-470B-B168-B39ECA0FFD17}" type="presOf" srcId="{986E0759-5851-461D-A4F2-9DC08E3FE69F}" destId="{64796117-EDA4-4F8C-9D49-07C38EEEC828}" srcOrd="0" destOrd="0" presId="urn:microsoft.com/office/officeart/2018/2/layout/IconVerticalSolidList"/>
    <dgm:cxn modelId="{0EC5D760-C714-43DE-A26F-5B0CBD4A843A}" srcId="{5F36BE81-0EFC-4EC0-90B0-C62BFF21E9B0}" destId="{7F6FF2AE-31AD-4E89-8072-935348B624BA}" srcOrd="1" destOrd="0" parTransId="{2AA0A340-C45F-42A7-8120-876F3AC1ED88}" sibTransId="{9C6948D7-81D0-459E-9CB4-158A4C1F4CD3}"/>
    <dgm:cxn modelId="{0CCD596B-1327-45A6-BAB9-09D88DF70E32}" type="presOf" srcId="{5F36BE81-0EFC-4EC0-90B0-C62BFF21E9B0}" destId="{251BD1FE-97BC-4872-B727-B017757A13C8}" srcOrd="0" destOrd="0" presId="urn:microsoft.com/office/officeart/2018/2/layout/IconVerticalSolidList"/>
    <dgm:cxn modelId="{F6F04FBA-D0CA-450D-9918-51569607C01E}" srcId="{5F36BE81-0EFC-4EC0-90B0-C62BFF21E9B0}" destId="{8CD34E78-C1F6-40F2-9275-B2B5FE7D3FA1}" srcOrd="2" destOrd="0" parTransId="{60A236B7-0183-4E23-A412-33370CDEFEB4}" sibTransId="{36FF2039-CCCD-4B6F-B8F1-B734857F24DB}"/>
    <dgm:cxn modelId="{A50D91CF-C3BB-4A7A-8702-A3C223E7FB8E}" type="presOf" srcId="{7F6FF2AE-31AD-4E89-8072-935348B624BA}" destId="{827246F0-9793-4AE0-97CC-AFBFD6B22119}" srcOrd="0" destOrd="0" presId="urn:microsoft.com/office/officeart/2018/2/layout/IconVerticalSolidList"/>
    <dgm:cxn modelId="{AAEA56F3-4302-4090-AFDA-15344C450BF7}" srcId="{5F36BE81-0EFC-4EC0-90B0-C62BFF21E9B0}" destId="{986E0759-5851-461D-A4F2-9DC08E3FE69F}" srcOrd="0" destOrd="0" parTransId="{4F77F868-2B62-4A97-B64E-654F19AEEEFB}" sibTransId="{1A25D6ED-F53E-4977-83FF-A0C4707279B8}"/>
    <dgm:cxn modelId="{6DFBED34-D21E-46FD-9A0D-18947FCCF5A2}" type="presParOf" srcId="{251BD1FE-97BC-4872-B727-B017757A13C8}" destId="{314459EC-FD18-43B1-A5F4-71E76A6F4B7E}" srcOrd="0" destOrd="0" presId="urn:microsoft.com/office/officeart/2018/2/layout/IconVerticalSolidList"/>
    <dgm:cxn modelId="{3A24E815-BF42-468F-9596-0F6C0A6E94F1}" type="presParOf" srcId="{314459EC-FD18-43B1-A5F4-71E76A6F4B7E}" destId="{AEA29BD2-6ADE-4BF8-9A7A-3AE091696653}" srcOrd="0" destOrd="0" presId="urn:microsoft.com/office/officeart/2018/2/layout/IconVerticalSolidList"/>
    <dgm:cxn modelId="{A0D19EC6-A630-4A76-ACA3-0CE88A39249D}" type="presParOf" srcId="{314459EC-FD18-43B1-A5F4-71E76A6F4B7E}" destId="{9D6DDD6E-97AD-4937-8A98-1E3A37D99C7F}" srcOrd="1" destOrd="0" presId="urn:microsoft.com/office/officeart/2018/2/layout/IconVerticalSolidList"/>
    <dgm:cxn modelId="{AEB01F31-6BD8-4627-82D8-D7DCFDA260AA}" type="presParOf" srcId="{314459EC-FD18-43B1-A5F4-71E76A6F4B7E}" destId="{C7529024-4BE1-42BE-A3D7-277685B088AB}" srcOrd="2" destOrd="0" presId="urn:microsoft.com/office/officeart/2018/2/layout/IconVerticalSolidList"/>
    <dgm:cxn modelId="{1D123D48-A4AD-4C92-83DF-F4A7CE5E6059}" type="presParOf" srcId="{314459EC-FD18-43B1-A5F4-71E76A6F4B7E}" destId="{64796117-EDA4-4F8C-9D49-07C38EEEC828}" srcOrd="3" destOrd="0" presId="urn:microsoft.com/office/officeart/2018/2/layout/IconVerticalSolidList"/>
    <dgm:cxn modelId="{F59692EA-040D-481F-A49E-1F82A8A37D99}" type="presParOf" srcId="{251BD1FE-97BC-4872-B727-B017757A13C8}" destId="{130DBC3A-13DD-42EB-BE58-F398F74EA3D3}" srcOrd="1" destOrd="0" presId="urn:microsoft.com/office/officeart/2018/2/layout/IconVerticalSolidList"/>
    <dgm:cxn modelId="{F154EC43-1E27-4CFF-9578-834BA78C1437}" type="presParOf" srcId="{251BD1FE-97BC-4872-B727-B017757A13C8}" destId="{1AAE32BA-EAD2-47A0-AFBE-01A749A10DA1}" srcOrd="2" destOrd="0" presId="urn:microsoft.com/office/officeart/2018/2/layout/IconVerticalSolidList"/>
    <dgm:cxn modelId="{02E613B7-A3FD-4876-9C59-140365B6F840}" type="presParOf" srcId="{1AAE32BA-EAD2-47A0-AFBE-01A749A10DA1}" destId="{A1933497-EC31-486E-8D38-6945C2137D7E}" srcOrd="0" destOrd="0" presId="urn:microsoft.com/office/officeart/2018/2/layout/IconVerticalSolidList"/>
    <dgm:cxn modelId="{C9A8667E-3A45-4596-9F84-9259199F4288}" type="presParOf" srcId="{1AAE32BA-EAD2-47A0-AFBE-01A749A10DA1}" destId="{DCE92DD4-8F61-49CF-8535-A2C9876E61DD}" srcOrd="1" destOrd="0" presId="urn:microsoft.com/office/officeart/2018/2/layout/IconVerticalSolidList"/>
    <dgm:cxn modelId="{E96092E1-5A3F-4A54-8457-0451132FB5A4}" type="presParOf" srcId="{1AAE32BA-EAD2-47A0-AFBE-01A749A10DA1}" destId="{FBB421CE-77F1-4CCA-9498-C225C36D6BC6}" srcOrd="2" destOrd="0" presId="urn:microsoft.com/office/officeart/2018/2/layout/IconVerticalSolidList"/>
    <dgm:cxn modelId="{10638016-8142-4C23-A2FE-EDB22ACB04AB}" type="presParOf" srcId="{1AAE32BA-EAD2-47A0-AFBE-01A749A10DA1}" destId="{827246F0-9793-4AE0-97CC-AFBFD6B22119}" srcOrd="3" destOrd="0" presId="urn:microsoft.com/office/officeart/2018/2/layout/IconVerticalSolidList"/>
    <dgm:cxn modelId="{92878515-BCD8-4616-B412-3B544ED85641}" type="presParOf" srcId="{251BD1FE-97BC-4872-B727-B017757A13C8}" destId="{099361D4-5292-4129-9ECD-7C2695D01880}" srcOrd="3" destOrd="0" presId="urn:microsoft.com/office/officeart/2018/2/layout/IconVerticalSolidList"/>
    <dgm:cxn modelId="{D8F9EACA-8B25-4AB4-9849-95D03FB2A5FC}" type="presParOf" srcId="{251BD1FE-97BC-4872-B727-B017757A13C8}" destId="{19C2D6F3-61F8-48B4-9B75-4759DDA34A3C}" srcOrd="4" destOrd="0" presId="urn:microsoft.com/office/officeart/2018/2/layout/IconVerticalSolidList"/>
    <dgm:cxn modelId="{335A9A97-5E88-4648-9367-8D1B2B8A9FB4}" type="presParOf" srcId="{19C2D6F3-61F8-48B4-9B75-4759DDA34A3C}" destId="{6380622B-B314-46DC-B711-A20CD498EB12}" srcOrd="0" destOrd="0" presId="urn:microsoft.com/office/officeart/2018/2/layout/IconVerticalSolidList"/>
    <dgm:cxn modelId="{D54ACED3-28DD-4FD6-B90D-5D76F55CD58B}" type="presParOf" srcId="{19C2D6F3-61F8-48B4-9B75-4759DDA34A3C}" destId="{ED398F26-BBC5-4CE9-A3D2-D988678A99F8}" srcOrd="1" destOrd="0" presId="urn:microsoft.com/office/officeart/2018/2/layout/IconVerticalSolidList"/>
    <dgm:cxn modelId="{6B2DEA9D-87C0-4630-BB4D-576A35A6FA7E}" type="presParOf" srcId="{19C2D6F3-61F8-48B4-9B75-4759DDA34A3C}" destId="{182CFC2F-3AC9-4016-A729-A25EC5BA74A7}" srcOrd="2" destOrd="0" presId="urn:microsoft.com/office/officeart/2018/2/layout/IconVerticalSolidList"/>
    <dgm:cxn modelId="{69C87A95-4F11-41F8-B557-6AF85D98C754}" type="presParOf" srcId="{19C2D6F3-61F8-48B4-9B75-4759DDA34A3C}" destId="{94C394E8-DE90-466D-9EE5-FA20DE4A7A7F}" srcOrd="3" destOrd="0" presId="urn:microsoft.com/office/officeart/2018/2/layout/IconVerticalSolidList"/>
    <dgm:cxn modelId="{1F0AC658-F482-4C3B-8B16-85DB52D017B0}" type="presParOf" srcId="{251BD1FE-97BC-4872-B727-B017757A13C8}" destId="{914B9476-DCD9-4D72-8FAF-F1CA413842DE}" srcOrd="5" destOrd="0" presId="urn:microsoft.com/office/officeart/2018/2/layout/IconVerticalSolidList"/>
    <dgm:cxn modelId="{73201173-5205-4E16-AE15-F87AD596E006}" type="presParOf" srcId="{251BD1FE-97BC-4872-B727-B017757A13C8}" destId="{A3A0F7F5-E67C-4433-8354-6B8AA8521492}" srcOrd="6" destOrd="0" presId="urn:microsoft.com/office/officeart/2018/2/layout/IconVerticalSolidList"/>
    <dgm:cxn modelId="{2663AF44-FCD4-4701-A8CB-4F32BB68ED01}" type="presParOf" srcId="{A3A0F7F5-E67C-4433-8354-6B8AA8521492}" destId="{275FC8AA-CD9E-484D-AD81-D10DD067561E}" srcOrd="0" destOrd="0" presId="urn:microsoft.com/office/officeart/2018/2/layout/IconVerticalSolidList"/>
    <dgm:cxn modelId="{F11D6DD3-DF44-44EE-B564-F9915A0F3391}" type="presParOf" srcId="{A3A0F7F5-E67C-4433-8354-6B8AA8521492}" destId="{753F9C9F-FF04-4B76-8C36-AFEAA5DB258F}" srcOrd="1" destOrd="0" presId="urn:microsoft.com/office/officeart/2018/2/layout/IconVerticalSolidList"/>
    <dgm:cxn modelId="{CD6973FE-E855-4695-A1A6-057ED90EBCC1}" type="presParOf" srcId="{A3A0F7F5-E67C-4433-8354-6B8AA8521492}" destId="{87E6A8FA-ECC9-4082-B4B1-EA0B03660260}" srcOrd="2" destOrd="0" presId="urn:microsoft.com/office/officeart/2018/2/layout/IconVerticalSolidList"/>
    <dgm:cxn modelId="{45C695A0-F071-468B-A8CE-35A8B5A1A1D0}" type="presParOf" srcId="{A3A0F7F5-E67C-4433-8354-6B8AA8521492}" destId="{6BCE65FC-2D69-4F2C-8495-1D9A7CDEB7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D8D5D0-88DE-4880-A64F-C17BEBC0045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2A691A-0944-41FF-AF41-800202DAC803}">
      <dgm:prSet/>
      <dgm:spPr/>
      <dgm:t>
        <a:bodyPr/>
        <a:lstStyle/>
        <a:p>
          <a:r>
            <a:rPr lang="en-US"/>
            <a:t>Key findings:</a:t>
          </a:r>
        </a:p>
      </dgm:t>
    </dgm:pt>
    <dgm:pt modelId="{2FF3798E-994D-49F6-90B1-127FB5AF4A7F}" type="parTrans" cxnId="{470F1B84-5D4C-4D94-B1A9-E9FBCCD4E75A}">
      <dgm:prSet/>
      <dgm:spPr/>
      <dgm:t>
        <a:bodyPr/>
        <a:lstStyle/>
        <a:p>
          <a:endParaRPr lang="en-US"/>
        </a:p>
      </dgm:t>
    </dgm:pt>
    <dgm:pt modelId="{870C9BB6-A38F-4167-ADBD-98AB366F8C61}" type="sibTrans" cxnId="{470F1B84-5D4C-4D94-B1A9-E9FBCCD4E75A}">
      <dgm:prSet/>
      <dgm:spPr/>
      <dgm:t>
        <a:bodyPr/>
        <a:lstStyle/>
        <a:p>
          <a:endParaRPr lang="en-US"/>
        </a:p>
      </dgm:t>
    </dgm:pt>
    <dgm:pt modelId="{EFC0B997-FDE0-4DD3-9D2D-547D4B7C3F09}">
      <dgm:prSet/>
      <dgm:spPr/>
      <dgm:t>
        <a:bodyPr/>
        <a:lstStyle/>
        <a:p>
          <a:r>
            <a:rPr lang="en-US"/>
            <a:t>- Positive correlation between molecular weight and boiling point (R = 0.75)</a:t>
          </a:r>
        </a:p>
      </dgm:t>
    </dgm:pt>
    <dgm:pt modelId="{0C2807C7-F3BF-4D0D-B2C2-CAA09EDA2DD7}" type="parTrans" cxnId="{34DEF8F5-8CF7-4DAA-A338-C40291EC6FFB}">
      <dgm:prSet/>
      <dgm:spPr/>
      <dgm:t>
        <a:bodyPr/>
        <a:lstStyle/>
        <a:p>
          <a:endParaRPr lang="en-US"/>
        </a:p>
      </dgm:t>
    </dgm:pt>
    <dgm:pt modelId="{26DD675B-DA3E-4CBA-ADC9-016F7E6D9A09}" type="sibTrans" cxnId="{34DEF8F5-8CF7-4DAA-A338-C40291EC6FFB}">
      <dgm:prSet/>
      <dgm:spPr/>
      <dgm:t>
        <a:bodyPr/>
        <a:lstStyle/>
        <a:p>
          <a:endParaRPr lang="en-US"/>
        </a:p>
      </dgm:t>
    </dgm:pt>
    <dgm:pt modelId="{79AC9DDB-6025-4DAC-9492-3DA6DCD839F8}">
      <dgm:prSet/>
      <dgm:spPr/>
      <dgm:t>
        <a:bodyPr/>
        <a:lstStyle/>
        <a:p>
          <a:r>
            <a:rPr lang="en-US"/>
            <a:t>- Optimal solubility range improves reaction yields</a:t>
          </a:r>
        </a:p>
      </dgm:t>
    </dgm:pt>
    <dgm:pt modelId="{9BAC9C82-FE90-44FB-BBD5-A172101A5CC1}" type="parTrans" cxnId="{A404155C-54AC-470A-B843-AF8B394598E3}">
      <dgm:prSet/>
      <dgm:spPr/>
      <dgm:t>
        <a:bodyPr/>
        <a:lstStyle/>
        <a:p>
          <a:endParaRPr lang="en-US"/>
        </a:p>
      </dgm:t>
    </dgm:pt>
    <dgm:pt modelId="{8F7499F4-73E2-4C73-B8BB-A36F03B38502}" type="sibTrans" cxnId="{A404155C-54AC-470A-B843-AF8B394598E3}">
      <dgm:prSet/>
      <dgm:spPr/>
      <dgm:t>
        <a:bodyPr/>
        <a:lstStyle/>
        <a:p>
          <a:endParaRPr lang="en-US"/>
        </a:p>
      </dgm:t>
    </dgm:pt>
    <dgm:pt modelId="{1D719A7E-67DF-4F1B-97CC-FFBC916A27F3}">
      <dgm:prSet/>
      <dgm:spPr/>
      <dgm:t>
        <a:bodyPr/>
        <a:lstStyle/>
        <a:p>
          <a:r>
            <a:rPr lang="en-US"/>
            <a:t>- Lower toxicity observed in highly soluble compounds</a:t>
          </a:r>
        </a:p>
      </dgm:t>
    </dgm:pt>
    <dgm:pt modelId="{7C6B5704-3E65-49A3-955E-F765C48AA224}" type="parTrans" cxnId="{82FD5C4D-A488-4695-8569-487E3267C473}">
      <dgm:prSet/>
      <dgm:spPr/>
      <dgm:t>
        <a:bodyPr/>
        <a:lstStyle/>
        <a:p>
          <a:endParaRPr lang="en-US"/>
        </a:p>
      </dgm:t>
    </dgm:pt>
    <dgm:pt modelId="{43D6EC89-E5A1-4619-9B0F-1999233752C7}" type="sibTrans" cxnId="{82FD5C4D-A488-4695-8569-487E3267C473}">
      <dgm:prSet/>
      <dgm:spPr/>
      <dgm:t>
        <a:bodyPr/>
        <a:lstStyle/>
        <a:p>
          <a:endParaRPr lang="en-US"/>
        </a:p>
      </dgm:t>
    </dgm:pt>
    <dgm:pt modelId="{6E955B61-605B-4674-AD59-A7B3A2654C80}">
      <dgm:prSet/>
      <dgm:spPr/>
      <dgm:t>
        <a:bodyPr/>
        <a:lstStyle/>
        <a:p>
          <a:r>
            <a:rPr lang="en-US"/>
            <a:t>Visualizations: Scatter plots, Bar graphs, Heatmaps</a:t>
          </a:r>
        </a:p>
      </dgm:t>
    </dgm:pt>
    <dgm:pt modelId="{02CBB81B-097D-43D6-86FC-F3DC557DCF26}" type="parTrans" cxnId="{6366CB43-B3CB-4E31-AEA4-1F62B11982A0}">
      <dgm:prSet/>
      <dgm:spPr/>
      <dgm:t>
        <a:bodyPr/>
        <a:lstStyle/>
        <a:p>
          <a:endParaRPr lang="en-US"/>
        </a:p>
      </dgm:t>
    </dgm:pt>
    <dgm:pt modelId="{F82CC113-4444-40C0-B467-E20D8C74C92A}" type="sibTrans" cxnId="{6366CB43-B3CB-4E31-AEA4-1F62B11982A0}">
      <dgm:prSet/>
      <dgm:spPr/>
      <dgm:t>
        <a:bodyPr/>
        <a:lstStyle/>
        <a:p>
          <a:endParaRPr lang="en-US"/>
        </a:p>
      </dgm:t>
    </dgm:pt>
    <dgm:pt modelId="{2459604E-AAD7-493B-AFCA-E04B2BD8C86A}" type="pres">
      <dgm:prSet presAssocID="{0BD8D5D0-88DE-4880-A64F-C17BEBC00456}" presName="linear" presStyleCnt="0">
        <dgm:presLayoutVars>
          <dgm:animLvl val="lvl"/>
          <dgm:resizeHandles val="exact"/>
        </dgm:presLayoutVars>
      </dgm:prSet>
      <dgm:spPr/>
    </dgm:pt>
    <dgm:pt modelId="{6F6E3E82-EB5D-427D-8C95-C2C10F447709}" type="pres">
      <dgm:prSet presAssocID="{872A691A-0944-41FF-AF41-800202DAC8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2BCC370-8308-4890-918F-A819248B0601}" type="pres">
      <dgm:prSet presAssocID="{870C9BB6-A38F-4167-ADBD-98AB366F8C61}" presName="spacer" presStyleCnt="0"/>
      <dgm:spPr/>
    </dgm:pt>
    <dgm:pt modelId="{5016232B-86AE-43AA-8BAF-40A44350366C}" type="pres">
      <dgm:prSet presAssocID="{EFC0B997-FDE0-4DD3-9D2D-547D4B7C3F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5FC21F5-81E5-46D6-AD9F-F007A5FA3439}" type="pres">
      <dgm:prSet presAssocID="{26DD675B-DA3E-4CBA-ADC9-016F7E6D9A09}" presName="spacer" presStyleCnt="0"/>
      <dgm:spPr/>
    </dgm:pt>
    <dgm:pt modelId="{7C3498A1-A5AB-4292-BBC5-412BFDFC0C6B}" type="pres">
      <dgm:prSet presAssocID="{79AC9DDB-6025-4DAC-9492-3DA6DCD839F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F456DC-47CC-45F6-9D36-2D727E93E08F}" type="pres">
      <dgm:prSet presAssocID="{8F7499F4-73E2-4C73-B8BB-A36F03B38502}" presName="spacer" presStyleCnt="0"/>
      <dgm:spPr/>
    </dgm:pt>
    <dgm:pt modelId="{49ADFDF0-4B05-47CB-80C8-2E904AD6F7FB}" type="pres">
      <dgm:prSet presAssocID="{1D719A7E-67DF-4F1B-97CC-FFBC916A27F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873EC5-4884-4B97-B4DB-93D055C63E44}" type="pres">
      <dgm:prSet presAssocID="{43D6EC89-E5A1-4619-9B0F-1999233752C7}" presName="spacer" presStyleCnt="0"/>
      <dgm:spPr/>
    </dgm:pt>
    <dgm:pt modelId="{67BFF8C1-4458-4277-9A73-424415AA5CFC}" type="pres">
      <dgm:prSet presAssocID="{6E955B61-605B-4674-AD59-A7B3A2654C8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1CCFE0D-1DF2-4182-9EED-306B9D9412F8}" type="presOf" srcId="{EFC0B997-FDE0-4DD3-9D2D-547D4B7C3F09}" destId="{5016232B-86AE-43AA-8BAF-40A44350366C}" srcOrd="0" destOrd="0" presId="urn:microsoft.com/office/officeart/2005/8/layout/vList2"/>
    <dgm:cxn modelId="{A404155C-54AC-470A-B843-AF8B394598E3}" srcId="{0BD8D5D0-88DE-4880-A64F-C17BEBC00456}" destId="{79AC9DDB-6025-4DAC-9492-3DA6DCD839F8}" srcOrd="2" destOrd="0" parTransId="{9BAC9C82-FE90-44FB-BBD5-A172101A5CC1}" sibTransId="{8F7499F4-73E2-4C73-B8BB-A36F03B38502}"/>
    <dgm:cxn modelId="{6366CB43-B3CB-4E31-AEA4-1F62B11982A0}" srcId="{0BD8D5D0-88DE-4880-A64F-C17BEBC00456}" destId="{6E955B61-605B-4674-AD59-A7B3A2654C80}" srcOrd="4" destOrd="0" parTransId="{02CBB81B-097D-43D6-86FC-F3DC557DCF26}" sibTransId="{F82CC113-4444-40C0-B467-E20D8C74C92A}"/>
    <dgm:cxn modelId="{EC7C3649-BFA3-448B-9961-7501449FFCE5}" type="presOf" srcId="{1D719A7E-67DF-4F1B-97CC-FFBC916A27F3}" destId="{49ADFDF0-4B05-47CB-80C8-2E904AD6F7FB}" srcOrd="0" destOrd="0" presId="urn:microsoft.com/office/officeart/2005/8/layout/vList2"/>
    <dgm:cxn modelId="{82FD5C4D-A488-4695-8569-487E3267C473}" srcId="{0BD8D5D0-88DE-4880-A64F-C17BEBC00456}" destId="{1D719A7E-67DF-4F1B-97CC-FFBC916A27F3}" srcOrd="3" destOrd="0" parTransId="{7C6B5704-3E65-49A3-955E-F765C48AA224}" sibTransId="{43D6EC89-E5A1-4619-9B0F-1999233752C7}"/>
    <dgm:cxn modelId="{2B243D71-65C0-4167-A76D-FCD70814330A}" type="presOf" srcId="{6E955B61-605B-4674-AD59-A7B3A2654C80}" destId="{67BFF8C1-4458-4277-9A73-424415AA5CFC}" srcOrd="0" destOrd="0" presId="urn:microsoft.com/office/officeart/2005/8/layout/vList2"/>
    <dgm:cxn modelId="{470F1B84-5D4C-4D94-B1A9-E9FBCCD4E75A}" srcId="{0BD8D5D0-88DE-4880-A64F-C17BEBC00456}" destId="{872A691A-0944-41FF-AF41-800202DAC803}" srcOrd="0" destOrd="0" parTransId="{2FF3798E-994D-49F6-90B1-127FB5AF4A7F}" sibTransId="{870C9BB6-A38F-4167-ADBD-98AB366F8C61}"/>
    <dgm:cxn modelId="{CEF52589-2DEC-497C-A1F3-CE358C6D07FC}" type="presOf" srcId="{0BD8D5D0-88DE-4880-A64F-C17BEBC00456}" destId="{2459604E-AAD7-493B-AFCA-E04B2BD8C86A}" srcOrd="0" destOrd="0" presId="urn:microsoft.com/office/officeart/2005/8/layout/vList2"/>
    <dgm:cxn modelId="{DA2D50B7-6236-4F51-A901-5B2057E72168}" type="presOf" srcId="{79AC9DDB-6025-4DAC-9492-3DA6DCD839F8}" destId="{7C3498A1-A5AB-4292-BBC5-412BFDFC0C6B}" srcOrd="0" destOrd="0" presId="urn:microsoft.com/office/officeart/2005/8/layout/vList2"/>
    <dgm:cxn modelId="{211023E9-AB93-4CD9-8D46-4C37E761C274}" type="presOf" srcId="{872A691A-0944-41FF-AF41-800202DAC803}" destId="{6F6E3E82-EB5D-427D-8C95-C2C10F447709}" srcOrd="0" destOrd="0" presId="urn:microsoft.com/office/officeart/2005/8/layout/vList2"/>
    <dgm:cxn modelId="{34DEF8F5-8CF7-4DAA-A338-C40291EC6FFB}" srcId="{0BD8D5D0-88DE-4880-A64F-C17BEBC00456}" destId="{EFC0B997-FDE0-4DD3-9D2D-547D4B7C3F09}" srcOrd="1" destOrd="0" parTransId="{0C2807C7-F3BF-4D0D-B2C2-CAA09EDA2DD7}" sibTransId="{26DD675B-DA3E-4CBA-ADC9-016F7E6D9A09}"/>
    <dgm:cxn modelId="{E02D30A7-61BE-49B8-8F2D-F719DE229D58}" type="presParOf" srcId="{2459604E-AAD7-493B-AFCA-E04B2BD8C86A}" destId="{6F6E3E82-EB5D-427D-8C95-C2C10F447709}" srcOrd="0" destOrd="0" presId="urn:microsoft.com/office/officeart/2005/8/layout/vList2"/>
    <dgm:cxn modelId="{B1381B6B-7B00-4E53-8D07-9381F01D6313}" type="presParOf" srcId="{2459604E-AAD7-493B-AFCA-E04B2BD8C86A}" destId="{72BCC370-8308-4890-918F-A819248B0601}" srcOrd="1" destOrd="0" presId="urn:microsoft.com/office/officeart/2005/8/layout/vList2"/>
    <dgm:cxn modelId="{14DE6361-A6D8-445B-9C2F-4BDCC13EFCD7}" type="presParOf" srcId="{2459604E-AAD7-493B-AFCA-E04B2BD8C86A}" destId="{5016232B-86AE-43AA-8BAF-40A44350366C}" srcOrd="2" destOrd="0" presId="urn:microsoft.com/office/officeart/2005/8/layout/vList2"/>
    <dgm:cxn modelId="{5FCAA5C7-C1EE-429D-828D-68E30BE93283}" type="presParOf" srcId="{2459604E-AAD7-493B-AFCA-E04B2BD8C86A}" destId="{15FC21F5-81E5-46D6-AD9F-F007A5FA3439}" srcOrd="3" destOrd="0" presId="urn:microsoft.com/office/officeart/2005/8/layout/vList2"/>
    <dgm:cxn modelId="{DA906F51-3680-4C56-AF05-4DDC3C96D9BE}" type="presParOf" srcId="{2459604E-AAD7-493B-AFCA-E04B2BD8C86A}" destId="{7C3498A1-A5AB-4292-BBC5-412BFDFC0C6B}" srcOrd="4" destOrd="0" presId="urn:microsoft.com/office/officeart/2005/8/layout/vList2"/>
    <dgm:cxn modelId="{5764D859-BD12-4F93-AD08-99FDCE9CFBB4}" type="presParOf" srcId="{2459604E-AAD7-493B-AFCA-E04B2BD8C86A}" destId="{3FF456DC-47CC-45F6-9D36-2D727E93E08F}" srcOrd="5" destOrd="0" presId="urn:microsoft.com/office/officeart/2005/8/layout/vList2"/>
    <dgm:cxn modelId="{5737AB91-C8D3-47D1-87FF-E88FFC5948B3}" type="presParOf" srcId="{2459604E-AAD7-493B-AFCA-E04B2BD8C86A}" destId="{49ADFDF0-4B05-47CB-80C8-2E904AD6F7FB}" srcOrd="6" destOrd="0" presId="urn:microsoft.com/office/officeart/2005/8/layout/vList2"/>
    <dgm:cxn modelId="{D754B10D-65E9-48AC-BB47-97D9E3592895}" type="presParOf" srcId="{2459604E-AAD7-493B-AFCA-E04B2BD8C86A}" destId="{02873EC5-4884-4B97-B4DB-93D055C63E44}" srcOrd="7" destOrd="0" presId="urn:microsoft.com/office/officeart/2005/8/layout/vList2"/>
    <dgm:cxn modelId="{B3356A64-5075-4A0B-A902-0131196784DD}" type="presParOf" srcId="{2459604E-AAD7-493B-AFCA-E04B2BD8C86A}" destId="{67BFF8C1-4458-4277-9A73-424415AA5C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29BD2-6ADE-4BF8-9A7A-3AE091696653}">
      <dsp:nvSpPr>
        <dsp:cNvPr id="0" name=""/>
        <dsp:cNvSpPr/>
      </dsp:nvSpPr>
      <dsp:spPr>
        <a:xfrm>
          <a:off x="0" y="2178"/>
          <a:ext cx="4435656" cy="1104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DDD6E-97AD-4937-8A98-1E3A37D99C7F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96117-EDA4-4F8C-9D49-07C38EEEC828}">
      <dsp:nvSpPr>
        <dsp:cNvPr id="0" name=""/>
        <dsp:cNvSpPr/>
      </dsp:nvSpPr>
      <dsp:spPr>
        <a:xfrm>
          <a:off x="1275192" y="2178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Chemistry is an essential scientific field that enables advancements in materials science, pharmaceuticals, environmental studies, and more. This project aims to:</a:t>
          </a:r>
        </a:p>
      </dsp:txBody>
      <dsp:txXfrm>
        <a:off x="1275192" y="2178"/>
        <a:ext cx="3160463" cy="1104063"/>
      </dsp:txXfrm>
    </dsp:sp>
    <dsp:sp modelId="{A1933497-EC31-486E-8D38-6945C2137D7E}">
      <dsp:nvSpPr>
        <dsp:cNvPr id="0" name=""/>
        <dsp:cNvSpPr/>
      </dsp:nvSpPr>
      <dsp:spPr>
        <a:xfrm>
          <a:off x="0" y="1382257"/>
          <a:ext cx="4435656" cy="1104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92DD4-8F61-49CF-8535-A2C9876E61DD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246F0-9793-4AE0-97CC-AFBFD6B22119}">
      <dsp:nvSpPr>
        <dsp:cNvPr id="0" name=""/>
        <dsp:cNvSpPr/>
      </dsp:nvSpPr>
      <dsp:spPr>
        <a:xfrm>
          <a:off x="1275192" y="1382257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Understand the dataset's structure.</a:t>
          </a:r>
        </a:p>
      </dsp:txBody>
      <dsp:txXfrm>
        <a:off x="1275192" y="1382257"/>
        <a:ext cx="3160463" cy="1104063"/>
      </dsp:txXfrm>
    </dsp:sp>
    <dsp:sp modelId="{6380622B-B314-46DC-B711-A20CD498EB12}">
      <dsp:nvSpPr>
        <dsp:cNvPr id="0" name=""/>
        <dsp:cNvSpPr/>
      </dsp:nvSpPr>
      <dsp:spPr>
        <a:xfrm>
          <a:off x="0" y="2762336"/>
          <a:ext cx="4435656" cy="1104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98F26-BBC5-4CE9-A3D2-D988678A99F8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394E8-DE90-466D-9EE5-FA20DE4A7A7F}">
      <dsp:nvSpPr>
        <dsp:cNvPr id="0" name=""/>
        <dsp:cNvSpPr/>
      </dsp:nvSpPr>
      <dsp:spPr>
        <a:xfrm>
          <a:off x="1275192" y="2762336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Apply analytical techniques to draw meaningful insights.</a:t>
          </a:r>
        </a:p>
      </dsp:txBody>
      <dsp:txXfrm>
        <a:off x="1275192" y="2762336"/>
        <a:ext cx="3160463" cy="1104063"/>
      </dsp:txXfrm>
    </dsp:sp>
    <dsp:sp modelId="{275FC8AA-CD9E-484D-AD81-D10DD067561E}">
      <dsp:nvSpPr>
        <dsp:cNvPr id="0" name=""/>
        <dsp:cNvSpPr/>
      </dsp:nvSpPr>
      <dsp:spPr>
        <a:xfrm>
          <a:off x="0" y="4142415"/>
          <a:ext cx="4435656" cy="11040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F9C9F-FF04-4B76-8C36-AFEAA5DB258F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E65FC-2D69-4F2C-8495-1D9A7CDEB7B1}">
      <dsp:nvSpPr>
        <dsp:cNvPr id="0" name=""/>
        <dsp:cNvSpPr/>
      </dsp:nvSpPr>
      <dsp:spPr>
        <a:xfrm>
          <a:off x="1275192" y="4142415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Inform future research directions.</a:t>
          </a:r>
        </a:p>
      </dsp:txBody>
      <dsp:txXfrm>
        <a:off x="1275192" y="4142415"/>
        <a:ext cx="3160463" cy="1104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E3E82-EB5D-427D-8C95-C2C10F447709}">
      <dsp:nvSpPr>
        <dsp:cNvPr id="0" name=""/>
        <dsp:cNvSpPr/>
      </dsp:nvSpPr>
      <dsp:spPr>
        <a:xfrm>
          <a:off x="0" y="545446"/>
          <a:ext cx="4435656" cy="78316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Key findings:</a:t>
          </a:r>
        </a:p>
      </dsp:txBody>
      <dsp:txXfrm>
        <a:off x="38231" y="583677"/>
        <a:ext cx="4359194" cy="706706"/>
      </dsp:txXfrm>
    </dsp:sp>
    <dsp:sp modelId="{5016232B-86AE-43AA-8BAF-40A44350366C}">
      <dsp:nvSpPr>
        <dsp:cNvPr id="0" name=""/>
        <dsp:cNvSpPr/>
      </dsp:nvSpPr>
      <dsp:spPr>
        <a:xfrm>
          <a:off x="0" y="1389095"/>
          <a:ext cx="4435656" cy="78316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48291"/>
                <a:satOff val="144"/>
                <a:lumOff val="1421"/>
                <a:alphaOff val="0"/>
                <a:shade val="74000"/>
                <a:satMod val="130000"/>
                <a:lumMod val="90000"/>
              </a:schemeClr>
              <a:schemeClr val="accent5">
                <a:hueOff val="248291"/>
                <a:satOff val="144"/>
                <a:lumOff val="142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Positive correlation between molecular weight and boiling point (R = 0.75)</a:t>
          </a:r>
        </a:p>
      </dsp:txBody>
      <dsp:txXfrm>
        <a:off x="38231" y="1427326"/>
        <a:ext cx="4359194" cy="706706"/>
      </dsp:txXfrm>
    </dsp:sp>
    <dsp:sp modelId="{7C3498A1-A5AB-4292-BBC5-412BFDFC0C6B}">
      <dsp:nvSpPr>
        <dsp:cNvPr id="0" name=""/>
        <dsp:cNvSpPr/>
      </dsp:nvSpPr>
      <dsp:spPr>
        <a:xfrm>
          <a:off x="0" y="2232744"/>
          <a:ext cx="4435656" cy="78316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496582"/>
                <a:satOff val="288"/>
                <a:lumOff val="2843"/>
                <a:alphaOff val="0"/>
                <a:shade val="74000"/>
                <a:satMod val="130000"/>
                <a:lumMod val="90000"/>
              </a:schemeClr>
              <a:schemeClr val="accent5">
                <a:hueOff val="496582"/>
                <a:satOff val="288"/>
                <a:lumOff val="284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Optimal solubility range improves reaction yields</a:t>
          </a:r>
        </a:p>
      </dsp:txBody>
      <dsp:txXfrm>
        <a:off x="38231" y="2270975"/>
        <a:ext cx="4359194" cy="706706"/>
      </dsp:txXfrm>
    </dsp:sp>
    <dsp:sp modelId="{49ADFDF0-4B05-47CB-80C8-2E904AD6F7FB}">
      <dsp:nvSpPr>
        <dsp:cNvPr id="0" name=""/>
        <dsp:cNvSpPr/>
      </dsp:nvSpPr>
      <dsp:spPr>
        <a:xfrm>
          <a:off x="0" y="3076392"/>
          <a:ext cx="4435656" cy="78316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744874"/>
                <a:satOff val="432"/>
                <a:lumOff val="4264"/>
                <a:alphaOff val="0"/>
                <a:shade val="74000"/>
                <a:satMod val="130000"/>
                <a:lumMod val="90000"/>
              </a:schemeClr>
              <a:schemeClr val="accent5">
                <a:hueOff val="744874"/>
                <a:satOff val="432"/>
                <a:lumOff val="426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Lower toxicity observed in highly soluble compounds</a:t>
          </a:r>
        </a:p>
      </dsp:txBody>
      <dsp:txXfrm>
        <a:off x="38231" y="3114623"/>
        <a:ext cx="4359194" cy="706706"/>
      </dsp:txXfrm>
    </dsp:sp>
    <dsp:sp modelId="{67BFF8C1-4458-4277-9A73-424415AA5CFC}">
      <dsp:nvSpPr>
        <dsp:cNvPr id="0" name=""/>
        <dsp:cNvSpPr/>
      </dsp:nvSpPr>
      <dsp:spPr>
        <a:xfrm>
          <a:off x="0" y="3920041"/>
          <a:ext cx="4435656" cy="78316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Visualizations: Scatter plots, Bar graphs, Heatmaps</a:t>
          </a:r>
        </a:p>
      </dsp:txBody>
      <dsp:txXfrm>
        <a:off x="38231" y="3958272"/>
        <a:ext cx="4359194" cy="706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92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0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65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55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74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414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5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91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3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8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3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2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7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chart" Target="../charts/char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chart" Target="../charts/chart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CD6827-37AD-CD7F-A459-D2D3841F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3" y="971552"/>
            <a:ext cx="6476996" cy="1714498"/>
          </a:xfrm>
        </p:spPr>
        <p:txBody>
          <a:bodyPr>
            <a:normAutofit/>
          </a:bodyPr>
          <a:lstStyle/>
          <a:p>
            <a:r>
              <a:rPr lang="en-US" sz="2400" b="1"/>
              <a:t>Presentation on An In-Depth Analysis of Chemical Elements Dataset</a:t>
            </a:r>
            <a:endParaRPr lang="en-US" sz="2400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2AB6C82-6F14-AD97-DA0A-3AF123F6A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Presented By: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Md. Sakil Islam Rabby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Roll: 07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Batch- 63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484632"/>
            <a:ext cx="8417053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796374"/>
            <a:ext cx="7937369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648377"/>
            <a:ext cx="8167878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612256"/>
            <a:ext cx="7200897" cy="32636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1. Atkins, P., &amp; de Paula, J. (2013). Physical Chemistry. Oxford University Press.</a:t>
            </a:r>
            <a:endParaRPr lang="en-US"/>
          </a:p>
          <a:p>
            <a:pPr>
              <a:lnSpc>
                <a:spcPct val="90000"/>
              </a:lnSpc>
            </a:pPr>
            <a:r>
              <a:t>2. Greenwood, N. N., &amp; Earnshaw, A. (2012). Chemistry of the Elements. Elsevier.</a:t>
            </a:r>
            <a:endParaRPr lang="en-US"/>
          </a:p>
          <a:p>
            <a:pPr>
              <a:lnSpc>
                <a:spcPct val="90000"/>
              </a:lnSpc>
            </a:pPr>
            <a:r>
              <a:t>3. Scerri, E. R. (2007). The Periodic Table: Its Story and Its Significance. Oxford University Press.</a:t>
            </a:r>
            <a:endParaRPr lang="en-US"/>
          </a:p>
          <a:p>
            <a:pPr>
              <a:lnSpc>
                <a:spcPct val="90000"/>
              </a:lnSpc>
            </a:pPr>
            <a:r>
              <a:t>4. McKinney, W. (2017). Python for Data Analysis. O'Reilly Media.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618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t>Abstract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2400639"/>
            <a:ext cx="69553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r>
              <a:t>This report provides an in-depth analysis of a chemistry dataset to uncover significant patterns, correlations, and insights. The findings contribute to understanding key chemical behaviors and can be applied in research and industry.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rgbClr val="262626"/>
                </a:solidFill>
              </a:rPr>
              <a:t>Introduction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F54BE15-0E01-8ABC-0D8C-D4B1C7D0B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622614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484632"/>
            <a:ext cx="8417053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796374"/>
            <a:ext cx="7937369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648377"/>
            <a:ext cx="8167878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612256"/>
            <a:ext cx="7200897" cy="32636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Description of the dataset: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- Compound Name, Molecular Weight, Boiling Point, Melting Point, Solubility, Reaction Yield, Toxicity Levels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Compound 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Names or identifiers for the chemical compounds.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Molecular Weight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weight of a molecule based on its atomic composition.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Boiling Point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temperature at which a compound transitions from liquid to gas.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Melting Point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temperature at which a compound transitions from solid to liquid.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700" y="469900"/>
            <a:ext cx="4465223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Tools and techniques:</a:t>
            </a:r>
          </a:p>
          <a:p>
            <a:pPr>
              <a:lnSpc>
                <a:spcPct val="90000"/>
              </a:lnSpc>
            </a:pPr>
            <a:r>
              <a:rPr lang="en-US" sz="2200"/>
              <a:t>- Software: Python (Pandas, Matplotlib, Seaborn), Microsoft Excel</a:t>
            </a:r>
          </a:p>
          <a:p>
            <a:pPr>
              <a:lnSpc>
                <a:spcPct val="90000"/>
              </a:lnSpc>
            </a:pPr>
            <a:r>
              <a:rPr lang="en-US" sz="2200"/>
              <a:t>- Statistical Methods: Correlation, Regression Analysis</a:t>
            </a:r>
          </a:p>
          <a:p>
            <a:pPr>
              <a:lnSpc>
                <a:spcPct val="90000"/>
              </a:lnSpc>
            </a:pPr>
            <a:r>
              <a:rPr lang="en-US" sz="2200"/>
              <a:t>- Visualization: Scatter plots, Bar graphs, Heatmaps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Steps:</a:t>
            </a:r>
          </a:p>
          <a:p>
            <a:pPr>
              <a:lnSpc>
                <a:spcPct val="90000"/>
              </a:lnSpc>
            </a:pPr>
            <a:r>
              <a:rPr lang="en-US" sz="2200"/>
              <a:t>- Data preparation and cleaning</a:t>
            </a:r>
          </a:p>
          <a:p>
            <a:pPr>
              <a:lnSpc>
                <a:spcPct val="90000"/>
              </a:lnSpc>
            </a:pPr>
            <a:r>
              <a:rPr lang="en-US" sz="2200"/>
              <a:t>- Feature engineering</a:t>
            </a:r>
          </a:p>
          <a:p>
            <a:pPr>
              <a:lnSpc>
                <a:spcPct val="90000"/>
              </a:lnSpc>
            </a:pPr>
            <a:r>
              <a:rPr lang="en-US" sz="2200"/>
              <a:t>- Statistical testing and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Results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8D0A4F-ED20-EBD2-03FB-8AE1C31E31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901021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4A09EE-1D3B-3D04-1CB0-FF2DB1AD96FF}"/>
              </a:ext>
            </a:extLst>
          </p:cNvPr>
          <p:cNvSpPr txBox="1"/>
          <p:nvPr/>
        </p:nvSpPr>
        <p:spPr>
          <a:xfrm>
            <a:off x="4915327" y="1041401"/>
            <a:ext cx="3403895" cy="234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Elements belong to each phase at STP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3" y="1092200"/>
            <a:ext cx="373237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5327" y="3522131"/>
            <a:ext cx="33904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1AE2A10-88B7-4E8B-9E84-17A9C9B3D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622100"/>
              </p:ext>
            </p:extLst>
          </p:nvPr>
        </p:nvGraphicFramePr>
        <p:xfrm>
          <a:off x="1059512" y="1410208"/>
          <a:ext cx="3261694" cy="3858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27099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9172471" cy="6856214"/>
            <a:chOff x="-15736" y="0"/>
            <a:chExt cx="12229962" cy="685621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6F3460-EC6A-6561-60BF-6389C5FC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964" y="4404852"/>
            <a:ext cx="7492258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262626"/>
                </a:solidFill>
              </a:rPr>
              <a:t>Total number of isotopes discovered in each century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3" y="1092200"/>
            <a:ext cx="7499739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836" y="5501254"/>
            <a:ext cx="7202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C860B9-9549-4857-9577-D0E11F989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54007"/>
              </p:ext>
            </p:extLst>
          </p:nvPr>
        </p:nvGraphicFramePr>
        <p:xfrm>
          <a:off x="1059512" y="1410207"/>
          <a:ext cx="7029748" cy="2455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1527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469900"/>
            <a:ext cx="2771251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635508"/>
            <a:ext cx="2523744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81" y="954756"/>
            <a:ext cx="2047810" cy="494600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700" y="469900"/>
            <a:ext cx="4465223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This analysis provides valuable insights into chemical properties and practical applications:</a:t>
            </a:r>
          </a:p>
          <a:p>
            <a:pPr>
              <a:lnSpc>
                <a:spcPct val="90000"/>
              </a:lnSpc>
            </a:pPr>
            <a:r>
              <a:rPr lang="en-US" sz="2000"/>
              <a:t>- Solubility is key in optimizing reaction yields.</a:t>
            </a:r>
          </a:p>
          <a:p>
            <a:pPr>
              <a:lnSpc>
                <a:spcPct val="90000"/>
              </a:lnSpc>
            </a:pPr>
            <a:r>
              <a:rPr lang="en-US" sz="2000"/>
              <a:t>- Molecular weight influences boiling points.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Future directions:</a:t>
            </a:r>
          </a:p>
          <a:p>
            <a:pPr>
              <a:lnSpc>
                <a:spcPct val="90000"/>
              </a:lnSpc>
            </a:pPr>
            <a:r>
              <a:rPr lang="en-US" sz="2000"/>
              <a:t>- Expanding the dataset</a:t>
            </a:r>
          </a:p>
          <a:p>
            <a:pPr>
              <a:lnSpc>
                <a:spcPct val="90000"/>
              </a:lnSpc>
            </a:pPr>
            <a:r>
              <a:rPr lang="en-US" sz="2000"/>
              <a:t>- Applying advanced machine learning techniques</a:t>
            </a:r>
          </a:p>
          <a:p>
            <a:pPr>
              <a:lnSpc>
                <a:spcPct val="90000"/>
              </a:lnSpc>
            </a:pPr>
            <a:r>
              <a:rPr lang="en-US" sz="2000"/>
              <a:t>- Studying additional variables like environmental stability and synthesis costs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440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Garamond</vt:lpstr>
      <vt:lpstr>Symbol</vt:lpstr>
      <vt:lpstr>Times New Roman</vt:lpstr>
      <vt:lpstr>Organic</vt:lpstr>
      <vt:lpstr>Presentation on An In-Depth Analysis of Chemical Elements Dataset</vt:lpstr>
      <vt:lpstr>Abstract</vt:lpstr>
      <vt:lpstr>Introduction</vt:lpstr>
      <vt:lpstr>Dataset Analysis</vt:lpstr>
      <vt:lpstr>Methodology</vt:lpstr>
      <vt:lpstr>Results</vt:lpstr>
      <vt:lpstr>PowerPoint Presentation</vt:lpstr>
      <vt:lpstr>Total number of isotopes discovered in each century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An In-Depth Analysis of Chemical Elements Dataset</dc:title>
  <dc:subject/>
  <dc:creator/>
  <cp:keywords/>
  <dc:description>generated using python-pptx</dc:description>
  <cp:lastModifiedBy>sakil rabby</cp:lastModifiedBy>
  <cp:revision>5</cp:revision>
  <dcterms:created xsi:type="dcterms:W3CDTF">2013-01-27T09:14:16Z</dcterms:created>
  <dcterms:modified xsi:type="dcterms:W3CDTF">2025-01-29T18:23:59Z</dcterms:modified>
  <cp:category/>
</cp:coreProperties>
</file>