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_rels/notesSlide6.xml.rels" ContentType="application/vnd.openxmlformats-package.relationships+xml"/>
  <Override PartName="/ppt/notesSlides/notesSlide6.xml" ContentType="application/vnd.openxmlformats-officedocument.presentationml.notesSlide+xml"/>
  <Override PartName="/ppt/media/image11.png" ContentType="image/png"/>
  <Override PartName="/ppt/media/image10.png" ContentType="image/png"/>
  <Override PartName="/ppt/media/image9.jpeg" ContentType="image/jpeg"/>
  <Override PartName="/ppt/media/image8.png" ContentType="image/png"/>
  <Override PartName="/ppt/media/image7.png" ContentType="image/png"/>
  <Override PartName="/ppt/media/image6.png" ContentType="image/png"/>
  <Override PartName="/ppt/media/hdphoto1.wdp" ContentType="image/vnd.ms-photo"/>
  <Override PartName="/ppt/media/image2.png" ContentType="image/png"/>
  <Override PartName="/ppt/media/image1.png" ContentType="image/png"/>
  <Override PartName="/ppt/media/image3.png" ContentType="image/png"/>
  <Override PartName="/ppt/media/image4.png" ContentType="image/png"/>
  <Override PartName="/ppt/media/image5.png" ContentType="image/png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latin typeface="Arial"/>
              </a:rPr>
              <a:t>Click to move the slide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208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IN" sz="2000" spc="-1" strike="noStrike">
                <a:latin typeface="Arial"/>
              </a:rPr>
              <a:t>Click to edit the notes format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209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IN" sz="1400" spc="-1" strike="noStrike">
                <a:latin typeface="Times New Roman"/>
              </a:rPr>
              <a:t>&lt;header&gt;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210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IN" sz="1400" spc="-1" strike="noStrike">
                <a:latin typeface="Times New Roman"/>
              </a:rPr>
              <a:t>&lt;date/time&gt;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211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IN" sz="1400" spc="-1" strike="noStrike">
                <a:latin typeface="Times New Roman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212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08226C32-8588-4262-8E20-6F2A9C31F911}" type="slidenum">
              <a:rPr b="0" lang="en-IN" sz="1400" spc="-1" strike="noStrike">
                <a:latin typeface="Times New Roman"/>
              </a:rPr>
              <a:t>&lt;number&gt;</a:t>
            </a:fld>
            <a:endParaRPr b="0" lang="en-IN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600" cy="3084480"/>
          </a:xfrm>
          <a:prstGeom prst="rect">
            <a:avLst/>
          </a:prstGeom>
        </p:spPr>
      </p:sp>
      <p:sp>
        <p:nvSpPr>
          <p:cNvPr id="28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600" cy="3598560"/>
          </a:xfrm>
          <a:prstGeom prst="rect">
            <a:avLst/>
          </a:prstGeom>
        </p:spPr>
        <p:txBody>
          <a:bodyPr lIns="0" rIns="0" tIns="0" bIns="0"/>
          <a:p>
            <a:endParaRPr b="0" lang="en-IN" sz="2000" spc="-1" strike="noStrike">
              <a:latin typeface="Arial"/>
            </a:endParaRPr>
          </a:p>
        </p:txBody>
      </p:sp>
      <p:sp>
        <p:nvSpPr>
          <p:cNvPr id="285" name="CustomShape 3"/>
          <p:cNvSpPr/>
          <p:nvPr/>
        </p:nvSpPr>
        <p:spPr>
          <a:xfrm>
            <a:off x="3884760" y="8685360"/>
            <a:ext cx="2970000" cy="45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D21FFC30-18C3-4A04-A6BA-D67374C5010B}" type="slidenum">
              <a:rPr b="0" lang="en-IN" sz="1200" spc="-1" strike="noStrike">
                <a:solidFill>
                  <a:srgbClr val="000000"/>
                </a:solidFill>
                <a:latin typeface="Calibri"/>
                <a:ea typeface="+mn-ea"/>
              </a:rPr>
              <a:t>&lt;number&gt;</a:t>
            </a:fld>
            <a:endParaRPr b="0" lang="en-IN" sz="12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5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6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6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6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6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6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6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9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9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9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9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9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99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0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02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03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0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05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06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latin typeface="Arial"/>
              </a:rPr>
              <a:t>Click to </a:t>
            </a:r>
            <a:r>
              <a:rPr b="0" lang="en-IN" sz="4400" spc="-1" strike="noStrike">
                <a:latin typeface="Arial"/>
              </a:rPr>
              <a:t>edit the </a:t>
            </a:r>
            <a:r>
              <a:rPr b="0" lang="en-IN" sz="4400" spc="-1" strike="noStrike">
                <a:latin typeface="Arial"/>
              </a:rPr>
              <a:t>title text </a:t>
            </a:r>
            <a:r>
              <a:rPr b="0" lang="en-IN" sz="4400" spc="-1" strike="noStrike">
                <a:latin typeface="Arial"/>
              </a:rPr>
              <a:t>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1"/>
          <p:cNvGrpSpPr/>
          <p:nvPr/>
        </p:nvGrpSpPr>
        <p:grpSpPr>
          <a:xfrm>
            <a:off x="0" y="795600"/>
            <a:ext cx="12183120" cy="5793120"/>
            <a:chOff x="0" y="795600"/>
            <a:chExt cx="12183120" cy="5793120"/>
          </a:xfrm>
        </p:grpSpPr>
        <p:grpSp>
          <p:nvGrpSpPr>
            <p:cNvPr id="39" name="Group 2"/>
            <p:cNvGrpSpPr/>
            <p:nvPr/>
          </p:nvGrpSpPr>
          <p:grpSpPr>
            <a:xfrm>
              <a:off x="190080" y="803880"/>
              <a:ext cx="11811240" cy="5784840"/>
              <a:chOff x="190080" y="803880"/>
              <a:chExt cx="11811240" cy="5784840"/>
            </a:xfrm>
          </p:grpSpPr>
          <p:sp>
            <p:nvSpPr>
              <p:cNvPr id="40" name="Line 3"/>
              <p:cNvSpPr/>
              <p:nvPr/>
            </p:nvSpPr>
            <p:spPr>
              <a:xfrm>
                <a:off x="190080" y="803880"/>
                <a:ext cx="360" cy="578484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1" name="Line 4"/>
              <p:cNvSpPr/>
              <p:nvPr/>
            </p:nvSpPr>
            <p:spPr>
              <a:xfrm>
                <a:off x="393480" y="803880"/>
                <a:ext cx="360" cy="578484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2" name="Line 5"/>
              <p:cNvSpPr/>
              <p:nvPr/>
            </p:nvSpPr>
            <p:spPr>
              <a:xfrm>
                <a:off x="597240" y="803880"/>
                <a:ext cx="360" cy="578484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3" name="Line 6"/>
              <p:cNvSpPr/>
              <p:nvPr/>
            </p:nvSpPr>
            <p:spPr>
              <a:xfrm>
                <a:off x="801000" y="803880"/>
                <a:ext cx="360" cy="578484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4" name="Line 7"/>
              <p:cNvSpPr/>
              <p:nvPr/>
            </p:nvSpPr>
            <p:spPr>
              <a:xfrm>
                <a:off x="1004400" y="803880"/>
                <a:ext cx="360" cy="578484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5" name="Line 8"/>
              <p:cNvSpPr/>
              <p:nvPr/>
            </p:nvSpPr>
            <p:spPr>
              <a:xfrm>
                <a:off x="1208160" y="803880"/>
                <a:ext cx="360" cy="578484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6" name="Line 9"/>
              <p:cNvSpPr/>
              <p:nvPr/>
            </p:nvSpPr>
            <p:spPr>
              <a:xfrm>
                <a:off x="1411920" y="803880"/>
                <a:ext cx="360" cy="578484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7" name="Line 10"/>
              <p:cNvSpPr/>
              <p:nvPr/>
            </p:nvSpPr>
            <p:spPr>
              <a:xfrm>
                <a:off x="1615320" y="803880"/>
                <a:ext cx="360" cy="578484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8" name="Line 11"/>
              <p:cNvSpPr/>
              <p:nvPr/>
            </p:nvSpPr>
            <p:spPr>
              <a:xfrm>
                <a:off x="1819080" y="803880"/>
                <a:ext cx="360" cy="578484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9" name="Line 12"/>
              <p:cNvSpPr/>
              <p:nvPr/>
            </p:nvSpPr>
            <p:spPr>
              <a:xfrm>
                <a:off x="2022840" y="803880"/>
                <a:ext cx="360" cy="578484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0" name="Line 13"/>
              <p:cNvSpPr/>
              <p:nvPr/>
            </p:nvSpPr>
            <p:spPr>
              <a:xfrm>
                <a:off x="2226240" y="803880"/>
                <a:ext cx="360" cy="578484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1" name="Line 14"/>
              <p:cNvSpPr/>
              <p:nvPr/>
            </p:nvSpPr>
            <p:spPr>
              <a:xfrm>
                <a:off x="2430000" y="803880"/>
                <a:ext cx="360" cy="578484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2" name="Line 15"/>
              <p:cNvSpPr/>
              <p:nvPr/>
            </p:nvSpPr>
            <p:spPr>
              <a:xfrm>
                <a:off x="2633760" y="803880"/>
                <a:ext cx="360" cy="578484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3" name="Line 16"/>
              <p:cNvSpPr/>
              <p:nvPr/>
            </p:nvSpPr>
            <p:spPr>
              <a:xfrm>
                <a:off x="2837160" y="803880"/>
                <a:ext cx="360" cy="578484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4" name="Line 17"/>
              <p:cNvSpPr/>
              <p:nvPr/>
            </p:nvSpPr>
            <p:spPr>
              <a:xfrm>
                <a:off x="3040920" y="803880"/>
                <a:ext cx="360" cy="578484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5" name="Line 18"/>
              <p:cNvSpPr/>
              <p:nvPr/>
            </p:nvSpPr>
            <p:spPr>
              <a:xfrm>
                <a:off x="3244680" y="803880"/>
                <a:ext cx="360" cy="578484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6" name="Line 19"/>
              <p:cNvSpPr/>
              <p:nvPr/>
            </p:nvSpPr>
            <p:spPr>
              <a:xfrm>
                <a:off x="3448080" y="803880"/>
                <a:ext cx="360" cy="578484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7" name="Line 20"/>
              <p:cNvSpPr/>
              <p:nvPr/>
            </p:nvSpPr>
            <p:spPr>
              <a:xfrm>
                <a:off x="3651840" y="803880"/>
                <a:ext cx="360" cy="578484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8" name="Line 21"/>
              <p:cNvSpPr/>
              <p:nvPr/>
            </p:nvSpPr>
            <p:spPr>
              <a:xfrm>
                <a:off x="3855600" y="803880"/>
                <a:ext cx="360" cy="578484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9" name="Line 22"/>
              <p:cNvSpPr/>
              <p:nvPr/>
            </p:nvSpPr>
            <p:spPr>
              <a:xfrm>
                <a:off x="4059000" y="803880"/>
                <a:ext cx="360" cy="578484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0" name="Line 23"/>
              <p:cNvSpPr/>
              <p:nvPr/>
            </p:nvSpPr>
            <p:spPr>
              <a:xfrm>
                <a:off x="4262760" y="803880"/>
                <a:ext cx="360" cy="578484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1" name="Line 24"/>
              <p:cNvSpPr/>
              <p:nvPr/>
            </p:nvSpPr>
            <p:spPr>
              <a:xfrm>
                <a:off x="4466520" y="803880"/>
                <a:ext cx="360" cy="578484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2" name="Line 25"/>
              <p:cNvSpPr/>
              <p:nvPr/>
            </p:nvSpPr>
            <p:spPr>
              <a:xfrm>
                <a:off x="4669920" y="803880"/>
                <a:ext cx="360" cy="578484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3" name="Line 26"/>
              <p:cNvSpPr/>
              <p:nvPr/>
            </p:nvSpPr>
            <p:spPr>
              <a:xfrm>
                <a:off x="4873680" y="803880"/>
                <a:ext cx="360" cy="578484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4" name="Line 27"/>
              <p:cNvSpPr/>
              <p:nvPr/>
            </p:nvSpPr>
            <p:spPr>
              <a:xfrm>
                <a:off x="5077440" y="803880"/>
                <a:ext cx="360" cy="578484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5" name="Line 28"/>
              <p:cNvSpPr/>
              <p:nvPr/>
            </p:nvSpPr>
            <p:spPr>
              <a:xfrm>
                <a:off x="5280840" y="803880"/>
                <a:ext cx="360" cy="578484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6" name="Line 29"/>
              <p:cNvSpPr/>
              <p:nvPr/>
            </p:nvSpPr>
            <p:spPr>
              <a:xfrm>
                <a:off x="5484600" y="803880"/>
                <a:ext cx="360" cy="578484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7" name="Line 30"/>
              <p:cNvSpPr/>
              <p:nvPr/>
            </p:nvSpPr>
            <p:spPr>
              <a:xfrm>
                <a:off x="5688000" y="803880"/>
                <a:ext cx="360" cy="578484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8" name="Line 31"/>
              <p:cNvSpPr/>
              <p:nvPr/>
            </p:nvSpPr>
            <p:spPr>
              <a:xfrm>
                <a:off x="5891760" y="803880"/>
                <a:ext cx="360" cy="578484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9" name="Line 32"/>
              <p:cNvSpPr/>
              <p:nvPr/>
            </p:nvSpPr>
            <p:spPr>
              <a:xfrm>
                <a:off x="6095520" y="803880"/>
                <a:ext cx="360" cy="578484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0" name="Line 33"/>
              <p:cNvSpPr/>
              <p:nvPr/>
            </p:nvSpPr>
            <p:spPr>
              <a:xfrm>
                <a:off x="6298920" y="803880"/>
                <a:ext cx="360" cy="578484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1" name="Line 34"/>
              <p:cNvSpPr/>
              <p:nvPr/>
            </p:nvSpPr>
            <p:spPr>
              <a:xfrm>
                <a:off x="6502680" y="803880"/>
                <a:ext cx="360" cy="578484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2" name="Line 35"/>
              <p:cNvSpPr/>
              <p:nvPr/>
            </p:nvSpPr>
            <p:spPr>
              <a:xfrm>
                <a:off x="6706440" y="803880"/>
                <a:ext cx="360" cy="578484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3" name="Line 36"/>
              <p:cNvSpPr/>
              <p:nvPr/>
            </p:nvSpPr>
            <p:spPr>
              <a:xfrm>
                <a:off x="6909840" y="803880"/>
                <a:ext cx="360" cy="578484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4" name="Line 37"/>
              <p:cNvSpPr/>
              <p:nvPr/>
            </p:nvSpPr>
            <p:spPr>
              <a:xfrm>
                <a:off x="7113600" y="803880"/>
                <a:ext cx="360" cy="578484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5" name="Line 38"/>
              <p:cNvSpPr/>
              <p:nvPr/>
            </p:nvSpPr>
            <p:spPr>
              <a:xfrm>
                <a:off x="7317360" y="803880"/>
                <a:ext cx="360" cy="578484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6" name="Line 39"/>
              <p:cNvSpPr/>
              <p:nvPr/>
            </p:nvSpPr>
            <p:spPr>
              <a:xfrm>
                <a:off x="7520760" y="803880"/>
                <a:ext cx="360" cy="578484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7" name="Line 40"/>
              <p:cNvSpPr/>
              <p:nvPr/>
            </p:nvSpPr>
            <p:spPr>
              <a:xfrm>
                <a:off x="7724520" y="803880"/>
                <a:ext cx="360" cy="578484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8" name="Line 41"/>
              <p:cNvSpPr/>
              <p:nvPr/>
            </p:nvSpPr>
            <p:spPr>
              <a:xfrm>
                <a:off x="7928280" y="803880"/>
                <a:ext cx="360" cy="578484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9" name="Line 42"/>
              <p:cNvSpPr/>
              <p:nvPr/>
            </p:nvSpPr>
            <p:spPr>
              <a:xfrm>
                <a:off x="8131680" y="803880"/>
                <a:ext cx="360" cy="578484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0" name="Line 43"/>
              <p:cNvSpPr/>
              <p:nvPr/>
            </p:nvSpPr>
            <p:spPr>
              <a:xfrm>
                <a:off x="8335440" y="803880"/>
                <a:ext cx="360" cy="578484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1" name="Line 44"/>
              <p:cNvSpPr/>
              <p:nvPr/>
            </p:nvSpPr>
            <p:spPr>
              <a:xfrm>
                <a:off x="8539200" y="803880"/>
                <a:ext cx="360" cy="578484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2" name="Line 45"/>
              <p:cNvSpPr/>
              <p:nvPr/>
            </p:nvSpPr>
            <p:spPr>
              <a:xfrm>
                <a:off x="8742600" y="803880"/>
                <a:ext cx="360" cy="578484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3" name="Line 46"/>
              <p:cNvSpPr/>
              <p:nvPr/>
            </p:nvSpPr>
            <p:spPr>
              <a:xfrm>
                <a:off x="8946360" y="803880"/>
                <a:ext cx="360" cy="578484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4" name="Line 47"/>
              <p:cNvSpPr/>
              <p:nvPr/>
            </p:nvSpPr>
            <p:spPr>
              <a:xfrm>
                <a:off x="9150120" y="803880"/>
                <a:ext cx="360" cy="578484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5" name="Line 48"/>
              <p:cNvSpPr/>
              <p:nvPr/>
            </p:nvSpPr>
            <p:spPr>
              <a:xfrm>
                <a:off x="9353520" y="803880"/>
                <a:ext cx="360" cy="578484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6" name="Line 49"/>
              <p:cNvSpPr/>
              <p:nvPr/>
            </p:nvSpPr>
            <p:spPr>
              <a:xfrm>
                <a:off x="9557280" y="803880"/>
                <a:ext cx="360" cy="578484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7" name="Line 50"/>
              <p:cNvSpPr/>
              <p:nvPr/>
            </p:nvSpPr>
            <p:spPr>
              <a:xfrm>
                <a:off x="9761040" y="803880"/>
                <a:ext cx="360" cy="578484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8" name="Line 51"/>
              <p:cNvSpPr/>
              <p:nvPr/>
            </p:nvSpPr>
            <p:spPr>
              <a:xfrm>
                <a:off x="9964440" y="803880"/>
                <a:ext cx="360" cy="578484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9" name="Line 52"/>
              <p:cNvSpPr/>
              <p:nvPr/>
            </p:nvSpPr>
            <p:spPr>
              <a:xfrm>
                <a:off x="10168200" y="803880"/>
                <a:ext cx="360" cy="578484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90" name="Line 53"/>
              <p:cNvSpPr/>
              <p:nvPr/>
            </p:nvSpPr>
            <p:spPr>
              <a:xfrm>
                <a:off x="10371960" y="803880"/>
                <a:ext cx="360" cy="578484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91" name="Line 54"/>
              <p:cNvSpPr/>
              <p:nvPr/>
            </p:nvSpPr>
            <p:spPr>
              <a:xfrm>
                <a:off x="10575360" y="803880"/>
                <a:ext cx="360" cy="578484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92" name="Line 55"/>
              <p:cNvSpPr/>
              <p:nvPr/>
            </p:nvSpPr>
            <p:spPr>
              <a:xfrm>
                <a:off x="10779120" y="803880"/>
                <a:ext cx="360" cy="578484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93" name="Line 56"/>
              <p:cNvSpPr/>
              <p:nvPr/>
            </p:nvSpPr>
            <p:spPr>
              <a:xfrm>
                <a:off x="10982880" y="803880"/>
                <a:ext cx="360" cy="578484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94" name="Line 57"/>
              <p:cNvSpPr/>
              <p:nvPr/>
            </p:nvSpPr>
            <p:spPr>
              <a:xfrm>
                <a:off x="11186280" y="803880"/>
                <a:ext cx="360" cy="578484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95" name="Line 58"/>
              <p:cNvSpPr/>
              <p:nvPr/>
            </p:nvSpPr>
            <p:spPr>
              <a:xfrm>
                <a:off x="11390040" y="803880"/>
                <a:ext cx="360" cy="578484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96" name="Line 59"/>
              <p:cNvSpPr/>
              <p:nvPr/>
            </p:nvSpPr>
            <p:spPr>
              <a:xfrm>
                <a:off x="11593800" y="803880"/>
                <a:ext cx="360" cy="578484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97" name="Line 60"/>
              <p:cNvSpPr/>
              <p:nvPr/>
            </p:nvSpPr>
            <p:spPr>
              <a:xfrm>
                <a:off x="11797200" y="803880"/>
                <a:ext cx="360" cy="578484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98" name="Line 61"/>
              <p:cNvSpPr/>
              <p:nvPr/>
            </p:nvSpPr>
            <p:spPr>
              <a:xfrm>
                <a:off x="12000960" y="803880"/>
                <a:ext cx="360" cy="578484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99" name="Line 62"/>
            <p:cNvSpPr/>
            <p:nvPr/>
          </p:nvSpPr>
          <p:spPr>
            <a:xfrm flipH="1">
              <a:off x="0" y="795600"/>
              <a:ext cx="12183120" cy="36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0" name="Line 63"/>
            <p:cNvSpPr/>
            <p:nvPr/>
          </p:nvSpPr>
          <p:spPr>
            <a:xfrm flipH="1">
              <a:off x="0" y="999360"/>
              <a:ext cx="12183120" cy="36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1" name="Line 64"/>
            <p:cNvSpPr/>
            <p:nvPr/>
          </p:nvSpPr>
          <p:spPr>
            <a:xfrm flipH="1">
              <a:off x="0" y="1203120"/>
              <a:ext cx="12183120" cy="36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2" name="Line 65"/>
            <p:cNvSpPr/>
            <p:nvPr/>
          </p:nvSpPr>
          <p:spPr>
            <a:xfrm flipH="1">
              <a:off x="0" y="1406880"/>
              <a:ext cx="12183120" cy="36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3" name="Line 66"/>
            <p:cNvSpPr/>
            <p:nvPr/>
          </p:nvSpPr>
          <p:spPr>
            <a:xfrm flipH="1">
              <a:off x="0" y="1611000"/>
              <a:ext cx="12183120" cy="36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4" name="Line 67"/>
            <p:cNvSpPr/>
            <p:nvPr/>
          </p:nvSpPr>
          <p:spPr>
            <a:xfrm flipH="1">
              <a:off x="0" y="1814760"/>
              <a:ext cx="12183120" cy="36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5" name="Line 68"/>
            <p:cNvSpPr/>
            <p:nvPr/>
          </p:nvSpPr>
          <p:spPr>
            <a:xfrm flipH="1">
              <a:off x="0" y="2018520"/>
              <a:ext cx="12183120" cy="36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6" name="Line 69"/>
            <p:cNvSpPr/>
            <p:nvPr/>
          </p:nvSpPr>
          <p:spPr>
            <a:xfrm flipH="1">
              <a:off x="0" y="2222280"/>
              <a:ext cx="12183120" cy="36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7" name="Line 70"/>
            <p:cNvSpPr/>
            <p:nvPr/>
          </p:nvSpPr>
          <p:spPr>
            <a:xfrm flipH="1">
              <a:off x="0" y="2426040"/>
              <a:ext cx="12183120" cy="36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8" name="Line 71"/>
            <p:cNvSpPr/>
            <p:nvPr/>
          </p:nvSpPr>
          <p:spPr>
            <a:xfrm flipH="1">
              <a:off x="0" y="2629800"/>
              <a:ext cx="12183120" cy="36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9" name="Line 72"/>
            <p:cNvSpPr/>
            <p:nvPr/>
          </p:nvSpPr>
          <p:spPr>
            <a:xfrm flipH="1">
              <a:off x="0" y="2833560"/>
              <a:ext cx="12183120" cy="36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0" name="Line 73"/>
            <p:cNvSpPr/>
            <p:nvPr/>
          </p:nvSpPr>
          <p:spPr>
            <a:xfrm flipH="1">
              <a:off x="0" y="3037320"/>
              <a:ext cx="12183120" cy="36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1" name="Line 74"/>
            <p:cNvSpPr/>
            <p:nvPr/>
          </p:nvSpPr>
          <p:spPr>
            <a:xfrm flipH="1">
              <a:off x="0" y="3241080"/>
              <a:ext cx="12183120" cy="36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2" name="Line 75"/>
            <p:cNvSpPr/>
            <p:nvPr/>
          </p:nvSpPr>
          <p:spPr>
            <a:xfrm flipH="1">
              <a:off x="0" y="3444840"/>
              <a:ext cx="12183120" cy="36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3" name="Line 76"/>
            <p:cNvSpPr/>
            <p:nvPr/>
          </p:nvSpPr>
          <p:spPr>
            <a:xfrm flipH="1">
              <a:off x="0" y="3648600"/>
              <a:ext cx="12183120" cy="36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4" name="Line 77"/>
            <p:cNvSpPr/>
            <p:nvPr/>
          </p:nvSpPr>
          <p:spPr>
            <a:xfrm flipH="1">
              <a:off x="0" y="3852360"/>
              <a:ext cx="12183120" cy="36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5" name="Line 78"/>
            <p:cNvSpPr/>
            <p:nvPr/>
          </p:nvSpPr>
          <p:spPr>
            <a:xfrm flipH="1">
              <a:off x="0" y="4056120"/>
              <a:ext cx="12183120" cy="36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6" name="Line 79"/>
            <p:cNvSpPr/>
            <p:nvPr/>
          </p:nvSpPr>
          <p:spPr>
            <a:xfrm flipH="1">
              <a:off x="0" y="4259880"/>
              <a:ext cx="12183120" cy="36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7" name="Line 80"/>
            <p:cNvSpPr/>
            <p:nvPr/>
          </p:nvSpPr>
          <p:spPr>
            <a:xfrm flipH="1">
              <a:off x="0" y="4463640"/>
              <a:ext cx="12183120" cy="36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8" name="Line 81"/>
            <p:cNvSpPr/>
            <p:nvPr/>
          </p:nvSpPr>
          <p:spPr>
            <a:xfrm flipH="1">
              <a:off x="0" y="4667760"/>
              <a:ext cx="12183120" cy="36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9" name="Line 82"/>
            <p:cNvSpPr/>
            <p:nvPr/>
          </p:nvSpPr>
          <p:spPr>
            <a:xfrm flipH="1">
              <a:off x="0" y="4871520"/>
              <a:ext cx="12183120" cy="36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0" name="Line 83"/>
            <p:cNvSpPr/>
            <p:nvPr/>
          </p:nvSpPr>
          <p:spPr>
            <a:xfrm flipH="1">
              <a:off x="0" y="5075280"/>
              <a:ext cx="12183120" cy="36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1" name="Line 84"/>
            <p:cNvSpPr/>
            <p:nvPr/>
          </p:nvSpPr>
          <p:spPr>
            <a:xfrm flipH="1">
              <a:off x="0" y="5279040"/>
              <a:ext cx="12183120" cy="36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2" name="Line 85"/>
            <p:cNvSpPr/>
            <p:nvPr/>
          </p:nvSpPr>
          <p:spPr>
            <a:xfrm flipH="1">
              <a:off x="0" y="5482800"/>
              <a:ext cx="12183120" cy="36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3" name="Line 86"/>
            <p:cNvSpPr/>
            <p:nvPr/>
          </p:nvSpPr>
          <p:spPr>
            <a:xfrm flipH="1">
              <a:off x="0" y="5686560"/>
              <a:ext cx="12183120" cy="36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4" name="Line 87"/>
            <p:cNvSpPr/>
            <p:nvPr/>
          </p:nvSpPr>
          <p:spPr>
            <a:xfrm flipH="1">
              <a:off x="0" y="5890320"/>
              <a:ext cx="12183120" cy="36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5" name="Line 88"/>
            <p:cNvSpPr/>
            <p:nvPr/>
          </p:nvSpPr>
          <p:spPr>
            <a:xfrm flipH="1">
              <a:off x="0" y="6094080"/>
              <a:ext cx="12183120" cy="36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6" name="Line 89"/>
            <p:cNvSpPr/>
            <p:nvPr/>
          </p:nvSpPr>
          <p:spPr>
            <a:xfrm flipH="1">
              <a:off x="0" y="6297840"/>
              <a:ext cx="12183120" cy="36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7" name="Line 90"/>
            <p:cNvSpPr/>
            <p:nvPr/>
          </p:nvSpPr>
          <p:spPr>
            <a:xfrm flipH="1">
              <a:off x="0" y="6501600"/>
              <a:ext cx="12183120" cy="36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128" name="Group 91"/>
          <p:cNvGrpSpPr/>
          <p:nvPr/>
        </p:nvGrpSpPr>
        <p:grpSpPr>
          <a:xfrm>
            <a:off x="333360" y="633600"/>
            <a:ext cx="57308040" cy="714600"/>
            <a:chOff x="333360" y="633600"/>
            <a:chExt cx="57308040" cy="714600"/>
          </a:xfrm>
        </p:grpSpPr>
        <p:sp>
          <p:nvSpPr>
            <p:cNvPr id="129" name="CustomShape 92"/>
            <p:cNvSpPr/>
            <p:nvPr/>
          </p:nvSpPr>
          <p:spPr>
            <a:xfrm>
              <a:off x="333360" y="633600"/>
              <a:ext cx="11445120" cy="142200"/>
            </a:xfrm>
            <a:custGeom>
              <a:avLst/>
              <a:gdLst/>
              <a:ah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rotWithShape="0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0" name="CustomShape 93"/>
            <p:cNvSpPr/>
            <p:nvPr/>
          </p:nvSpPr>
          <p:spPr>
            <a:xfrm flipH="1" flipV="1" rot="10800000">
              <a:off x="57641400" y="1347840"/>
              <a:ext cx="11445120" cy="142200"/>
            </a:xfrm>
            <a:custGeom>
              <a:avLst/>
              <a:gdLst/>
              <a:ah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rotWithShape="0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31" name="PlaceHolder 9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32" name="PlaceHolder 9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microsoft.com/office/2007/relationships/hdphoto" Target="../media/hdphoto1.wdp"/><Relationship Id="rId3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45454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CustomShape 1"/>
          <p:cNvSpPr/>
          <p:nvPr/>
        </p:nvSpPr>
        <p:spPr>
          <a:xfrm flipH="1">
            <a:off x="-1440" y="0"/>
            <a:ext cx="6171120" cy="6856200"/>
          </a:xfrm>
          <a:custGeom>
            <a:avLst/>
            <a:gdLst/>
            <a:ahLst/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14" name="Picture 2" descr=""/>
          <p:cNvPicPr/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amount="-22000" bright="2000" colorTemp="5325"/>
                    </a14:imgEffect>
                  </a14:imgLayer>
                </a14:imgProps>
              </a:ext>
            </a:extLst>
          </a:blip>
          <a:srcRect l="0" t="0" r="0" b="15187"/>
          <a:stretch/>
        </p:blipFill>
        <p:spPr>
          <a:xfrm>
            <a:off x="0" y="0"/>
            <a:ext cx="6022440" cy="6856200"/>
          </a:xfrm>
          <a:prstGeom prst="rect">
            <a:avLst/>
          </a:prstGeom>
          <a:ln>
            <a:noFill/>
          </a:ln>
          <a:effectLst>
            <a:outerShdw algn="ctr" blurRad="127000" dir="5400000" dist="50800" rotWithShape="0" sx="70000" sy="70000">
              <a:srgbClr val="000000">
                <a:alpha val="74000"/>
              </a:srgbClr>
            </a:outerShdw>
          </a:effectLst>
        </p:spPr>
      </p:pic>
      <p:sp>
        <p:nvSpPr>
          <p:cNvPr id="215" name="CustomShape 2"/>
          <p:cNvSpPr/>
          <p:nvPr/>
        </p:nvSpPr>
        <p:spPr>
          <a:xfrm>
            <a:off x="7272000" y="4744080"/>
            <a:ext cx="4899600" cy="58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90000"/>
              </a:lnSpc>
            </a:pPr>
            <a:r>
              <a:rPr b="1" lang="en-IN" sz="3600" spc="-1" strike="noStrike">
                <a:solidFill>
                  <a:srgbClr val="ffffff"/>
                </a:solidFill>
                <a:latin typeface="Calibri"/>
                <a:ea typeface="DejaVu Sans"/>
              </a:rPr>
              <a:t>By SAKIL ANSARI  </a:t>
            </a:r>
            <a:endParaRPr b="0" lang="en-IN" sz="3600" spc="-1" strike="noStrike">
              <a:latin typeface="Arial"/>
            </a:endParaRPr>
          </a:p>
        </p:txBody>
      </p:sp>
      <p:sp>
        <p:nvSpPr>
          <p:cNvPr id="216" name="CustomShape 3"/>
          <p:cNvSpPr/>
          <p:nvPr/>
        </p:nvSpPr>
        <p:spPr>
          <a:xfrm>
            <a:off x="5853960" y="2345400"/>
            <a:ext cx="6428880" cy="160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90000"/>
              </a:lnSpc>
            </a:pPr>
            <a:r>
              <a:rPr b="1" lang="en-IN" sz="4800" spc="-1" strike="noStrike">
                <a:solidFill>
                  <a:srgbClr val="e2f0d9"/>
                </a:solidFill>
                <a:latin typeface="Trebuchet MS"/>
                <a:ea typeface="DejaVu Sans"/>
              </a:rPr>
              <a:t>Calculating credit worthiness for rural India </a:t>
            </a:r>
            <a:r>
              <a:rPr b="1" lang="en-IN" sz="4800" spc="-1" strike="noStrike">
                <a:solidFill>
                  <a:srgbClr val="e2f0d9"/>
                </a:solidFill>
                <a:latin typeface="Calibri"/>
                <a:ea typeface="DejaVu Sans"/>
              </a:rPr>
              <a:t> </a:t>
            </a:r>
            <a:endParaRPr b="0" lang="en-IN" sz="48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CustomShape 1"/>
          <p:cNvSpPr/>
          <p:nvPr/>
        </p:nvSpPr>
        <p:spPr>
          <a:xfrm>
            <a:off x="406440" y="0"/>
            <a:ext cx="11377440" cy="67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>
              <a:lnSpc>
                <a:spcPct val="90000"/>
              </a:lnSpc>
            </a:pPr>
            <a:r>
              <a:rPr b="1" lang="en-IN" sz="2800" spc="-1" strike="noStrike">
                <a:solidFill>
                  <a:srgbClr val="002060"/>
                </a:solidFill>
                <a:latin typeface="Calibri"/>
                <a:ea typeface="Calibri"/>
              </a:rPr>
              <a:t>Feature Importance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251" name="CustomShape 2"/>
          <p:cNvSpPr/>
          <p:nvPr/>
        </p:nvSpPr>
        <p:spPr>
          <a:xfrm>
            <a:off x="4176000" y="3528000"/>
            <a:ext cx="2519640" cy="263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52" name="" descr=""/>
          <p:cNvPicPr/>
          <p:nvPr/>
        </p:nvPicPr>
        <p:blipFill>
          <a:blip r:embed="rId1"/>
          <a:stretch/>
        </p:blipFill>
        <p:spPr>
          <a:xfrm>
            <a:off x="528480" y="1224000"/>
            <a:ext cx="6527160" cy="4031640"/>
          </a:xfrm>
          <a:prstGeom prst="rect">
            <a:avLst/>
          </a:prstGeom>
          <a:ln>
            <a:noFill/>
          </a:ln>
        </p:spPr>
      </p:pic>
      <p:sp>
        <p:nvSpPr>
          <p:cNvPr id="253" name="CustomShape 3"/>
          <p:cNvSpPr/>
          <p:nvPr/>
        </p:nvSpPr>
        <p:spPr>
          <a:xfrm>
            <a:off x="7056000" y="1080000"/>
            <a:ext cx="4824000" cy="3442680"/>
          </a:xfrm>
          <a:prstGeom prst="roundRect">
            <a:avLst>
              <a:gd name="adj" fmla="val 16667"/>
            </a:avLst>
          </a:prstGeom>
          <a:solidFill>
            <a:schemeClr val="accent6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/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Feature importance is calculated by using ExtraTreesRegressor</a:t>
            </a:r>
            <a:endParaRPr b="0" lang="en-IN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Monthly Expenses is the most important feature</a:t>
            </a:r>
            <a:endParaRPr b="0" lang="en-IN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Sex is the least important feature.</a:t>
            </a:r>
            <a:endParaRPr b="0" lang="en-IN" sz="1800" spc="-1" strike="noStrike"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CustomShape 1"/>
          <p:cNvSpPr/>
          <p:nvPr/>
        </p:nvSpPr>
        <p:spPr>
          <a:xfrm>
            <a:off x="0" y="49320"/>
            <a:ext cx="11806560" cy="57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15000"/>
              </a:lnSpc>
            </a:pPr>
            <a:r>
              <a:rPr b="1" lang="en-IN" sz="2800" spc="-1" strike="noStrike">
                <a:solidFill>
                  <a:srgbClr val="002060"/>
                </a:solidFill>
                <a:latin typeface="Calibri"/>
                <a:ea typeface="DejaVu Sans"/>
              </a:rPr>
              <a:t>Correlation Matrix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255" name="CustomShape 2"/>
          <p:cNvSpPr/>
          <p:nvPr/>
        </p:nvSpPr>
        <p:spPr>
          <a:xfrm>
            <a:off x="2304000" y="5328000"/>
            <a:ext cx="7127640" cy="1216800"/>
          </a:xfrm>
          <a:prstGeom prst="roundRect">
            <a:avLst>
              <a:gd name="adj" fmla="val 16667"/>
            </a:avLst>
          </a:prstGeom>
          <a:solidFill>
            <a:schemeClr val="accent6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/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Symbol"/>
              <a:buChar char="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No Feature are highly correlated</a:t>
            </a:r>
            <a:endParaRPr b="0" lang="en-IN" sz="1800" spc="-1" strike="noStrike">
              <a:latin typeface="Arial"/>
            </a:endParaRPr>
          </a:p>
        </p:txBody>
      </p:sp>
      <p:pic>
        <p:nvPicPr>
          <p:cNvPr id="256" name="" descr=""/>
          <p:cNvPicPr/>
          <p:nvPr/>
        </p:nvPicPr>
        <p:blipFill>
          <a:blip r:embed="rId1"/>
          <a:stretch/>
        </p:blipFill>
        <p:spPr>
          <a:xfrm>
            <a:off x="144000" y="1062360"/>
            <a:ext cx="10871640" cy="3761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CustomShape 1"/>
          <p:cNvSpPr/>
          <p:nvPr/>
        </p:nvSpPr>
        <p:spPr>
          <a:xfrm>
            <a:off x="406440" y="0"/>
            <a:ext cx="11377440" cy="67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90000"/>
              </a:lnSpc>
            </a:pPr>
            <a:r>
              <a:rPr b="1" lang="en-IN" sz="3200" spc="-1" strike="noStrike">
                <a:solidFill>
                  <a:srgbClr val="000000"/>
                </a:solidFill>
                <a:latin typeface="Calibri"/>
                <a:ea typeface="Calibri"/>
              </a:rPr>
              <a:t>Model Creation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258" name="CustomShape 2"/>
          <p:cNvSpPr/>
          <p:nvPr/>
        </p:nvSpPr>
        <p:spPr>
          <a:xfrm>
            <a:off x="590040" y="1625040"/>
            <a:ext cx="10859400" cy="3773520"/>
          </a:xfrm>
          <a:prstGeom prst="rect">
            <a:avLst/>
          </a:prstGeom>
          <a:ln w="28440">
            <a:solidFill>
              <a:schemeClr val="accent1">
                <a:lumMod val="50000"/>
              </a:schemeClr>
            </a:solidFill>
            <a:rou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  <p:txBody>
          <a:bodyPr lIns="90000" rIns="90000" tIns="45000" bIns="45000" anchor="ctr"/>
          <a:p>
            <a:pPr marL="343080" indent="-341280" algn="just">
              <a:lnSpc>
                <a:spcPct val="115000"/>
              </a:lnSpc>
              <a:spcBef>
                <a:spcPts val="9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  <a:ea typeface="Arial"/>
              </a:rPr>
              <a:t>Various Machine learning algorithms are developed, and accuracy is  compared.</a:t>
            </a:r>
            <a:endParaRPr b="0" lang="en-IN" sz="2400" spc="-1" strike="noStrike">
              <a:latin typeface="Arial"/>
            </a:endParaRPr>
          </a:p>
          <a:p>
            <a:pPr marL="343080" indent="-341280" algn="just">
              <a:lnSpc>
                <a:spcPct val="115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  <a:ea typeface="Arial"/>
              </a:rPr>
              <a:t>Linear regression,Decision Tree and Random forest algorithms are used for creating model.</a:t>
            </a:r>
            <a:endParaRPr b="0" lang="en-IN" sz="2400" spc="-1" strike="noStrike">
              <a:latin typeface="Arial"/>
            </a:endParaRPr>
          </a:p>
          <a:p>
            <a:pPr marL="343080" indent="-341280" algn="just">
              <a:lnSpc>
                <a:spcPct val="115000"/>
              </a:lnSpc>
              <a:spcAft>
                <a:spcPts val="901"/>
              </a:spcAft>
              <a:buClr>
                <a:srgbClr val="000000"/>
              </a:buClr>
              <a:buFont typeface="Wingdings" charset="2"/>
              <a:buChar char=""/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  <a:ea typeface="Arial"/>
              </a:rPr>
              <a:t>MAE,MSE and RMSE  are used as metrics.</a:t>
            </a:r>
            <a:endParaRPr b="0" lang="en-IN" sz="2400" spc="-1" strike="noStrike"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CustomShape 1"/>
          <p:cNvSpPr/>
          <p:nvPr/>
        </p:nvSpPr>
        <p:spPr>
          <a:xfrm>
            <a:off x="406440" y="0"/>
            <a:ext cx="11377440" cy="67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>
              <a:lnSpc>
                <a:spcPct val="90000"/>
              </a:lnSpc>
            </a:pPr>
            <a:r>
              <a:rPr b="1" lang="en-IN" sz="3200" spc="-1" strike="noStrike">
                <a:solidFill>
                  <a:srgbClr val="000000"/>
                </a:solidFill>
                <a:latin typeface="Calibri"/>
                <a:ea typeface="Calibri"/>
              </a:rPr>
              <a:t>Model Accuracy Result</a:t>
            </a:r>
            <a:endParaRPr b="0" lang="en-IN" sz="3200" spc="-1" strike="noStrike">
              <a:latin typeface="Arial"/>
            </a:endParaRPr>
          </a:p>
        </p:txBody>
      </p:sp>
      <p:graphicFrame>
        <p:nvGraphicFramePr>
          <p:cNvPr id="260" name="Table 2"/>
          <p:cNvGraphicFramePr/>
          <p:nvPr/>
        </p:nvGraphicFramePr>
        <p:xfrm>
          <a:off x="1574640" y="3796200"/>
          <a:ext cx="5416200" cy="2549880"/>
        </p:xfrm>
        <a:graphic>
          <a:graphicData uri="http://schemas.openxmlformats.org/drawingml/2006/table">
            <a:tbl>
              <a:tblPr/>
              <a:tblGrid>
                <a:gridCol w="2709000"/>
                <a:gridCol w="2707560"/>
              </a:tblGrid>
              <a:tr h="6829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IN" sz="2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Algorithms</a:t>
                      </a:r>
                      <a:endParaRPr b="0" lang="en-IN" sz="2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8faadc"/>
                      </a:solidFill>
                    </a:lnL>
                    <a:lnR w="12240">
                      <a:solidFill>
                        <a:srgbClr val="8faadc"/>
                      </a:solidFill>
                    </a:lnR>
                    <a:lnT w="12240">
                      <a:solidFill>
                        <a:srgbClr val="8faadc"/>
                      </a:solidFill>
                    </a:lnT>
                    <a:lnB w="12240">
                      <a:solidFill>
                        <a:srgbClr val="8faadc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IN" sz="2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Accuracy</a:t>
                      </a:r>
                      <a:endParaRPr b="0" lang="en-IN" sz="20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b="0" lang="en-IN" sz="2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8faadc"/>
                      </a:solidFill>
                    </a:lnL>
                    <a:lnR w="12240">
                      <a:solidFill>
                        <a:srgbClr val="8faadc"/>
                      </a:solidFill>
                    </a:lnR>
                    <a:lnT w="12240">
                      <a:solidFill>
                        <a:srgbClr val="8faadc"/>
                      </a:solidFill>
                    </a:lnT>
                    <a:lnB w="12240">
                      <a:solidFill>
                        <a:srgbClr val="8faadc"/>
                      </a:solidFill>
                    </a:lnB>
                    <a:solidFill>
                      <a:srgbClr val="4472c4"/>
                    </a:solidFill>
                  </a:tcPr>
                </a:tc>
              </a:tr>
              <a:tr h="62244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Random Forest Regressor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8faadc"/>
                      </a:solidFill>
                    </a:lnL>
                    <a:lnR w="12240">
                      <a:solidFill>
                        <a:srgbClr val="8faadc"/>
                      </a:solidFill>
                    </a:lnR>
                    <a:lnT w="12240">
                      <a:solidFill>
                        <a:srgbClr val="8faadc"/>
                      </a:solidFill>
                    </a:lnT>
                    <a:lnB w="12240">
                      <a:solidFill>
                        <a:srgbClr val="8faadc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86.639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8faadc"/>
                      </a:solidFill>
                    </a:lnL>
                    <a:lnR w="12240">
                      <a:solidFill>
                        <a:srgbClr val="8faadc"/>
                      </a:solidFill>
                    </a:lnR>
                    <a:lnT w="12240">
                      <a:solidFill>
                        <a:srgbClr val="8faadc"/>
                      </a:solidFill>
                    </a:lnT>
                    <a:lnB w="12240">
                      <a:solidFill>
                        <a:srgbClr val="8faadc"/>
                      </a:solidFill>
                    </a:lnB>
                    <a:solidFill>
                      <a:srgbClr val="cfd5e9"/>
                    </a:solidFill>
                  </a:tcPr>
                </a:tc>
              </a:tr>
              <a:tr h="62244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Decision Tree Regressor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8faadc"/>
                      </a:solidFill>
                    </a:lnL>
                    <a:lnR w="12240">
                      <a:solidFill>
                        <a:srgbClr val="8faadc"/>
                      </a:solidFill>
                    </a:lnR>
                    <a:lnT w="12240">
                      <a:solidFill>
                        <a:srgbClr val="8faadc"/>
                      </a:solidFill>
                    </a:lnT>
                    <a:lnB w="12240">
                      <a:solidFill>
                        <a:srgbClr val="8faadc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85.5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8faadc"/>
                      </a:solidFill>
                    </a:lnL>
                    <a:lnR w="12240">
                      <a:solidFill>
                        <a:srgbClr val="8faadc"/>
                      </a:solidFill>
                    </a:lnR>
                    <a:lnT w="12240">
                      <a:solidFill>
                        <a:srgbClr val="8faadc"/>
                      </a:solidFill>
                    </a:lnT>
                    <a:lnB w="12240">
                      <a:solidFill>
                        <a:srgbClr val="8faadc"/>
                      </a:solidFill>
                    </a:lnB>
                    <a:solidFill>
                      <a:srgbClr val="e8ebf4"/>
                    </a:solidFill>
                  </a:tcPr>
                </a:tc>
              </a:tr>
              <a:tr h="62244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Linear Regression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8faadc"/>
                      </a:solidFill>
                    </a:lnL>
                    <a:lnR w="12240">
                      <a:solidFill>
                        <a:srgbClr val="8faadc"/>
                      </a:solidFill>
                    </a:lnR>
                    <a:lnT w="12240">
                      <a:solidFill>
                        <a:srgbClr val="8faadc"/>
                      </a:solidFill>
                    </a:lnT>
                    <a:lnB w="12240">
                      <a:solidFill>
                        <a:srgbClr val="8faadc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71.33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8faadc"/>
                      </a:solidFill>
                    </a:lnL>
                    <a:lnR w="12240">
                      <a:solidFill>
                        <a:srgbClr val="8faadc"/>
                      </a:solidFill>
                    </a:lnR>
                    <a:lnT w="12240">
                      <a:solidFill>
                        <a:srgbClr val="8faadc"/>
                      </a:solidFill>
                    </a:lnT>
                    <a:lnB w="12240">
                      <a:solidFill>
                        <a:srgbClr val="8faadc"/>
                      </a:solidFill>
                    </a:lnB>
                    <a:solidFill>
                      <a:srgbClr val="cfd5e9"/>
                    </a:solidFill>
                  </a:tcPr>
                </a:tc>
              </a:tr>
            </a:tbl>
          </a:graphicData>
        </a:graphic>
      </p:graphicFrame>
      <p:sp>
        <p:nvSpPr>
          <p:cNvPr id="261" name="CustomShape 3"/>
          <p:cNvSpPr/>
          <p:nvPr/>
        </p:nvSpPr>
        <p:spPr>
          <a:xfrm>
            <a:off x="216000" y="864000"/>
            <a:ext cx="11735640" cy="230364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IN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The model is trained on 70%  data and the accuracy is compared by using the following formular: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errorrate=(abs(actualvalue-predictedvalue)/actualvalue)*100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meanerrorate=mean(errorrate)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accuracy=100-meanerrorate</a:t>
            </a:r>
            <a:endParaRPr b="0" lang="en-IN" sz="2400" spc="-1" strike="noStrike"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CustomShape 1"/>
          <p:cNvSpPr/>
          <p:nvPr/>
        </p:nvSpPr>
        <p:spPr>
          <a:xfrm>
            <a:off x="406440" y="0"/>
            <a:ext cx="11377440" cy="67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>
              <a:lnSpc>
                <a:spcPct val="90000"/>
              </a:lnSpc>
            </a:pPr>
            <a:r>
              <a:rPr b="1" lang="en-IN" sz="3200" spc="-1" strike="noStrike">
                <a:solidFill>
                  <a:srgbClr val="000000"/>
                </a:solidFill>
                <a:latin typeface="Calibri"/>
                <a:ea typeface="Calibri"/>
              </a:rPr>
              <a:t>Model Accuracy Result</a:t>
            </a:r>
            <a:endParaRPr b="0" lang="en-IN" sz="3200" spc="-1" strike="noStrike">
              <a:latin typeface="Arial"/>
            </a:endParaRPr>
          </a:p>
        </p:txBody>
      </p:sp>
      <p:graphicFrame>
        <p:nvGraphicFramePr>
          <p:cNvPr id="263" name="Table 2"/>
          <p:cNvGraphicFramePr/>
          <p:nvPr/>
        </p:nvGraphicFramePr>
        <p:xfrm>
          <a:off x="285840" y="2565000"/>
          <a:ext cx="10831320" cy="2549880"/>
        </p:xfrm>
        <a:graphic>
          <a:graphicData uri="http://schemas.openxmlformats.org/drawingml/2006/table">
            <a:tbl>
              <a:tblPr/>
              <a:tblGrid>
                <a:gridCol w="2709000"/>
                <a:gridCol w="2707560"/>
                <a:gridCol w="2707560"/>
                <a:gridCol w="2707560"/>
              </a:tblGrid>
              <a:tr h="6829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IN" sz="2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Algorithms</a:t>
                      </a:r>
                      <a:endParaRPr b="0" lang="en-IN" sz="2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8faadc"/>
                      </a:solidFill>
                    </a:lnL>
                    <a:lnR w="12240">
                      <a:solidFill>
                        <a:srgbClr val="8faadc"/>
                      </a:solidFill>
                    </a:lnR>
                    <a:lnT w="12240">
                      <a:solidFill>
                        <a:srgbClr val="8faadc"/>
                      </a:solidFill>
                    </a:lnT>
                    <a:lnB w="12240">
                      <a:solidFill>
                        <a:srgbClr val="8faadc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 sz="2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MAE</a:t>
                      </a:r>
                      <a:endParaRPr b="0" lang="en-IN" sz="2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8faadc"/>
                      </a:solidFill>
                    </a:lnL>
                    <a:lnR w="12240">
                      <a:solidFill>
                        <a:srgbClr val="8faadc"/>
                      </a:solidFill>
                    </a:lnR>
                    <a:lnT w="12240">
                      <a:solidFill>
                        <a:srgbClr val="8faadc"/>
                      </a:solidFill>
                    </a:lnT>
                    <a:lnB w="12240">
                      <a:solidFill>
                        <a:srgbClr val="8faadc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 sz="2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MSE</a:t>
                      </a:r>
                      <a:endParaRPr b="0" lang="en-IN" sz="2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8faadc"/>
                      </a:solidFill>
                    </a:lnL>
                    <a:lnR w="12240">
                      <a:solidFill>
                        <a:srgbClr val="8faadc"/>
                      </a:solidFill>
                    </a:lnR>
                    <a:lnT w="12240">
                      <a:solidFill>
                        <a:srgbClr val="8faadc"/>
                      </a:solidFill>
                    </a:lnT>
                    <a:lnB w="12240">
                      <a:solidFill>
                        <a:srgbClr val="8faadc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IN" sz="2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RMSE</a:t>
                      </a:r>
                      <a:endParaRPr b="0" lang="en-IN" sz="20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b="0" lang="en-IN" sz="2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8faadc"/>
                      </a:solidFill>
                    </a:lnL>
                    <a:lnR w="12240">
                      <a:solidFill>
                        <a:srgbClr val="8faadc"/>
                      </a:solidFill>
                    </a:lnR>
                    <a:lnT w="12240">
                      <a:solidFill>
                        <a:srgbClr val="8faadc"/>
                      </a:solidFill>
                    </a:lnT>
                    <a:lnB w="12240">
                      <a:solidFill>
                        <a:srgbClr val="8faadc"/>
                      </a:solidFill>
                    </a:lnB>
                    <a:solidFill>
                      <a:srgbClr val="4472c4"/>
                    </a:solidFill>
                  </a:tcPr>
                </a:tc>
              </a:tr>
              <a:tr h="62244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Random Forest Regressor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8faadc"/>
                      </a:solidFill>
                    </a:lnL>
                    <a:lnR w="12240">
                      <a:solidFill>
                        <a:srgbClr val="8faadc"/>
                      </a:solidFill>
                    </a:lnR>
                    <a:lnT w="12240">
                      <a:solidFill>
                        <a:srgbClr val="8faadc"/>
                      </a:solidFill>
                    </a:lnT>
                    <a:lnB w="12240">
                      <a:solidFill>
                        <a:srgbClr val="8faadc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2301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8faadc"/>
                      </a:solidFill>
                    </a:lnL>
                    <a:lnR w="12240">
                      <a:solidFill>
                        <a:srgbClr val="8faadc"/>
                      </a:solidFill>
                    </a:lnR>
                    <a:lnT w="12240">
                      <a:solidFill>
                        <a:srgbClr val="8faadc"/>
                      </a:solidFill>
                    </a:lnT>
                    <a:lnB w="12240">
                      <a:solidFill>
                        <a:srgbClr val="8faadc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166813299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8faadc"/>
                      </a:solidFill>
                    </a:lnL>
                    <a:lnR w="12240">
                      <a:solidFill>
                        <a:srgbClr val="8faadc"/>
                      </a:solidFill>
                    </a:lnR>
                    <a:lnT w="12240">
                      <a:solidFill>
                        <a:srgbClr val="8faadc"/>
                      </a:solidFill>
                    </a:lnT>
                    <a:lnB w="12240">
                      <a:solidFill>
                        <a:srgbClr val="8faadc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12915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8faadc"/>
                      </a:solidFill>
                    </a:lnL>
                    <a:lnR w="12240">
                      <a:solidFill>
                        <a:srgbClr val="8faadc"/>
                      </a:solidFill>
                    </a:lnR>
                    <a:lnT w="12240">
                      <a:solidFill>
                        <a:srgbClr val="8faadc"/>
                      </a:solidFill>
                    </a:lnT>
                    <a:lnB w="12240">
                      <a:solidFill>
                        <a:srgbClr val="8faadc"/>
                      </a:solidFill>
                    </a:lnB>
                    <a:solidFill>
                      <a:srgbClr val="cfd5e9"/>
                    </a:solidFill>
                  </a:tcPr>
                </a:tc>
              </a:tr>
              <a:tr h="62244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Decision Tree Regressor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8faadc"/>
                      </a:solidFill>
                    </a:lnL>
                    <a:lnR w="12240">
                      <a:solidFill>
                        <a:srgbClr val="8faadc"/>
                      </a:solidFill>
                    </a:lnR>
                    <a:lnT w="12240">
                      <a:solidFill>
                        <a:srgbClr val="8faadc"/>
                      </a:solidFill>
                    </a:lnT>
                    <a:lnB w="12240">
                      <a:solidFill>
                        <a:srgbClr val="8faadc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1399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8faadc"/>
                      </a:solidFill>
                    </a:lnL>
                    <a:lnR w="12240">
                      <a:solidFill>
                        <a:srgbClr val="8faadc"/>
                      </a:solidFill>
                    </a:lnR>
                    <a:lnT w="12240">
                      <a:solidFill>
                        <a:srgbClr val="8faadc"/>
                      </a:solidFill>
                    </a:lnT>
                    <a:lnB w="12240">
                      <a:solidFill>
                        <a:srgbClr val="8faadc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194093830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8faadc"/>
                      </a:solidFill>
                    </a:lnL>
                    <a:lnR w="12240">
                      <a:solidFill>
                        <a:srgbClr val="8faadc"/>
                      </a:solidFill>
                    </a:lnR>
                    <a:lnT w="12240">
                      <a:solidFill>
                        <a:srgbClr val="8faadc"/>
                      </a:solidFill>
                    </a:lnT>
                    <a:lnB w="12240">
                      <a:solidFill>
                        <a:srgbClr val="8faadc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13931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8faadc"/>
                      </a:solidFill>
                    </a:lnL>
                    <a:lnR w="12240">
                      <a:solidFill>
                        <a:srgbClr val="8faadc"/>
                      </a:solidFill>
                    </a:lnR>
                    <a:lnT w="12240">
                      <a:solidFill>
                        <a:srgbClr val="8faadc"/>
                      </a:solidFill>
                    </a:lnT>
                    <a:lnB w="12240">
                      <a:solidFill>
                        <a:srgbClr val="8faadc"/>
                      </a:solidFill>
                    </a:lnB>
                    <a:solidFill>
                      <a:srgbClr val="e8ebf4"/>
                    </a:solidFill>
                  </a:tcPr>
                </a:tc>
              </a:tr>
              <a:tr h="62244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Linear Regression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8faadc"/>
                      </a:solidFill>
                    </a:lnL>
                    <a:lnR w="12240">
                      <a:solidFill>
                        <a:srgbClr val="8faadc"/>
                      </a:solidFill>
                    </a:lnR>
                    <a:lnT w="12240">
                      <a:solidFill>
                        <a:srgbClr val="8faadc"/>
                      </a:solidFill>
                    </a:lnT>
                    <a:lnB w="12240">
                      <a:solidFill>
                        <a:srgbClr val="8faadc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2282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8faadc"/>
                      </a:solidFill>
                    </a:lnL>
                    <a:lnR w="12240">
                      <a:solidFill>
                        <a:srgbClr val="8faadc"/>
                      </a:solidFill>
                    </a:lnR>
                    <a:lnT w="12240">
                      <a:solidFill>
                        <a:srgbClr val="8faadc"/>
                      </a:solidFill>
                    </a:lnT>
                    <a:lnB w="12240">
                      <a:solidFill>
                        <a:srgbClr val="8faadc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166992843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8faadc"/>
                      </a:solidFill>
                    </a:lnL>
                    <a:lnR w="12240">
                      <a:solidFill>
                        <a:srgbClr val="8faadc"/>
                      </a:solidFill>
                    </a:lnR>
                    <a:lnT w="12240">
                      <a:solidFill>
                        <a:srgbClr val="8faadc"/>
                      </a:solidFill>
                    </a:lnT>
                    <a:lnB w="12240">
                      <a:solidFill>
                        <a:srgbClr val="8faadc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12922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8faadc"/>
                      </a:solidFill>
                    </a:lnL>
                    <a:lnR w="12240">
                      <a:solidFill>
                        <a:srgbClr val="8faadc"/>
                      </a:solidFill>
                    </a:lnR>
                    <a:lnT w="12240">
                      <a:solidFill>
                        <a:srgbClr val="8faadc"/>
                      </a:solidFill>
                    </a:lnT>
                    <a:lnB w="12240">
                      <a:solidFill>
                        <a:srgbClr val="8faadc"/>
                      </a:solidFill>
                    </a:lnB>
                    <a:solidFill>
                      <a:srgbClr val="cfd5e9"/>
                    </a:solidFill>
                  </a:tcPr>
                </a:tc>
              </a:tr>
            </a:tbl>
          </a:graphicData>
        </a:graphic>
      </p:graphicFrame>
      <p:sp>
        <p:nvSpPr>
          <p:cNvPr id="264" name="CustomShape 3"/>
          <p:cNvSpPr/>
          <p:nvPr/>
        </p:nvSpPr>
        <p:spPr>
          <a:xfrm>
            <a:off x="1832040" y="1222920"/>
            <a:ext cx="8126280" cy="81576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IN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The model is trained on 70%  data and MAE,MSE and RMSE are compared</a:t>
            </a:r>
            <a:endParaRPr b="0" lang="en-IN" sz="2400" spc="-1" strike="noStrike"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CustomShape 1"/>
          <p:cNvSpPr/>
          <p:nvPr/>
        </p:nvSpPr>
        <p:spPr>
          <a:xfrm>
            <a:off x="406440" y="0"/>
            <a:ext cx="11377440" cy="67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>
              <a:lnSpc>
                <a:spcPct val="90000"/>
              </a:lnSpc>
            </a:pPr>
            <a:r>
              <a:rPr b="1" lang="en-IN" sz="3200" spc="-1" strike="noStrike">
                <a:solidFill>
                  <a:srgbClr val="000000"/>
                </a:solidFill>
                <a:latin typeface="Calibri"/>
                <a:ea typeface="Calibri"/>
              </a:rPr>
              <a:t>Answers to the Problem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266" name="CustomShape 2"/>
          <p:cNvSpPr/>
          <p:nvPr/>
        </p:nvSpPr>
        <p:spPr>
          <a:xfrm>
            <a:off x="216000" y="1080000"/>
            <a:ext cx="11975760" cy="554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2000" spc="-1" strike="noStrike">
                <a:latin typeface="Arial"/>
              </a:rPr>
              <a:t>1. Do a descriptive analysis of all the variables.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000" spc="-1" strike="noStrike">
                <a:latin typeface="Arial"/>
              </a:rPr>
              <a:t>Ans:A descriptive analysis is performed in EDA and Model creation jupyter notebook.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000" spc="-1" strike="noStrike">
                <a:latin typeface="Arial"/>
              </a:rPr>
              <a:t>2.There is a new customer who needs a loan. Which models will be best suited to predict the loan_amount that can be granted to the customer?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000" spc="-1" strike="noStrike">
                <a:latin typeface="Arial"/>
              </a:rPr>
              <a:t>Ans:</a:t>
            </a:r>
            <a:r>
              <a:rPr b="0" lang="en-IN" sz="1800" spc="-1" strike="noStrike">
                <a:latin typeface="Arial"/>
              </a:rPr>
              <a:t>This is a regression problem.Regression models will be best suited to predict the loan_amount that can be granted to the customer.I have used linear regression ,decision tree and Random forest algorithm.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latin typeface="Arial"/>
              </a:rPr>
              <a:t>3. Build a model to predict the maximum loan_amount that can be granted to the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latin typeface="Arial"/>
              </a:rPr>
              <a:t>customer. Which all variables are good predictors?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latin typeface="Arial"/>
              </a:rPr>
              <a:t>Ans: The code is shared and all good predictors are also included in the jupyter notebook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latin typeface="Arial"/>
              </a:rPr>
              <a:t>4.Is loan_purpose a significant predictor? The business has insisted on using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latin typeface="Arial"/>
              </a:rPr>
              <a:t>loan_purpose as a predictor. If it is not already a significant contributor, can we still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latin typeface="Arial"/>
              </a:rPr>
              <a:t>modify the model to include it?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latin typeface="Arial"/>
              </a:rPr>
              <a:t>Ans:I have included this feature in the model and I have handled this feature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latin typeface="Arial"/>
              </a:rPr>
              <a:t>5. How will you measure the fitness of the model? Which metrics (accuracy, recall, etc.)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latin typeface="Arial"/>
              </a:rPr>
              <a:t>are most relevant?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latin typeface="Arial"/>
              </a:rPr>
              <a:t>Ans: This answer is included in jupyter notebook.</a:t>
            </a:r>
            <a:endParaRPr b="0" lang="en-IN" sz="1800" spc="-1" strike="noStrike"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CustomShape 1"/>
          <p:cNvSpPr/>
          <p:nvPr/>
        </p:nvSpPr>
        <p:spPr>
          <a:xfrm>
            <a:off x="406440" y="0"/>
            <a:ext cx="11377440" cy="67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90000"/>
              </a:lnSpc>
            </a:pPr>
            <a:r>
              <a:rPr b="0" lang="en-IN" sz="3200" spc="-1" strike="noStrike">
                <a:solidFill>
                  <a:srgbClr val="000000"/>
                </a:solidFill>
                <a:latin typeface="Calibri"/>
                <a:ea typeface="Calibri"/>
              </a:rPr>
              <a:t>Future work and Conclusion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268" name="CustomShape 2"/>
          <p:cNvSpPr/>
          <p:nvPr/>
        </p:nvSpPr>
        <p:spPr>
          <a:xfrm>
            <a:off x="1184040" y="1162440"/>
            <a:ext cx="9221040" cy="4450320"/>
          </a:xfrm>
          <a:prstGeom prst="roundRect">
            <a:avLst>
              <a:gd name="adj" fmla="val 16667"/>
            </a:avLst>
          </a:prstGeom>
          <a:solidFill>
            <a:schemeClr val="accent1">
              <a:lumMod val="50000"/>
            </a:schemeClr>
          </a:solidFill>
          <a:ln>
            <a:solidFill>
              <a:srgbClr val="1ab5ee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69" name="CustomShape 3"/>
          <p:cNvSpPr/>
          <p:nvPr/>
        </p:nvSpPr>
        <p:spPr>
          <a:xfrm>
            <a:off x="1513440" y="1310760"/>
            <a:ext cx="8562960" cy="411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5840" indent="-284040">
              <a:lnSpc>
                <a:spcPct val="100000"/>
              </a:lnSpc>
              <a:buClr>
                <a:srgbClr val="ffffff"/>
              </a:buClr>
              <a:buFont typeface="Wingdings" charset="2"/>
              <a:buChar char=""/>
            </a:pPr>
            <a:r>
              <a:rPr b="0" lang="en-IN" sz="2400" spc="-1" strike="noStrike">
                <a:solidFill>
                  <a:srgbClr val="ffffff"/>
                </a:solidFill>
                <a:latin typeface="Calibri"/>
                <a:ea typeface="Arial"/>
              </a:rPr>
              <a:t>Analysis for  the data is performed and 86% accuracy is achieved. </a:t>
            </a:r>
            <a:endParaRPr b="0" lang="en-IN" sz="2400" spc="-1" strike="noStrike">
              <a:latin typeface="Arial"/>
            </a:endParaRPr>
          </a:p>
          <a:p>
            <a:pPr marL="285840" indent="-284040">
              <a:lnSpc>
                <a:spcPct val="100000"/>
              </a:lnSpc>
              <a:buClr>
                <a:srgbClr val="ffffff"/>
              </a:buClr>
              <a:buFont typeface="Wingdings" charset="2"/>
              <a:buChar char=""/>
            </a:pPr>
            <a:r>
              <a:rPr b="0" lang="en-IN" sz="2400" spc="-1" strike="noStrike">
                <a:solidFill>
                  <a:srgbClr val="ffffff"/>
                </a:solidFill>
                <a:latin typeface="Calibri"/>
                <a:ea typeface="Arial"/>
              </a:rPr>
              <a:t>The accuracy of the algorithm can be increased by increasing data and by hyperparameter tuning</a:t>
            </a:r>
            <a:endParaRPr b="0" lang="en-IN" sz="2400" spc="-1" strike="noStrike">
              <a:latin typeface="Arial"/>
            </a:endParaRPr>
          </a:p>
          <a:p>
            <a:pPr marL="285840" indent="-284040">
              <a:lnSpc>
                <a:spcPct val="100000"/>
              </a:lnSpc>
              <a:buClr>
                <a:srgbClr val="ffffff"/>
              </a:buClr>
              <a:buFont typeface="Wingdings" charset="2"/>
              <a:buChar char=""/>
            </a:pPr>
            <a:r>
              <a:rPr b="0" lang="en-IN" sz="2400" spc="-1" strike="noStrike">
                <a:solidFill>
                  <a:srgbClr val="ffffff"/>
                </a:solidFill>
                <a:latin typeface="Calibri"/>
                <a:ea typeface="Arial"/>
              </a:rPr>
              <a:t>Deep learning algorithms can be developed, and the accuracy can be  compared. </a:t>
            </a:r>
            <a:endParaRPr b="0" lang="en-IN" sz="2400" spc="-1" strike="noStrike">
              <a:latin typeface="Arial"/>
            </a:endParaRPr>
          </a:p>
          <a:p>
            <a:pPr marL="285840" indent="-284040">
              <a:lnSpc>
                <a:spcPct val="100000"/>
              </a:lnSpc>
              <a:buClr>
                <a:srgbClr val="ffffff"/>
              </a:buClr>
              <a:buFont typeface="Wingdings" charset="2"/>
              <a:buChar char=""/>
            </a:pPr>
            <a:r>
              <a:rPr b="0" lang="en-IN" sz="2400" spc="-1" strike="noStrike">
                <a:solidFill>
                  <a:srgbClr val="ffffff"/>
                </a:solidFill>
                <a:latin typeface="Calibri"/>
                <a:ea typeface="Arial"/>
              </a:rPr>
              <a:t>The model created by auto ml gives less accuracy than the model created by machine learning.</a:t>
            </a:r>
            <a:endParaRPr b="0" lang="en-IN" sz="2400" spc="-1" strike="noStrike">
              <a:latin typeface="Arial"/>
            </a:endParaRPr>
          </a:p>
          <a:p>
            <a:pPr marL="285840" indent="-284040">
              <a:lnSpc>
                <a:spcPct val="100000"/>
              </a:lnSpc>
              <a:buClr>
                <a:srgbClr val="ffffff"/>
              </a:buClr>
              <a:buFont typeface="Wingdings" charset="2"/>
              <a:buChar char=""/>
            </a:pPr>
            <a:r>
              <a:rPr b="0" lang="en-IN" sz="2400" spc="-1" strike="noStrike">
                <a:solidFill>
                  <a:srgbClr val="ffffff"/>
                </a:solidFill>
                <a:latin typeface="Calibri"/>
                <a:ea typeface="Arial"/>
              </a:rPr>
              <a:t>Categorical features can be handled in other ways to check the accuracy of the model.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400" spc="-1" strike="noStrike"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0" name="Picture 2" descr=""/>
          <p:cNvPicPr/>
          <p:nvPr/>
        </p:nvPicPr>
        <p:blipFill>
          <a:blip r:embed="rId1"/>
          <a:srcRect l="0" t="12485" r="0" b="2926"/>
          <a:stretch/>
        </p:blipFill>
        <p:spPr>
          <a:xfrm>
            <a:off x="0" y="0"/>
            <a:ext cx="12190320" cy="6856200"/>
          </a:xfrm>
          <a:prstGeom prst="rect">
            <a:avLst/>
          </a:prstGeom>
          <a:ln>
            <a:noFill/>
          </a:ln>
        </p:spPr>
      </p:pic>
      <p:sp>
        <p:nvSpPr>
          <p:cNvPr id="271" name="CustomShape 1"/>
          <p:cNvSpPr/>
          <p:nvPr/>
        </p:nvSpPr>
        <p:spPr>
          <a:xfrm>
            <a:off x="-6840" y="-5040"/>
            <a:ext cx="12190320" cy="6856200"/>
          </a:xfrm>
          <a:prstGeom prst="rect">
            <a:avLst/>
          </a:prstGeom>
          <a:solidFill>
            <a:schemeClr val="tx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2" name="CustomShape 2"/>
          <p:cNvSpPr/>
          <p:nvPr/>
        </p:nvSpPr>
        <p:spPr>
          <a:xfrm>
            <a:off x="0" y="4599360"/>
            <a:ext cx="9196920" cy="1622160"/>
          </a:xfrm>
          <a:custGeom>
            <a:avLst/>
            <a:gdLst/>
            <a:ahLst/>
            <a:rect l="l" t="t" r="r" b="b"/>
            <a:pathLst>
              <a:path w="10000" h="10000">
                <a:moveTo>
                  <a:pt x="0" y="0"/>
                </a:moveTo>
                <a:lnTo>
                  <a:pt x="8679" y="0"/>
                </a:lnTo>
                <a:cubicBezTo>
                  <a:pt x="9051" y="3216"/>
                  <a:pt x="9564" y="6751"/>
                  <a:pt x="10000" y="10000"/>
                </a:cubicBezTo>
                <a:lnTo>
                  <a:pt x="0" y="1000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3" name="CustomShape 3"/>
          <p:cNvSpPr/>
          <p:nvPr/>
        </p:nvSpPr>
        <p:spPr>
          <a:xfrm flipH="1">
            <a:off x="7654320" y="4953960"/>
            <a:ext cx="1895400" cy="912600"/>
          </a:xfrm>
          <a:prstGeom prst="parallelogram">
            <a:avLst>
              <a:gd name="adj" fmla="val 56343"/>
            </a:avLst>
          </a:prstGeom>
          <a:solidFill>
            <a:schemeClr val="accent3"/>
          </a:solidFill>
          <a:ln>
            <a:noFill/>
          </a:ln>
          <a:effectLst>
            <a:outerShdw algn="r" blurRad="50800" dir="108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4" name="CustomShape 4"/>
          <p:cNvSpPr/>
          <p:nvPr/>
        </p:nvSpPr>
        <p:spPr>
          <a:xfrm>
            <a:off x="477720" y="4953960"/>
            <a:ext cx="6590160" cy="82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IN" sz="4800" spc="-1" strike="noStrike">
                <a:solidFill>
                  <a:srgbClr val="ffffff"/>
                </a:solidFill>
                <a:latin typeface="Georgia"/>
                <a:ea typeface="DejaVu Sans"/>
              </a:rPr>
              <a:t>Thank you</a:t>
            </a:r>
            <a:endParaRPr b="0" lang="en-IN" sz="4800" spc="-1" strike="noStrike">
              <a:latin typeface="Arial"/>
            </a:endParaRPr>
          </a:p>
        </p:txBody>
      </p:sp>
      <p:pic>
        <p:nvPicPr>
          <p:cNvPr id="275" name="Graphic 13" descr=""/>
          <p:cNvPicPr/>
          <p:nvPr/>
        </p:nvPicPr>
        <p:blipFill>
          <a:blip r:embed="rId2"/>
          <a:stretch/>
        </p:blipFill>
        <p:spPr>
          <a:xfrm>
            <a:off x="8254800" y="5064480"/>
            <a:ext cx="745920" cy="745920"/>
          </a:xfrm>
          <a:prstGeom prst="rect">
            <a:avLst/>
          </a:prstGeom>
          <a:ln>
            <a:noFill/>
          </a:ln>
        </p:spPr>
      </p:pic>
      <p:grpSp>
        <p:nvGrpSpPr>
          <p:cNvPr id="276" name="Group 5"/>
          <p:cNvGrpSpPr/>
          <p:nvPr/>
        </p:nvGrpSpPr>
        <p:grpSpPr>
          <a:xfrm>
            <a:off x="126360" y="3624120"/>
            <a:ext cx="8650080" cy="1041840"/>
            <a:chOff x="126360" y="3624120"/>
            <a:chExt cx="8650080" cy="1041840"/>
          </a:xfrm>
        </p:grpSpPr>
        <p:sp>
          <p:nvSpPr>
            <p:cNvPr id="277" name="CustomShape 6"/>
            <p:cNvSpPr/>
            <p:nvPr/>
          </p:nvSpPr>
          <p:spPr>
            <a:xfrm>
              <a:off x="126360" y="4091040"/>
              <a:ext cx="2847600" cy="3322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 algn="ctr">
                <a:lnSpc>
                  <a:spcPct val="100000"/>
                </a:lnSpc>
              </a:pPr>
              <a:r>
                <a:rPr b="0" lang="en-IN" sz="1600" spc="-1" strike="noStrike">
                  <a:solidFill>
                    <a:srgbClr val="ffffff"/>
                  </a:solidFill>
                  <a:latin typeface="Georgia"/>
                  <a:ea typeface="DejaVu Sans"/>
                </a:rPr>
                <a:t>Linkedin :/sakilansari </a:t>
              </a:r>
              <a:endParaRPr b="0" lang="en-IN" sz="1600" spc="-1" strike="noStrike">
                <a:latin typeface="Arial"/>
              </a:endParaRPr>
            </a:p>
          </p:txBody>
        </p:sp>
        <p:sp>
          <p:nvSpPr>
            <p:cNvPr id="278" name="CustomShape 7"/>
            <p:cNvSpPr/>
            <p:nvPr/>
          </p:nvSpPr>
          <p:spPr>
            <a:xfrm>
              <a:off x="4068000" y="3627720"/>
              <a:ext cx="351360" cy="343440"/>
            </a:xfrm>
            <a:custGeom>
              <a:avLst/>
              <a:gdLst/>
              <a:ahLst/>
              <a:rect l="l" t="t" r="r" b="b"/>
              <a:pathLst>
                <a:path w="2839113" h="2779288">
                  <a:moveTo>
                    <a:pt x="634951" y="0"/>
                  </a:moveTo>
                  <a:lnTo>
                    <a:pt x="1172526" y="727041"/>
                  </a:lnTo>
                  <a:cubicBezTo>
                    <a:pt x="1061475" y="975770"/>
                    <a:pt x="874225" y="1005423"/>
                    <a:pt x="696499" y="987452"/>
                  </a:cubicBezTo>
                  <a:cubicBezTo>
                    <a:pt x="251073" y="1846230"/>
                    <a:pt x="1559023" y="2431995"/>
                    <a:pt x="1804804" y="2170143"/>
                  </a:cubicBezTo>
                  <a:cubicBezTo>
                    <a:pt x="1811009" y="1988316"/>
                    <a:pt x="1835290" y="1864195"/>
                    <a:pt x="2030889" y="1788252"/>
                  </a:cubicBezTo>
                  <a:lnTo>
                    <a:pt x="2814364" y="2141835"/>
                  </a:lnTo>
                  <a:cubicBezTo>
                    <a:pt x="2940357" y="2610284"/>
                    <a:pt x="2558789" y="2740386"/>
                    <a:pt x="2268388" y="2700921"/>
                  </a:cubicBezTo>
                  <a:cubicBezTo>
                    <a:pt x="1034091" y="3148684"/>
                    <a:pt x="-543194" y="1577028"/>
                    <a:pt x="184434" y="538873"/>
                  </a:cubicBezTo>
                  <a:cubicBezTo>
                    <a:pt x="195816" y="545508"/>
                    <a:pt x="49512" y="10994"/>
                    <a:pt x="6349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9" name="CustomShape 8"/>
            <p:cNvSpPr/>
            <p:nvPr/>
          </p:nvSpPr>
          <p:spPr>
            <a:xfrm>
              <a:off x="2751840" y="4091040"/>
              <a:ext cx="2847600" cy="3322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 algn="ctr">
                <a:lnSpc>
                  <a:spcPct val="100000"/>
                </a:lnSpc>
              </a:pPr>
              <a:r>
                <a:rPr b="0" lang="en-IN" sz="1600" spc="-1" strike="noStrike">
                  <a:solidFill>
                    <a:srgbClr val="ffffff"/>
                  </a:solidFill>
                  <a:latin typeface="Georgia"/>
                  <a:ea typeface="DejaVu Sans"/>
                </a:rPr>
                <a:t>Contact : </a:t>
              </a:r>
              <a:r>
                <a:rPr b="0" lang="en-IN" sz="1600" spc="-1" strike="noStrike">
                  <a:solidFill>
                    <a:srgbClr val="ffffff"/>
                  </a:solidFill>
                  <a:latin typeface="Georgia Pro Light"/>
                  <a:ea typeface="DejaVu Sans"/>
                </a:rPr>
                <a:t>8179685293</a:t>
              </a:r>
              <a:endParaRPr b="0" lang="en-IN" sz="1600" spc="-1" strike="noStrike">
                <a:latin typeface="Arial"/>
              </a:endParaRPr>
            </a:p>
          </p:txBody>
        </p:sp>
        <p:sp>
          <p:nvSpPr>
            <p:cNvPr id="280" name="CustomShape 9"/>
            <p:cNvSpPr/>
            <p:nvPr/>
          </p:nvSpPr>
          <p:spPr>
            <a:xfrm>
              <a:off x="7353720" y="3624120"/>
              <a:ext cx="374400" cy="350640"/>
            </a:xfrm>
            <a:custGeom>
              <a:avLst/>
              <a:gdLst/>
              <a:ahLst/>
              <a:rect l="l" t="t" r="r" b="b"/>
              <a:pathLst>
                <a:path w="211410" h="214759">
                  <a:moveTo>
                    <a:pt x="110616" y="0"/>
                  </a:moveTo>
                  <a:cubicBezTo>
                    <a:pt x="129071" y="0"/>
                    <a:pt x="145647" y="3776"/>
                    <a:pt x="160343" y="11329"/>
                  </a:cubicBezTo>
                  <a:cubicBezTo>
                    <a:pt x="175040" y="18882"/>
                    <a:pt x="186630" y="30137"/>
                    <a:pt x="195113" y="45095"/>
                  </a:cubicBezTo>
                  <a:cubicBezTo>
                    <a:pt x="202331" y="57968"/>
                    <a:pt x="205940" y="71958"/>
                    <a:pt x="205940" y="87064"/>
                  </a:cubicBezTo>
                  <a:cubicBezTo>
                    <a:pt x="205940" y="108644"/>
                    <a:pt x="198350" y="127806"/>
                    <a:pt x="183170" y="144549"/>
                  </a:cubicBezTo>
                  <a:cubicBezTo>
                    <a:pt x="169626" y="159581"/>
                    <a:pt x="154818" y="167097"/>
                    <a:pt x="138745" y="167097"/>
                  </a:cubicBezTo>
                  <a:cubicBezTo>
                    <a:pt x="133610" y="167097"/>
                    <a:pt x="129461" y="166315"/>
                    <a:pt x="126299" y="164753"/>
                  </a:cubicBezTo>
                  <a:cubicBezTo>
                    <a:pt x="123136" y="163190"/>
                    <a:pt x="120811" y="160957"/>
                    <a:pt x="119323" y="158055"/>
                  </a:cubicBezTo>
                  <a:cubicBezTo>
                    <a:pt x="118355" y="156195"/>
                    <a:pt x="117648" y="152995"/>
                    <a:pt x="117202" y="148456"/>
                  </a:cubicBezTo>
                  <a:cubicBezTo>
                    <a:pt x="112365" y="154037"/>
                    <a:pt x="106951" y="158520"/>
                    <a:pt x="100961" y="161906"/>
                  </a:cubicBezTo>
                  <a:cubicBezTo>
                    <a:pt x="94971" y="165292"/>
                    <a:pt x="88962" y="166985"/>
                    <a:pt x="82934" y="166985"/>
                  </a:cubicBezTo>
                  <a:cubicBezTo>
                    <a:pt x="76311" y="166985"/>
                    <a:pt x="69874" y="165050"/>
                    <a:pt x="63624" y="161181"/>
                  </a:cubicBezTo>
                  <a:cubicBezTo>
                    <a:pt x="57373" y="157311"/>
                    <a:pt x="52294" y="151358"/>
                    <a:pt x="48387" y="143321"/>
                  </a:cubicBezTo>
                  <a:cubicBezTo>
                    <a:pt x="44481" y="135285"/>
                    <a:pt x="42527" y="126466"/>
                    <a:pt x="42527" y="116867"/>
                  </a:cubicBezTo>
                  <a:cubicBezTo>
                    <a:pt x="42527" y="105035"/>
                    <a:pt x="45560" y="93185"/>
                    <a:pt x="51624" y="81316"/>
                  </a:cubicBezTo>
                  <a:cubicBezTo>
                    <a:pt x="57689" y="69447"/>
                    <a:pt x="65224" y="60536"/>
                    <a:pt x="74228" y="54582"/>
                  </a:cubicBezTo>
                  <a:cubicBezTo>
                    <a:pt x="83232" y="48629"/>
                    <a:pt x="91975" y="45653"/>
                    <a:pt x="100459" y="45653"/>
                  </a:cubicBezTo>
                  <a:cubicBezTo>
                    <a:pt x="106933" y="45653"/>
                    <a:pt x="113109" y="47346"/>
                    <a:pt x="118988" y="50732"/>
                  </a:cubicBezTo>
                  <a:cubicBezTo>
                    <a:pt x="124866" y="54117"/>
                    <a:pt x="129927" y="59271"/>
                    <a:pt x="134168" y="66191"/>
                  </a:cubicBezTo>
                  <a:lnTo>
                    <a:pt x="137963" y="48890"/>
                  </a:lnTo>
                  <a:lnTo>
                    <a:pt x="157943" y="48890"/>
                  </a:lnTo>
                  <a:lnTo>
                    <a:pt x="141870" y="123788"/>
                  </a:lnTo>
                  <a:cubicBezTo>
                    <a:pt x="139638" y="134206"/>
                    <a:pt x="138521" y="139973"/>
                    <a:pt x="138521" y="141089"/>
                  </a:cubicBezTo>
                  <a:cubicBezTo>
                    <a:pt x="138521" y="143098"/>
                    <a:pt x="139284" y="144828"/>
                    <a:pt x="140810" y="146279"/>
                  </a:cubicBezTo>
                  <a:cubicBezTo>
                    <a:pt x="142335" y="147730"/>
                    <a:pt x="144177" y="148456"/>
                    <a:pt x="146335" y="148456"/>
                  </a:cubicBezTo>
                  <a:cubicBezTo>
                    <a:pt x="150279" y="148456"/>
                    <a:pt x="155451" y="146186"/>
                    <a:pt x="161850" y="141647"/>
                  </a:cubicBezTo>
                  <a:cubicBezTo>
                    <a:pt x="170333" y="135694"/>
                    <a:pt x="177049" y="127713"/>
                    <a:pt x="181998" y="117704"/>
                  </a:cubicBezTo>
                  <a:cubicBezTo>
                    <a:pt x="186946" y="107696"/>
                    <a:pt x="189421" y="97371"/>
                    <a:pt x="189421" y="86729"/>
                  </a:cubicBezTo>
                  <a:cubicBezTo>
                    <a:pt x="189421" y="74302"/>
                    <a:pt x="186239" y="62694"/>
                    <a:pt x="179877" y="51904"/>
                  </a:cubicBezTo>
                  <a:cubicBezTo>
                    <a:pt x="173515" y="41114"/>
                    <a:pt x="164027" y="32482"/>
                    <a:pt x="151414" y="26007"/>
                  </a:cubicBezTo>
                  <a:cubicBezTo>
                    <a:pt x="138800" y="19533"/>
                    <a:pt x="124866" y="16296"/>
                    <a:pt x="109611" y="16296"/>
                  </a:cubicBezTo>
                  <a:cubicBezTo>
                    <a:pt x="92199" y="16296"/>
                    <a:pt x="76293" y="20371"/>
                    <a:pt x="61893" y="28519"/>
                  </a:cubicBezTo>
                  <a:cubicBezTo>
                    <a:pt x="47494" y="36667"/>
                    <a:pt x="36332" y="48350"/>
                    <a:pt x="28407" y="63568"/>
                  </a:cubicBezTo>
                  <a:cubicBezTo>
                    <a:pt x="20482" y="78786"/>
                    <a:pt x="16519" y="95101"/>
                    <a:pt x="16519" y="112514"/>
                  </a:cubicBezTo>
                  <a:cubicBezTo>
                    <a:pt x="16519" y="130745"/>
                    <a:pt x="20482" y="146447"/>
                    <a:pt x="28407" y="159618"/>
                  </a:cubicBezTo>
                  <a:cubicBezTo>
                    <a:pt x="36332" y="172789"/>
                    <a:pt x="47792" y="182519"/>
                    <a:pt x="62786" y="188807"/>
                  </a:cubicBezTo>
                  <a:cubicBezTo>
                    <a:pt x="77781" y="195095"/>
                    <a:pt x="94394" y="198239"/>
                    <a:pt x="112625" y="198239"/>
                  </a:cubicBezTo>
                  <a:cubicBezTo>
                    <a:pt x="132122" y="198239"/>
                    <a:pt x="148456" y="194965"/>
                    <a:pt x="161627" y="188416"/>
                  </a:cubicBezTo>
                  <a:cubicBezTo>
                    <a:pt x="174798" y="181868"/>
                    <a:pt x="184658" y="173905"/>
                    <a:pt x="191207" y="164529"/>
                  </a:cubicBezTo>
                  <a:lnTo>
                    <a:pt x="211410" y="164529"/>
                  </a:lnTo>
                  <a:cubicBezTo>
                    <a:pt x="207615" y="172343"/>
                    <a:pt x="201104" y="180305"/>
                    <a:pt x="191876" y="188416"/>
                  </a:cubicBezTo>
                  <a:cubicBezTo>
                    <a:pt x="182649" y="196527"/>
                    <a:pt x="171673" y="202946"/>
                    <a:pt x="158948" y="207671"/>
                  </a:cubicBezTo>
                  <a:cubicBezTo>
                    <a:pt x="146223" y="212396"/>
                    <a:pt x="130894" y="214759"/>
                    <a:pt x="112960" y="214759"/>
                  </a:cubicBezTo>
                  <a:cubicBezTo>
                    <a:pt x="96440" y="214759"/>
                    <a:pt x="81204" y="212638"/>
                    <a:pt x="67251" y="208396"/>
                  </a:cubicBezTo>
                  <a:cubicBezTo>
                    <a:pt x="53299" y="204155"/>
                    <a:pt x="41411" y="197774"/>
                    <a:pt x="31588" y="189253"/>
                  </a:cubicBezTo>
                  <a:cubicBezTo>
                    <a:pt x="21766" y="180733"/>
                    <a:pt x="14361" y="170929"/>
                    <a:pt x="9376" y="159841"/>
                  </a:cubicBezTo>
                  <a:cubicBezTo>
                    <a:pt x="3125" y="145777"/>
                    <a:pt x="0" y="130596"/>
                    <a:pt x="0" y="114300"/>
                  </a:cubicBezTo>
                  <a:cubicBezTo>
                    <a:pt x="0" y="96143"/>
                    <a:pt x="3720" y="78841"/>
                    <a:pt x="11162" y="62396"/>
                  </a:cubicBezTo>
                  <a:cubicBezTo>
                    <a:pt x="20240" y="42230"/>
                    <a:pt x="33132" y="26789"/>
                    <a:pt x="49838" y="16073"/>
                  </a:cubicBezTo>
                  <a:cubicBezTo>
                    <a:pt x="66544" y="5358"/>
                    <a:pt x="86804" y="0"/>
                    <a:pt x="110616" y="0"/>
                  </a:cubicBezTo>
                  <a:close/>
                  <a:moveTo>
                    <a:pt x="101910" y="62284"/>
                  </a:moveTo>
                  <a:cubicBezTo>
                    <a:pt x="97147" y="62284"/>
                    <a:pt x="92664" y="63494"/>
                    <a:pt x="88459" y="65912"/>
                  </a:cubicBezTo>
                  <a:cubicBezTo>
                    <a:pt x="84255" y="68331"/>
                    <a:pt x="80181" y="72219"/>
                    <a:pt x="76237" y="77576"/>
                  </a:cubicBezTo>
                  <a:cubicBezTo>
                    <a:pt x="72293" y="82934"/>
                    <a:pt x="69130" y="89445"/>
                    <a:pt x="66749" y="97110"/>
                  </a:cubicBezTo>
                  <a:cubicBezTo>
                    <a:pt x="64368" y="104775"/>
                    <a:pt x="63177" y="111807"/>
                    <a:pt x="63177" y="118207"/>
                  </a:cubicBezTo>
                  <a:cubicBezTo>
                    <a:pt x="63177" y="128401"/>
                    <a:pt x="65596" y="136326"/>
                    <a:pt x="70432" y="141982"/>
                  </a:cubicBezTo>
                  <a:cubicBezTo>
                    <a:pt x="75269" y="147637"/>
                    <a:pt x="80813" y="150465"/>
                    <a:pt x="87064" y="150465"/>
                  </a:cubicBezTo>
                  <a:cubicBezTo>
                    <a:pt x="91231" y="150465"/>
                    <a:pt x="95622" y="149219"/>
                    <a:pt x="100235" y="146726"/>
                  </a:cubicBezTo>
                  <a:cubicBezTo>
                    <a:pt x="104849" y="144233"/>
                    <a:pt x="109258" y="140531"/>
                    <a:pt x="113462" y="135619"/>
                  </a:cubicBezTo>
                  <a:cubicBezTo>
                    <a:pt x="117667" y="130708"/>
                    <a:pt x="121108" y="124476"/>
                    <a:pt x="123787" y="116923"/>
                  </a:cubicBezTo>
                  <a:cubicBezTo>
                    <a:pt x="126466" y="109370"/>
                    <a:pt x="127806" y="101798"/>
                    <a:pt x="127806" y="94208"/>
                  </a:cubicBezTo>
                  <a:cubicBezTo>
                    <a:pt x="127806" y="84088"/>
                    <a:pt x="125294" y="76237"/>
                    <a:pt x="120271" y="70656"/>
                  </a:cubicBezTo>
                  <a:cubicBezTo>
                    <a:pt x="115248" y="65075"/>
                    <a:pt x="109128" y="62284"/>
                    <a:pt x="101910" y="6228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81" name="CustomShape 10"/>
            <p:cNvSpPr/>
            <p:nvPr/>
          </p:nvSpPr>
          <p:spPr>
            <a:xfrm>
              <a:off x="5376960" y="4091040"/>
              <a:ext cx="3399480" cy="5749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 algn="ctr">
                <a:lnSpc>
                  <a:spcPct val="100000"/>
                </a:lnSpc>
              </a:pPr>
              <a:r>
                <a:rPr b="0" lang="en-IN" sz="1600" spc="-1" strike="noStrike">
                  <a:solidFill>
                    <a:srgbClr val="ffffff"/>
                  </a:solidFill>
                  <a:latin typeface="Georgia"/>
                  <a:ea typeface="DejaVu Sans"/>
                </a:rPr>
                <a:t>Email : sakilansari4@gmail.com</a:t>
              </a:r>
              <a:endParaRPr b="0" lang="en-IN" sz="1600" spc="-1" strike="noStrike">
                <a:latin typeface="Arial"/>
              </a:endParaRPr>
            </a:p>
          </p:txBody>
        </p:sp>
      </p:grpSp>
      <p:pic>
        <p:nvPicPr>
          <p:cNvPr id="282" name="Picture 2" descr=""/>
          <p:cNvPicPr/>
          <p:nvPr/>
        </p:nvPicPr>
        <p:blipFill>
          <a:blip r:embed="rId3"/>
          <a:stretch/>
        </p:blipFill>
        <p:spPr>
          <a:xfrm>
            <a:off x="1457280" y="3563280"/>
            <a:ext cx="390600" cy="390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CustomShape 1"/>
          <p:cNvSpPr/>
          <p:nvPr/>
        </p:nvSpPr>
        <p:spPr>
          <a:xfrm>
            <a:off x="769320" y="1923120"/>
            <a:ext cx="10654200" cy="2540160"/>
          </a:xfrm>
          <a:prstGeom prst="rect">
            <a:avLst/>
          </a:prstGeom>
          <a:ln>
            <a:noFill/>
          </a:ln>
          <a:effectLst>
            <a:outerShdw algn="ctr" blurRad="107950" dir="5400000" dist="12700">
              <a:srgbClr val="000000"/>
            </a:outerShdw>
            <a:softEdge rad="0"/>
          </a:effectLst>
          <a:scene3d>
            <a:camera prst="orthographicFront">
              <a:rot lat="0" lon="0" rev="0"/>
            </a:camera>
            <a:lightRig dir="t" rig="soft">
              <a:rot lat="0" lon="0" rev="0"/>
            </a:lightRig>
          </a:scene3d>
          <a:sp3d contourW="44450" prstMaterial="matte">
            <a:bevelT prst="artDeco" w="63500" h="63500"/>
            <a:contourClr>
              <a:srgbClr val="ffffff"/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i="1" lang="en-IN" sz="2400" spc="-1" strike="noStrike" u="sng">
                <a:solidFill>
                  <a:srgbClr val="ffffff"/>
                </a:solidFill>
                <a:uFillTx/>
                <a:latin typeface="Arial"/>
                <a:ea typeface="DejaVu Sans"/>
              </a:rPr>
              <a:t>Goal: 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IN" sz="2400" spc="-1" strike="noStrike">
                <a:solidFill>
                  <a:srgbClr val="ffffff"/>
                </a:solidFill>
                <a:latin typeface="Arial"/>
                <a:ea typeface="DejaVu Sans"/>
              </a:rPr>
              <a:t>Performing descriptive analysis of the features of the data and understanding  the maximum repayment capability of customers which can be used to grant them the desired amount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400" spc="-1" strike="noStrike">
              <a:latin typeface="Arial"/>
            </a:endParaRPr>
          </a:p>
        </p:txBody>
      </p:sp>
      <p:sp>
        <p:nvSpPr>
          <p:cNvPr id="218" name="CustomShape 2"/>
          <p:cNvSpPr/>
          <p:nvPr/>
        </p:nvSpPr>
        <p:spPr>
          <a:xfrm>
            <a:off x="353520" y="73800"/>
            <a:ext cx="11485440" cy="57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IN" sz="3200" spc="-1" strike="noStrike">
                <a:solidFill>
                  <a:srgbClr val="002060"/>
                </a:solidFill>
                <a:latin typeface="Calibri"/>
                <a:ea typeface="DejaVu Sans"/>
              </a:rPr>
              <a:t>Calculating credit worthiness for rural India </a:t>
            </a:r>
            <a:endParaRPr b="0" lang="en-IN" sz="32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CustomShape 1"/>
          <p:cNvSpPr/>
          <p:nvPr/>
        </p:nvSpPr>
        <p:spPr>
          <a:xfrm>
            <a:off x="406440" y="0"/>
            <a:ext cx="11377440" cy="67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90000"/>
              </a:lnSpc>
            </a:pPr>
            <a:r>
              <a:rPr b="1" lang="en-IN" sz="3200" spc="-1" strike="noStrike">
                <a:solidFill>
                  <a:srgbClr val="002060"/>
                </a:solidFill>
                <a:latin typeface="Calibri"/>
                <a:ea typeface="DejaVu Sans"/>
              </a:rPr>
              <a:t>Calculating credit worthiness for rural India 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220" name="CustomShape 2"/>
          <p:cNvSpPr/>
          <p:nvPr/>
        </p:nvSpPr>
        <p:spPr>
          <a:xfrm>
            <a:off x="321840" y="1278360"/>
            <a:ext cx="11675880" cy="2145600"/>
          </a:xfrm>
          <a:prstGeom prst="rect">
            <a:avLst/>
          </a:prstGeom>
          <a:solidFill>
            <a:schemeClr val="bg1"/>
          </a:solidFill>
          <a:ln w="28440">
            <a:solidFill>
              <a:srgbClr val="00206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en-IN" sz="1800" spc="-1" strike="noStrike">
              <a:latin typeface="Arial"/>
            </a:endParaRPr>
          </a:p>
          <a:p>
            <a:pPr marL="285840" indent="-28404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In Banking industry, loan applications are generally approved after a thorough background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check of the customer's repayment capabilities.</a:t>
            </a:r>
            <a:endParaRPr b="0" lang="en-IN" sz="1800" spc="-1" strike="noStrike">
              <a:latin typeface="Arial"/>
            </a:endParaRPr>
          </a:p>
          <a:p>
            <a:pPr marL="285840" indent="-28404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Credit Score plays a significant role in identifying customer's financial behaviour (specifically default).</a:t>
            </a:r>
            <a:endParaRPr b="0" lang="en-IN" sz="1800" spc="-1" strike="noStrike">
              <a:latin typeface="Arial"/>
            </a:endParaRPr>
          </a:p>
          <a:p>
            <a:pPr marL="285840" indent="-28404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People belonging to rural India do not have credit score and it is difficult to do a direct assessment.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21" name="CustomShape 3"/>
          <p:cNvSpPr/>
          <p:nvPr/>
        </p:nvSpPr>
        <p:spPr>
          <a:xfrm>
            <a:off x="320760" y="892440"/>
            <a:ext cx="11675880" cy="38448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IN" sz="2000" spc="-1" strike="noStrike">
                <a:solidFill>
                  <a:srgbClr val="ffffff"/>
                </a:solidFill>
                <a:latin typeface="Calibri"/>
                <a:ea typeface="DejaVu Sans"/>
              </a:rPr>
              <a:t>Background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222" name="CustomShape 4"/>
          <p:cNvSpPr/>
          <p:nvPr/>
        </p:nvSpPr>
        <p:spPr>
          <a:xfrm>
            <a:off x="321840" y="4396320"/>
            <a:ext cx="11675880" cy="2460960"/>
          </a:xfrm>
          <a:prstGeom prst="rect">
            <a:avLst/>
          </a:prstGeom>
          <a:noFill/>
          <a:ln w="28440">
            <a:solidFill>
              <a:srgbClr val="00206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1. </a:t>
            </a:r>
            <a:r>
              <a:rPr b="1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Id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: Primary Key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2. </a:t>
            </a:r>
            <a:r>
              <a:rPr b="1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Personal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1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Details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: city, age, sex, social_class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3. </a:t>
            </a:r>
            <a:r>
              <a:rPr b="1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Financial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1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Details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: primary_business, secondary_business, annual_income, monthly_expenses,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old_dependents, young_dependents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4. </a:t>
            </a:r>
            <a:r>
              <a:rPr b="1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House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1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Details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: home_ownership, type_of_house, occupants_count, house_area, sanitary_availability,water_availability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5. </a:t>
            </a:r>
            <a:r>
              <a:rPr b="1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Loan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1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Details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: loan_purpose, loan_tenure, loan_installments, loan_amount (these contain loan details of loans that have been previously given, and which have been repaid)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</p:txBody>
      </p:sp>
      <p:sp>
        <p:nvSpPr>
          <p:cNvPr id="223" name="CustomShape 5"/>
          <p:cNvSpPr/>
          <p:nvPr/>
        </p:nvSpPr>
        <p:spPr>
          <a:xfrm>
            <a:off x="321840" y="4059360"/>
            <a:ext cx="11675880" cy="33588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rgbClr val="00206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IN" sz="2000" spc="-1" strike="noStrike">
                <a:solidFill>
                  <a:srgbClr val="ffffff"/>
                </a:solidFill>
                <a:latin typeface="Calibri"/>
                <a:ea typeface="DejaVu Sans"/>
              </a:rPr>
              <a:t>Attribute Information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224" name="CustomShape 6"/>
          <p:cNvSpPr/>
          <p:nvPr/>
        </p:nvSpPr>
        <p:spPr>
          <a:xfrm rot="10800000">
            <a:off x="9981360" y="4639680"/>
            <a:ext cx="2938320" cy="579600"/>
          </a:xfrm>
          <a:prstGeom prst="triangle">
            <a:avLst>
              <a:gd name="adj" fmla="val 50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CustomShape 1"/>
          <p:cNvSpPr/>
          <p:nvPr/>
        </p:nvSpPr>
        <p:spPr>
          <a:xfrm>
            <a:off x="406440" y="-18360"/>
            <a:ext cx="11377440" cy="67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90000"/>
              </a:lnSpc>
            </a:pPr>
            <a:r>
              <a:rPr b="1" lang="en-IN" sz="3200" spc="-1" strike="noStrike">
                <a:solidFill>
                  <a:srgbClr val="002060"/>
                </a:solidFill>
                <a:latin typeface="Calibri"/>
                <a:ea typeface="Calibri"/>
              </a:rPr>
              <a:t>Dataset &amp; Attribute Information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226" name="CustomShape 2"/>
          <p:cNvSpPr/>
          <p:nvPr/>
        </p:nvSpPr>
        <p:spPr>
          <a:xfrm>
            <a:off x="191520" y="2180520"/>
            <a:ext cx="5106240" cy="3276360"/>
          </a:xfrm>
          <a:prstGeom prst="rect">
            <a:avLst/>
          </a:prstGeom>
          <a:solidFill>
            <a:schemeClr val="bg1"/>
          </a:solidFill>
          <a:ln w="28440">
            <a:solidFill>
              <a:srgbClr val="00206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 marL="285840" indent="-28404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en-I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The dataset contains some of the information that is collected for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loan applications of rural customers.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227" name="CustomShape 3"/>
          <p:cNvSpPr/>
          <p:nvPr/>
        </p:nvSpPr>
        <p:spPr>
          <a:xfrm>
            <a:off x="184320" y="1842840"/>
            <a:ext cx="5120280" cy="33588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IN" sz="2000" spc="-1" strike="noStrike">
                <a:solidFill>
                  <a:srgbClr val="ffffff"/>
                </a:solidFill>
                <a:latin typeface="Calibri"/>
                <a:ea typeface="DejaVu Sans"/>
              </a:rPr>
              <a:t>Dataset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228" name="CustomShape 4"/>
          <p:cNvSpPr/>
          <p:nvPr/>
        </p:nvSpPr>
        <p:spPr>
          <a:xfrm>
            <a:off x="5938920" y="1935000"/>
            <a:ext cx="5928120" cy="3753000"/>
          </a:xfrm>
          <a:prstGeom prst="rect">
            <a:avLst/>
          </a:prstGeom>
          <a:solidFill>
            <a:schemeClr val="bg1"/>
          </a:solidFill>
          <a:ln w="28440">
            <a:solidFill>
              <a:srgbClr val="00206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9" name="CustomShape 5"/>
          <p:cNvSpPr/>
          <p:nvPr/>
        </p:nvSpPr>
        <p:spPr>
          <a:xfrm>
            <a:off x="5938920" y="1615680"/>
            <a:ext cx="5928120" cy="33588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rgbClr val="00206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IN" sz="2000" spc="-1" strike="noStrike">
                <a:solidFill>
                  <a:srgbClr val="ffffff"/>
                </a:solidFill>
                <a:latin typeface="Calibri"/>
                <a:ea typeface="DejaVu Sans"/>
              </a:rPr>
              <a:t>Data Attribute Overview </a:t>
            </a:r>
            <a:endParaRPr b="0" lang="en-IN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IN" sz="2000" spc="-1" strike="noStrike">
              <a:latin typeface="Arial"/>
            </a:endParaRPr>
          </a:p>
        </p:txBody>
      </p:sp>
      <p:graphicFrame>
        <p:nvGraphicFramePr>
          <p:cNvPr id="230" name="Table 6"/>
          <p:cNvGraphicFramePr/>
          <p:nvPr/>
        </p:nvGraphicFramePr>
        <p:xfrm>
          <a:off x="6027120" y="2011680"/>
          <a:ext cx="5776200" cy="3594600"/>
        </p:xfrm>
        <a:graphic>
          <a:graphicData uri="http://schemas.openxmlformats.org/drawingml/2006/table">
            <a:tbl>
              <a:tblPr/>
              <a:tblGrid>
                <a:gridCol w="3544920"/>
                <a:gridCol w="2231640"/>
              </a:tblGrid>
              <a:tr h="5947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IN" sz="2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Dataset Attribute </a:t>
                      </a:r>
                      <a:endParaRPr b="0" lang="en-IN" sz="2000" spc="-1" strike="noStrike">
                        <a:latin typeface="Arial"/>
                      </a:endParaRPr>
                    </a:p>
                  </a:txBody>
                  <a:tcPr marL="91440" marR="91440">
                    <a:lnL w="6480">
                      <a:solidFill>
                        <a:srgbClr val="4472c4"/>
                      </a:solidFill>
                    </a:lnL>
                    <a:lnR w="6480">
                      <a:solidFill>
                        <a:srgbClr val="4472c4"/>
                      </a:solidFill>
                    </a:lnR>
                    <a:lnT w="6480">
                      <a:solidFill>
                        <a:srgbClr val="4472c4"/>
                      </a:solidFill>
                    </a:lnT>
                    <a:lnB w="6480">
                      <a:solidFill>
                        <a:srgbClr val="4472c4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IN" sz="2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Description</a:t>
                      </a:r>
                      <a:endParaRPr b="0" lang="en-IN" sz="2000" spc="-1" strike="noStrike">
                        <a:latin typeface="Arial"/>
                      </a:endParaRPr>
                    </a:p>
                  </a:txBody>
                  <a:tcPr marL="91440" marR="91440">
                    <a:lnL w="6480">
                      <a:solidFill>
                        <a:srgbClr val="4472c4"/>
                      </a:solidFill>
                    </a:lnL>
                    <a:lnR w="6480">
                      <a:solidFill>
                        <a:srgbClr val="4472c4"/>
                      </a:solidFill>
                    </a:lnR>
                    <a:lnT w="6480">
                      <a:solidFill>
                        <a:srgbClr val="4472c4"/>
                      </a:solidFill>
                    </a:lnT>
                    <a:lnB w="6480">
                      <a:solidFill>
                        <a:srgbClr val="4472c4"/>
                      </a:solidFill>
                    </a:lnB>
                    <a:solidFill>
                      <a:srgbClr val="4472c4"/>
                    </a:solidFill>
                  </a:tcPr>
                </a:tc>
              </a:tr>
              <a:tr h="5947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Data Set Characteristics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6480">
                      <a:solidFill>
                        <a:srgbClr val="4472c4"/>
                      </a:solidFill>
                    </a:lnL>
                    <a:lnR w="6480">
                      <a:solidFill>
                        <a:srgbClr val="4472c4"/>
                      </a:solidFill>
                    </a:lnR>
                    <a:lnT w="6480">
                      <a:solidFill>
                        <a:srgbClr val="4472c4"/>
                      </a:solidFill>
                    </a:lnT>
                    <a:lnB w="6480">
                      <a:solidFill>
                        <a:srgbClr val="4472c4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Multivariate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6480">
                      <a:solidFill>
                        <a:srgbClr val="4472c4"/>
                      </a:solidFill>
                    </a:lnL>
                    <a:lnR w="6480">
                      <a:solidFill>
                        <a:srgbClr val="4472c4"/>
                      </a:solidFill>
                    </a:lnR>
                    <a:lnT w="6480">
                      <a:solidFill>
                        <a:srgbClr val="4472c4"/>
                      </a:solidFill>
                    </a:lnT>
                    <a:lnB w="6480">
                      <a:solidFill>
                        <a:srgbClr val="4472c4"/>
                      </a:solidFill>
                    </a:lnB>
                    <a:noFill/>
                  </a:tcPr>
                </a:tc>
              </a:tr>
              <a:tr h="5947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Number of Instances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6480">
                      <a:solidFill>
                        <a:srgbClr val="4472c4"/>
                      </a:solidFill>
                    </a:lnL>
                    <a:lnR w="6480">
                      <a:solidFill>
                        <a:srgbClr val="4472c4"/>
                      </a:solidFill>
                    </a:lnR>
                    <a:lnT w="6480">
                      <a:solidFill>
                        <a:srgbClr val="4472c4"/>
                      </a:solidFill>
                    </a:lnT>
                    <a:lnB w="6480">
                      <a:solidFill>
                        <a:srgbClr val="4472c4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40000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6480">
                      <a:solidFill>
                        <a:srgbClr val="4472c4"/>
                      </a:solidFill>
                    </a:lnL>
                    <a:lnR w="6480">
                      <a:solidFill>
                        <a:srgbClr val="4472c4"/>
                      </a:solidFill>
                    </a:lnR>
                    <a:lnT w="6480">
                      <a:solidFill>
                        <a:srgbClr val="4472c4"/>
                      </a:solidFill>
                    </a:lnT>
                    <a:lnB w="6480">
                      <a:solidFill>
                        <a:srgbClr val="4472c4"/>
                      </a:solidFill>
                    </a:lnB>
                    <a:noFill/>
                  </a:tcPr>
                </a:tc>
              </a:tr>
              <a:tr h="6224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Attribute Characteristics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6480">
                      <a:solidFill>
                        <a:srgbClr val="4472c4"/>
                      </a:solidFill>
                    </a:lnL>
                    <a:lnR w="6480">
                      <a:solidFill>
                        <a:srgbClr val="4472c4"/>
                      </a:solidFill>
                    </a:lnR>
                    <a:lnT w="6480">
                      <a:solidFill>
                        <a:srgbClr val="4472c4"/>
                      </a:solidFill>
                    </a:lnT>
                    <a:lnB w="6480">
                      <a:solidFill>
                        <a:srgbClr val="4472c4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Categorical, Integer,float,object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6480">
                      <a:solidFill>
                        <a:srgbClr val="4472c4"/>
                      </a:solidFill>
                    </a:lnL>
                    <a:lnR w="6480">
                      <a:solidFill>
                        <a:srgbClr val="4472c4"/>
                      </a:solidFill>
                    </a:lnR>
                    <a:lnT w="6480">
                      <a:solidFill>
                        <a:srgbClr val="4472c4"/>
                      </a:solidFill>
                    </a:lnT>
                    <a:lnB w="6480">
                      <a:solidFill>
                        <a:srgbClr val="4472c4"/>
                      </a:solidFill>
                    </a:lnB>
                    <a:noFill/>
                  </a:tcPr>
                </a:tc>
              </a:tr>
              <a:tr h="5947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Number of Attributes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6480">
                      <a:solidFill>
                        <a:srgbClr val="4472c4"/>
                      </a:solidFill>
                    </a:lnL>
                    <a:lnR w="6480">
                      <a:solidFill>
                        <a:srgbClr val="4472c4"/>
                      </a:solidFill>
                    </a:lnR>
                    <a:lnT w="6480">
                      <a:solidFill>
                        <a:srgbClr val="4472c4"/>
                      </a:solidFill>
                    </a:lnT>
                    <a:lnB w="6480">
                      <a:solidFill>
                        <a:srgbClr val="4472c4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21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6480">
                      <a:solidFill>
                        <a:srgbClr val="4472c4"/>
                      </a:solidFill>
                    </a:lnL>
                    <a:lnR w="6480">
                      <a:solidFill>
                        <a:srgbClr val="4472c4"/>
                      </a:solidFill>
                    </a:lnR>
                    <a:lnT w="6480">
                      <a:solidFill>
                        <a:srgbClr val="4472c4"/>
                      </a:solidFill>
                    </a:lnT>
                    <a:lnB w="6480">
                      <a:solidFill>
                        <a:srgbClr val="4472c4"/>
                      </a:solidFill>
                    </a:lnB>
                    <a:noFill/>
                  </a:tcPr>
                </a:tc>
              </a:tr>
              <a:tr h="5936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Associated Tasks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6480">
                      <a:solidFill>
                        <a:srgbClr val="4472c4"/>
                      </a:solidFill>
                    </a:lnL>
                    <a:lnR w="6480">
                      <a:solidFill>
                        <a:srgbClr val="4472c4"/>
                      </a:solidFill>
                    </a:lnR>
                    <a:lnT w="6480">
                      <a:solidFill>
                        <a:srgbClr val="4472c4"/>
                      </a:solidFill>
                    </a:lnT>
                    <a:lnB w="6480">
                      <a:solidFill>
                        <a:srgbClr val="4472c4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Regression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6480">
                      <a:solidFill>
                        <a:srgbClr val="4472c4"/>
                      </a:solidFill>
                    </a:lnL>
                    <a:lnR w="6480">
                      <a:solidFill>
                        <a:srgbClr val="4472c4"/>
                      </a:solidFill>
                    </a:lnR>
                    <a:lnT w="6480">
                      <a:solidFill>
                        <a:srgbClr val="4472c4"/>
                      </a:solidFill>
                    </a:lnT>
                    <a:lnB w="6480">
                      <a:solidFill>
                        <a:srgbClr val="4472c4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31" name="CustomShape 7"/>
          <p:cNvSpPr/>
          <p:nvPr/>
        </p:nvSpPr>
        <p:spPr>
          <a:xfrm rot="5400000">
            <a:off x="4187880" y="3660120"/>
            <a:ext cx="2938320" cy="296640"/>
          </a:xfrm>
          <a:prstGeom prst="triangle">
            <a:avLst>
              <a:gd name="adj" fmla="val 50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CustomShape 1"/>
          <p:cNvSpPr/>
          <p:nvPr/>
        </p:nvSpPr>
        <p:spPr>
          <a:xfrm>
            <a:off x="406440" y="0"/>
            <a:ext cx="11377440" cy="67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>
              <a:lnSpc>
                <a:spcPct val="90000"/>
              </a:lnSpc>
            </a:pPr>
            <a:r>
              <a:rPr b="1" lang="en-IN" sz="3200" spc="-1" strike="noStrike">
                <a:solidFill>
                  <a:srgbClr val="002060"/>
                </a:solidFill>
                <a:latin typeface="Calibri"/>
                <a:ea typeface="Calibri"/>
              </a:rPr>
              <a:t> </a:t>
            </a:r>
            <a:r>
              <a:rPr b="1" lang="en-IN" sz="3200" spc="-1" strike="noStrike">
                <a:solidFill>
                  <a:srgbClr val="002060"/>
                </a:solidFill>
                <a:latin typeface="Calibri"/>
                <a:ea typeface="Calibri"/>
              </a:rPr>
              <a:t>Solution Approach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233" name="CustomShape 2"/>
          <p:cNvSpPr/>
          <p:nvPr/>
        </p:nvSpPr>
        <p:spPr>
          <a:xfrm>
            <a:off x="514800" y="877320"/>
            <a:ext cx="6807960" cy="903240"/>
          </a:xfrm>
          <a:prstGeom prst="rect">
            <a:avLst/>
          </a:prstGeom>
          <a:noFill/>
          <a:ln w="2844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</p:txBody>
      </p:sp>
      <p:sp>
        <p:nvSpPr>
          <p:cNvPr id="234" name="CustomShape 3"/>
          <p:cNvSpPr/>
          <p:nvPr/>
        </p:nvSpPr>
        <p:spPr>
          <a:xfrm>
            <a:off x="360000" y="1152000"/>
            <a:ext cx="11447640" cy="596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Steps Followed for Building Machine Learning  Model:</a:t>
            </a:r>
            <a:endParaRPr b="0" lang="en-IN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Step 1: Loading the dataset from the  prompt</a:t>
            </a:r>
            <a:endParaRPr b="0" lang="en-IN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IN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IN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IN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-The user is asked to select the input file</a:t>
            </a:r>
            <a:endParaRPr b="0" lang="en-IN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IN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IN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IN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-The user is allowed to load only  CSV file format as per current   </a:t>
            </a:r>
            <a:r>
              <a:rPr b="0" lang="en-IN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IN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IN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IN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IN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IN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scenario</a:t>
            </a:r>
            <a:endParaRPr b="0" lang="en-IN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Step 2 :Handling missing values</a:t>
            </a:r>
            <a:endParaRPr b="0" lang="en-IN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IN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IN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IN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-Mode is used for handling categorical missing value and mean </a:t>
            </a:r>
            <a:r>
              <a:rPr b="0" lang="en-IN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IN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IN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IN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IN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IN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is used for numerical value.</a:t>
            </a:r>
            <a:endParaRPr b="0" lang="en-IN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Step 3 :Performing one-hot encoding</a:t>
            </a:r>
            <a:endParaRPr b="0" lang="en-IN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IN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IN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IN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-One-hot encoding is performed on categorical features:sex and </a:t>
            </a:r>
            <a:r>
              <a:rPr b="0" lang="en-IN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IN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IN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IN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IN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IN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type_of_house</a:t>
            </a:r>
            <a:endParaRPr b="0" lang="en-IN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Step 4:Converting loan_purpose features into 0 and 1:</a:t>
            </a:r>
            <a:endParaRPr b="0" lang="en-IN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IN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IN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IN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-Top 10 most frequent categories in loan_purpose features are taken </a:t>
            </a:r>
            <a:r>
              <a:rPr b="0" lang="en-IN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IN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IN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IN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IN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and one hot encoding is performed and the remaining categories are </a:t>
            </a:r>
            <a:r>
              <a:rPr b="0" lang="en-IN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IN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IN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IN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IN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placed with 0.</a:t>
            </a:r>
            <a:endParaRPr b="0" lang="en-IN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Step 5 :Model Creation and Evaluation:</a:t>
            </a:r>
            <a:endParaRPr b="0" lang="en-IN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IN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IN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-Model is created , accuracy and MSE,MAE and RMSE are calculated</a:t>
            </a:r>
            <a:endParaRPr b="0" lang="en-IN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2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CustomShape 1"/>
          <p:cNvSpPr/>
          <p:nvPr/>
        </p:nvSpPr>
        <p:spPr>
          <a:xfrm>
            <a:off x="323280" y="32760"/>
            <a:ext cx="11377440" cy="67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>
              <a:lnSpc>
                <a:spcPct val="90000"/>
              </a:lnSpc>
            </a:pPr>
            <a:r>
              <a:rPr b="1" lang="en-IN" sz="3200" spc="-1" strike="noStrike">
                <a:solidFill>
                  <a:srgbClr val="002060"/>
                </a:solidFill>
                <a:latin typeface="Calibri"/>
                <a:ea typeface="Calibri"/>
              </a:rPr>
              <a:t>Features overview-Checking null values</a:t>
            </a:r>
            <a:endParaRPr b="0" lang="en-IN" sz="3200" spc="-1" strike="noStrike">
              <a:latin typeface="Arial"/>
            </a:endParaRPr>
          </a:p>
        </p:txBody>
      </p:sp>
      <p:pic>
        <p:nvPicPr>
          <p:cNvPr id="236" name="" descr=""/>
          <p:cNvPicPr/>
          <p:nvPr/>
        </p:nvPicPr>
        <p:blipFill>
          <a:blip r:embed="rId1"/>
          <a:stretch/>
        </p:blipFill>
        <p:spPr>
          <a:xfrm>
            <a:off x="1296000" y="1101600"/>
            <a:ext cx="7055640" cy="4874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CustomShape 1"/>
          <p:cNvSpPr/>
          <p:nvPr/>
        </p:nvSpPr>
        <p:spPr>
          <a:xfrm>
            <a:off x="406440" y="0"/>
            <a:ext cx="11377440" cy="67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>
              <a:lnSpc>
                <a:spcPct val="90000"/>
              </a:lnSpc>
            </a:pPr>
            <a:r>
              <a:rPr b="1" lang="en-IN" sz="3200" spc="-1" strike="noStrike">
                <a:solidFill>
                  <a:srgbClr val="002060"/>
                </a:solidFill>
                <a:latin typeface="Calibri"/>
                <a:ea typeface="Calibri"/>
              </a:rPr>
              <a:t>Summary Statistics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238" name="CustomShape 2"/>
          <p:cNvSpPr/>
          <p:nvPr/>
        </p:nvSpPr>
        <p:spPr>
          <a:xfrm>
            <a:off x="1296000" y="4476960"/>
            <a:ext cx="9935640" cy="1426680"/>
          </a:xfrm>
          <a:prstGeom prst="roundRect">
            <a:avLst>
              <a:gd name="adj" fmla="val 16667"/>
            </a:avLst>
          </a:prstGeom>
          <a:solidFill>
            <a:schemeClr val="accent6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9" name="CustomShape 3"/>
          <p:cNvSpPr/>
          <p:nvPr/>
        </p:nvSpPr>
        <p:spPr>
          <a:xfrm>
            <a:off x="4176000" y="3528000"/>
            <a:ext cx="2519640" cy="263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40" name="" descr=""/>
          <p:cNvPicPr/>
          <p:nvPr/>
        </p:nvPicPr>
        <p:blipFill>
          <a:blip r:embed="rId1"/>
          <a:stretch/>
        </p:blipFill>
        <p:spPr>
          <a:xfrm>
            <a:off x="255960" y="1008000"/>
            <a:ext cx="3415680" cy="2951640"/>
          </a:xfrm>
          <a:prstGeom prst="rect">
            <a:avLst/>
          </a:prstGeom>
          <a:ln>
            <a:noFill/>
          </a:ln>
        </p:spPr>
      </p:pic>
      <p:pic>
        <p:nvPicPr>
          <p:cNvPr id="241" name="" descr=""/>
          <p:cNvPicPr/>
          <p:nvPr/>
        </p:nvPicPr>
        <p:blipFill>
          <a:blip r:embed="rId2"/>
          <a:stretch/>
        </p:blipFill>
        <p:spPr>
          <a:xfrm>
            <a:off x="5715360" y="1157760"/>
            <a:ext cx="6476400" cy="2513880"/>
          </a:xfrm>
          <a:prstGeom prst="rect">
            <a:avLst/>
          </a:prstGeom>
          <a:ln>
            <a:noFill/>
          </a:ln>
        </p:spPr>
      </p:pic>
      <p:sp>
        <p:nvSpPr>
          <p:cNvPr id="242" name="CustomShape 4"/>
          <p:cNvSpPr/>
          <p:nvPr/>
        </p:nvSpPr>
        <p:spPr>
          <a:xfrm>
            <a:off x="1512000" y="4680000"/>
            <a:ext cx="9359640" cy="111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 </a:t>
            </a:r>
            <a:r>
              <a:rPr b="0" lang="en-IN" sz="1800" spc="-1" strike="noStrike">
                <a:latin typeface="Arial"/>
              </a:rPr>
              <a:t>205,288 are the values of age features.</a:t>
            </a:r>
            <a:endParaRPr b="0" lang="en-IN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 </a:t>
            </a:r>
            <a:r>
              <a:rPr b="0" lang="en-IN" sz="1800" spc="-1" strike="noStrike">
                <a:latin typeface="Arial"/>
              </a:rPr>
              <a:t>766105 is a mistyped age value</a:t>
            </a:r>
            <a:endParaRPr b="0" lang="en-IN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Since there are only such three records in the dataset,so we can drop those values.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latin typeface="Arial"/>
              </a:rPr>
              <a:t>.</a:t>
            </a:r>
            <a:endParaRPr b="0" lang="en-IN" sz="18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CustomShape 1"/>
          <p:cNvSpPr/>
          <p:nvPr/>
        </p:nvSpPr>
        <p:spPr>
          <a:xfrm>
            <a:off x="406440" y="0"/>
            <a:ext cx="11377440" cy="67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>
              <a:lnSpc>
                <a:spcPct val="90000"/>
              </a:lnSpc>
            </a:pPr>
            <a:r>
              <a:rPr b="1" lang="en-IN" sz="3200" spc="-1" strike="noStrike">
                <a:solidFill>
                  <a:srgbClr val="002060"/>
                </a:solidFill>
                <a:latin typeface="Calibri"/>
                <a:ea typeface="Calibri"/>
              </a:rPr>
              <a:t>Summary Statistics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244" name="CustomShape 2"/>
          <p:cNvSpPr/>
          <p:nvPr/>
        </p:nvSpPr>
        <p:spPr>
          <a:xfrm>
            <a:off x="4176000" y="3528000"/>
            <a:ext cx="2519640" cy="263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45" name="" descr=""/>
          <p:cNvPicPr/>
          <p:nvPr/>
        </p:nvPicPr>
        <p:blipFill>
          <a:blip r:embed="rId1"/>
          <a:stretch/>
        </p:blipFill>
        <p:spPr>
          <a:xfrm>
            <a:off x="3240000" y="803160"/>
            <a:ext cx="7199640" cy="2580480"/>
          </a:xfrm>
          <a:prstGeom prst="rect">
            <a:avLst/>
          </a:prstGeom>
          <a:ln>
            <a:noFill/>
          </a:ln>
        </p:spPr>
      </p:pic>
      <p:pic>
        <p:nvPicPr>
          <p:cNvPr id="246" name="" descr=""/>
          <p:cNvPicPr/>
          <p:nvPr/>
        </p:nvPicPr>
        <p:blipFill>
          <a:blip r:embed="rId2"/>
          <a:stretch/>
        </p:blipFill>
        <p:spPr>
          <a:xfrm>
            <a:off x="504000" y="4176000"/>
            <a:ext cx="5985360" cy="2656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CustomShape 1"/>
          <p:cNvSpPr/>
          <p:nvPr/>
        </p:nvSpPr>
        <p:spPr>
          <a:xfrm>
            <a:off x="406440" y="0"/>
            <a:ext cx="11377440" cy="67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>
              <a:lnSpc>
                <a:spcPct val="90000"/>
              </a:lnSpc>
            </a:pPr>
            <a:r>
              <a:rPr b="1" lang="en-IN" sz="2800" spc="-1" strike="noStrike">
                <a:solidFill>
                  <a:srgbClr val="002060"/>
                </a:solidFill>
                <a:latin typeface="Calibri"/>
                <a:ea typeface="Calibri"/>
              </a:rPr>
              <a:t>Handling Missing values and Categorical Features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248" name="CustomShape 2"/>
          <p:cNvSpPr/>
          <p:nvPr/>
        </p:nvSpPr>
        <p:spPr>
          <a:xfrm>
            <a:off x="4176000" y="3528000"/>
            <a:ext cx="2519640" cy="263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9" name="CustomShape 3"/>
          <p:cNvSpPr/>
          <p:nvPr/>
        </p:nvSpPr>
        <p:spPr>
          <a:xfrm>
            <a:off x="648000" y="936000"/>
            <a:ext cx="9935640" cy="3959640"/>
          </a:xfrm>
          <a:prstGeom prst="roundRect">
            <a:avLst>
              <a:gd name="adj" fmla="val 16667"/>
            </a:avLst>
          </a:prstGeom>
          <a:solidFill>
            <a:schemeClr val="accent6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/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Mode is used for handling categorical features and mean is used for handling numerical features.</a:t>
            </a:r>
            <a:endParaRPr b="0" lang="en-IN" sz="2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Since sex and type of house are categorical feature, so one hot encoding is perfromed on these features.</a:t>
            </a:r>
            <a:endParaRPr b="0" lang="en-IN" sz="2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Dummy variable trap is handled.</a:t>
            </a:r>
            <a:endParaRPr b="0" lang="en-IN" sz="2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loan_purpose is a categorical feature and has many categories.Since loan_purpose is an important feature, this feature should be handled properly.</a:t>
            </a:r>
            <a:endParaRPr b="0" lang="en-IN" sz="2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Top 10 most frequent categories are calculated and one hot encoding is performed on these features and for remaining categories 0 are placed. </a:t>
            </a:r>
            <a:endParaRPr b="0" lang="en-IN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200" spc="-1" strike="noStrike"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0b8ef"/>
      </a:accent1>
      <a:accent2>
        <a:srgbClr val="33c1ff"/>
      </a:accent2>
      <a:accent3>
        <a:srgbClr val="65e9fe"/>
      </a:accent3>
      <a:accent4>
        <a:srgbClr val="29c6f9"/>
      </a:accent4>
      <a:accent5>
        <a:srgbClr val="54d2fb"/>
      </a:accent5>
      <a:accent6>
        <a:srgbClr val="00b0f0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6434</TotalTime>
  <Application>LibreOffice/6.0.7.3$Linux_X86_64 LibreOffice_project/00m0$Build-3</Application>
  <Words>1996</Words>
  <Paragraphs>372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2019-12-18T06:44:07Z</dcterms:created>
  <dc:creator>Bommu Venkat Suresh Babu</dc:creator>
  <dc:description/>
  <dc:language>en-IN</dc:language>
  <cp:lastModifiedBy/>
  <dcterms:modified xsi:type="dcterms:W3CDTF">2021-01-02T01:06:54Z</dcterms:modified>
  <cp:revision>276</cp:revision>
  <dc:subject/>
  <dc:title>Analytics Weekly Review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MSIP_Label_4b5591f2-6b23-403d-aa5f-b6d577f5e572_ActionId">
    <vt:lpwstr>452cde24-386b-47ca-b7de-000093a89051</vt:lpwstr>
  </property>
  <property fmtid="{D5CDD505-2E9C-101B-9397-08002B2CF9AE}" pid="8" name="MSIP_Label_4b5591f2-6b23-403d-aa5f-b6d577f5e572_ContentBits">
    <vt:lpwstr>0</vt:lpwstr>
  </property>
  <property fmtid="{D5CDD505-2E9C-101B-9397-08002B2CF9AE}" pid="9" name="MSIP_Label_4b5591f2-6b23-403d-aa5f-b6d577f5e572_Enabled">
    <vt:lpwstr>true</vt:lpwstr>
  </property>
  <property fmtid="{D5CDD505-2E9C-101B-9397-08002B2CF9AE}" pid="10" name="MSIP_Label_4b5591f2-6b23-403d-aa5f-b6d577f5e572_Method">
    <vt:lpwstr>Standard</vt:lpwstr>
  </property>
  <property fmtid="{D5CDD505-2E9C-101B-9397-08002B2CF9AE}" pid="11" name="MSIP_Label_4b5591f2-6b23-403d-aa5f-b6d577f5e572_Name">
    <vt:lpwstr>4b5591f2-6b23-403d-aa5f-b6d577f5e572</vt:lpwstr>
  </property>
  <property fmtid="{D5CDD505-2E9C-101B-9397-08002B2CF9AE}" pid="12" name="MSIP_Label_4b5591f2-6b23-403d-aa5f-b6d577f5e572_SetDate">
    <vt:lpwstr>2020-09-23T07:23:26Z</vt:lpwstr>
  </property>
  <property fmtid="{D5CDD505-2E9C-101B-9397-08002B2CF9AE}" pid="13" name="MSIP_Label_4b5591f2-6b23-403d-aa5f-b6d577f5e572_SiteId">
    <vt:lpwstr>311b3378-8e8a-4b5e-a33f-e80a3d8ba60a</vt:lpwstr>
  </property>
  <property fmtid="{D5CDD505-2E9C-101B-9397-08002B2CF9AE}" pid="14" name="Notes">
    <vt:i4>4</vt:i4>
  </property>
  <property fmtid="{D5CDD505-2E9C-101B-9397-08002B2CF9AE}" pid="15" name="PresentationFormat">
    <vt:lpwstr>Widescreen</vt:lpwstr>
  </property>
  <property fmtid="{D5CDD505-2E9C-101B-9397-08002B2CF9AE}" pid="16" name="ScaleCrop">
    <vt:bool>0</vt:bool>
  </property>
  <property fmtid="{D5CDD505-2E9C-101B-9397-08002B2CF9AE}" pid="17" name="ShareDoc">
    <vt:bool>0</vt:bool>
  </property>
  <property fmtid="{D5CDD505-2E9C-101B-9397-08002B2CF9AE}" pid="18" name="Slides">
    <vt:i4>38</vt:i4>
  </property>
</Properties>
</file>