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9.jpeg" ContentType="image/jpeg"/>
  <Override PartName="/ppt/media/image8.png" ContentType="image/png"/>
  <Override PartName="/ppt/media/image7.png" ContentType="image/png"/>
  <Override PartName="/ppt/media/image6.png" ContentType="image/png"/>
  <Override PartName="/ppt/media/hdphoto1.wdp" ContentType="image/vnd.ms-photo"/>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8" name="Group 1"/>
          <p:cNvGrpSpPr/>
          <p:nvPr/>
        </p:nvGrpSpPr>
        <p:grpSpPr>
          <a:xfrm>
            <a:off x="0" y="795600"/>
            <a:ext cx="12183120" cy="5793120"/>
            <a:chOff x="0" y="795600"/>
            <a:chExt cx="12183120" cy="5793120"/>
          </a:xfrm>
        </p:grpSpPr>
        <p:grpSp>
          <p:nvGrpSpPr>
            <p:cNvPr id="39" name="Group 2"/>
            <p:cNvGrpSpPr/>
            <p:nvPr/>
          </p:nvGrpSpPr>
          <p:grpSpPr>
            <a:xfrm>
              <a:off x="190080" y="803880"/>
              <a:ext cx="11811240" cy="5784840"/>
              <a:chOff x="190080" y="803880"/>
              <a:chExt cx="11811240" cy="5784840"/>
            </a:xfrm>
          </p:grpSpPr>
          <p:sp>
            <p:nvSpPr>
              <p:cNvPr id="40" name="Line 3"/>
              <p:cNvSpPr/>
              <p:nvPr/>
            </p:nvSpPr>
            <p:spPr>
              <a:xfrm>
                <a:off x="1900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1" name="Line 4"/>
              <p:cNvSpPr/>
              <p:nvPr/>
            </p:nvSpPr>
            <p:spPr>
              <a:xfrm>
                <a:off x="3934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2" name="Line 5"/>
              <p:cNvSpPr/>
              <p:nvPr/>
            </p:nvSpPr>
            <p:spPr>
              <a:xfrm>
                <a:off x="5972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3" name="Line 6"/>
              <p:cNvSpPr/>
              <p:nvPr/>
            </p:nvSpPr>
            <p:spPr>
              <a:xfrm>
                <a:off x="801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4" name="Line 7"/>
              <p:cNvSpPr/>
              <p:nvPr/>
            </p:nvSpPr>
            <p:spPr>
              <a:xfrm>
                <a:off x="10044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5" name="Line 8"/>
              <p:cNvSpPr/>
              <p:nvPr/>
            </p:nvSpPr>
            <p:spPr>
              <a:xfrm>
                <a:off x="12081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6" name="Line 9"/>
              <p:cNvSpPr/>
              <p:nvPr/>
            </p:nvSpPr>
            <p:spPr>
              <a:xfrm>
                <a:off x="1411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7" name="Line 10"/>
              <p:cNvSpPr/>
              <p:nvPr/>
            </p:nvSpPr>
            <p:spPr>
              <a:xfrm>
                <a:off x="16153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8" name="Line 11"/>
              <p:cNvSpPr/>
              <p:nvPr/>
            </p:nvSpPr>
            <p:spPr>
              <a:xfrm>
                <a:off x="18190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9" name="Line 12"/>
              <p:cNvSpPr/>
              <p:nvPr/>
            </p:nvSpPr>
            <p:spPr>
              <a:xfrm>
                <a:off x="2022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0" name="Line 13"/>
              <p:cNvSpPr/>
              <p:nvPr/>
            </p:nvSpPr>
            <p:spPr>
              <a:xfrm>
                <a:off x="22262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1" name="Line 14"/>
              <p:cNvSpPr/>
              <p:nvPr/>
            </p:nvSpPr>
            <p:spPr>
              <a:xfrm>
                <a:off x="2430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2" name="Line 15"/>
              <p:cNvSpPr/>
              <p:nvPr/>
            </p:nvSpPr>
            <p:spPr>
              <a:xfrm>
                <a:off x="2633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3" name="Line 16"/>
              <p:cNvSpPr/>
              <p:nvPr/>
            </p:nvSpPr>
            <p:spPr>
              <a:xfrm>
                <a:off x="28371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4" name="Line 17"/>
              <p:cNvSpPr/>
              <p:nvPr/>
            </p:nvSpPr>
            <p:spPr>
              <a:xfrm>
                <a:off x="3040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5" name="Line 18"/>
              <p:cNvSpPr/>
              <p:nvPr/>
            </p:nvSpPr>
            <p:spPr>
              <a:xfrm>
                <a:off x="3244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6" name="Line 19"/>
              <p:cNvSpPr/>
              <p:nvPr/>
            </p:nvSpPr>
            <p:spPr>
              <a:xfrm>
                <a:off x="34480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7" name="Line 20"/>
              <p:cNvSpPr/>
              <p:nvPr/>
            </p:nvSpPr>
            <p:spPr>
              <a:xfrm>
                <a:off x="3651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8" name="Line 21"/>
              <p:cNvSpPr/>
              <p:nvPr/>
            </p:nvSpPr>
            <p:spPr>
              <a:xfrm>
                <a:off x="3855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9" name="Line 22"/>
              <p:cNvSpPr/>
              <p:nvPr/>
            </p:nvSpPr>
            <p:spPr>
              <a:xfrm>
                <a:off x="4059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0" name="Line 23"/>
              <p:cNvSpPr/>
              <p:nvPr/>
            </p:nvSpPr>
            <p:spPr>
              <a:xfrm>
                <a:off x="4262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1" name="Line 24"/>
              <p:cNvSpPr/>
              <p:nvPr/>
            </p:nvSpPr>
            <p:spPr>
              <a:xfrm>
                <a:off x="4466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2" name="Line 25"/>
              <p:cNvSpPr/>
              <p:nvPr/>
            </p:nvSpPr>
            <p:spPr>
              <a:xfrm>
                <a:off x="4669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3" name="Line 26"/>
              <p:cNvSpPr/>
              <p:nvPr/>
            </p:nvSpPr>
            <p:spPr>
              <a:xfrm>
                <a:off x="4873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4" name="Line 27"/>
              <p:cNvSpPr/>
              <p:nvPr/>
            </p:nvSpPr>
            <p:spPr>
              <a:xfrm>
                <a:off x="5077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5" name="Line 28"/>
              <p:cNvSpPr/>
              <p:nvPr/>
            </p:nvSpPr>
            <p:spPr>
              <a:xfrm>
                <a:off x="5280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6" name="Line 29"/>
              <p:cNvSpPr/>
              <p:nvPr/>
            </p:nvSpPr>
            <p:spPr>
              <a:xfrm>
                <a:off x="5484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7" name="Line 30"/>
              <p:cNvSpPr/>
              <p:nvPr/>
            </p:nvSpPr>
            <p:spPr>
              <a:xfrm>
                <a:off x="5688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8" name="Line 31"/>
              <p:cNvSpPr/>
              <p:nvPr/>
            </p:nvSpPr>
            <p:spPr>
              <a:xfrm>
                <a:off x="5891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9" name="Line 32"/>
              <p:cNvSpPr/>
              <p:nvPr/>
            </p:nvSpPr>
            <p:spPr>
              <a:xfrm>
                <a:off x="6095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0" name="Line 33"/>
              <p:cNvSpPr/>
              <p:nvPr/>
            </p:nvSpPr>
            <p:spPr>
              <a:xfrm>
                <a:off x="6298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1" name="Line 34"/>
              <p:cNvSpPr/>
              <p:nvPr/>
            </p:nvSpPr>
            <p:spPr>
              <a:xfrm>
                <a:off x="6502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2" name="Line 35"/>
              <p:cNvSpPr/>
              <p:nvPr/>
            </p:nvSpPr>
            <p:spPr>
              <a:xfrm>
                <a:off x="6706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3" name="Line 36"/>
              <p:cNvSpPr/>
              <p:nvPr/>
            </p:nvSpPr>
            <p:spPr>
              <a:xfrm>
                <a:off x="6909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4" name="Line 37"/>
              <p:cNvSpPr/>
              <p:nvPr/>
            </p:nvSpPr>
            <p:spPr>
              <a:xfrm>
                <a:off x="7113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5" name="Line 38"/>
              <p:cNvSpPr/>
              <p:nvPr/>
            </p:nvSpPr>
            <p:spPr>
              <a:xfrm>
                <a:off x="73173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6" name="Line 39"/>
              <p:cNvSpPr/>
              <p:nvPr/>
            </p:nvSpPr>
            <p:spPr>
              <a:xfrm>
                <a:off x="7520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7" name="Line 40"/>
              <p:cNvSpPr/>
              <p:nvPr/>
            </p:nvSpPr>
            <p:spPr>
              <a:xfrm>
                <a:off x="7724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8" name="Line 41"/>
              <p:cNvSpPr/>
              <p:nvPr/>
            </p:nvSpPr>
            <p:spPr>
              <a:xfrm>
                <a:off x="79282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9" name="Line 42"/>
              <p:cNvSpPr/>
              <p:nvPr/>
            </p:nvSpPr>
            <p:spPr>
              <a:xfrm>
                <a:off x="8131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0" name="Line 43"/>
              <p:cNvSpPr/>
              <p:nvPr/>
            </p:nvSpPr>
            <p:spPr>
              <a:xfrm>
                <a:off x="8335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1" name="Line 44"/>
              <p:cNvSpPr/>
              <p:nvPr/>
            </p:nvSpPr>
            <p:spPr>
              <a:xfrm>
                <a:off x="85392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2" name="Line 45"/>
              <p:cNvSpPr/>
              <p:nvPr/>
            </p:nvSpPr>
            <p:spPr>
              <a:xfrm>
                <a:off x="8742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3" name="Line 46"/>
              <p:cNvSpPr/>
              <p:nvPr/>
            </p:nvSpPr>
            <p:spPr>
              <a:xfrm>
                <a:off x="89463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4" name="Line 47"/>
              <p:cNvSpPr/>
              <p:nvPr/>
            </p:nvSpPr>
            <p:spPr>
              <a:xfrm>
                <a:off x="91501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5" name="Line 48"/>
              <p:cNvSpPr/>
              <p:nvPr/>
            </p:nvSpPr>
            <p:spPr>
              <a:xfrm>
                <a:off x="9353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6" name="Line 49"/>
              <p:cNvSpPr/>
              <p:nvPr/>
            </p:nvSpPr>
            <p:spPr>
              <a:xfrm>
                <a:off x="95572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7" name="Line 50"/>
              <p:cNvSpPr/>
              <p:nvPr/>
            </p:nvSpPr>
            <p:spPr>
              <a:xfrm>
                <a:off x="97610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8" name="Line 51"/>
              <p:cNvSpPr/>
              <p:nvPr/>
            </p:nvSpPr>
            <p:spPr>
              <a:xfrm>
                <a:off x="9964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9" name="Line 52"/>
              <p:cNvSpPr/>
              <p:nvPr/>
            </p:nvSpPr>
            <p:spPr>
              <a:xfrm>
                <a:off x="101682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0" name="Line 53"/>
              <p:cNvSpPr/>
              <p:nvPr/>
            </p:nvSpPr>
            <p:spPr>
              <a:xfrm>
                <a:off x="103719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1" name="Line 54"/>
              <p:cNvSpPr/>
              <p:nvPr/>
            </p:nvSpPr>
            <p:spPr>
              <a:xfrm>
                <a:off x="105753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2" name="Line 55"/>
              <p:cNvSpPr/>
              <p:nvPr/>
            </p:nvSpPr>
            <p:spPr>
              <a:xfrm>
                <a:off x="107791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3" name="Line 56"/>
              <p:cNvSpPr/>
              <p:nvPr/>
            </p:nvSpPr>
            <p:spPr>
              <a:xfrm>
                <a:off x="109828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4" name="Line 57"/>
              <p:cNvSpPr/>
              <p:nvPr/>
            </p:nvSpPr>
            <p:spPr>
              <a:xfrm>
                <a:off x="111862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5" name="Line 58"/>
              <p:cNvSpPr/>
              <p:nvPr/>
            </p:nvSpPr>
            <p:spPr>
              <a:xfrm>
                <a:off x="113900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6" name="Line 59"/>
              <p:cNvSpPr/>
              <p:nvPr/>
            </p:nvSpPr>
            <p:spPr>
              <a:xfrm>
                <a:off x="115938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7" name="Line 60"/>
              <p:cNvSpPr/>
              <p:nvPr/>
            </p:nvSpPr>
            <p:spPr>
              <a:xfrm>
                <a:off x="117972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8" name="Line 61"/>
              <p:cNvSpPr/>
              <p:nvPr/>
            </p:nvSpPr>
            <p:spPr>
              <a:xfrm>
                <a:off x="120009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grpSp>
        <p:sp>
          <p:nvSpPr>
            <p:cNvPr id="99" name="Line 62"/>
            <p:cNvSpPr/>
            <p:nvPr/>
          </p:nvSpPr>
          <p:spPr>
            <a:xfrm flipH="1">
              <a:off x="0" y="7956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0" name="Line 63"/>
            <p:cNvSpPr/>
            <p:nvPr/>
          </p:nvSpPr>
          <p:spPr>
            <a:xfrm flipH="1">
              <a:off x="0" y="9993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1" name="Line 64"/>
            <p:cNvSpPr/>
            <p:nvPr/>
          </p:nvSpPr>
          <p:spPr>
            <a:xfrm flipH="1">
              <a:off x="0" y="12031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2" name="Line 65"/>
            <p:cNvSpPr/>
            <p:nvPr/>
          </p:nvSpPr>
          <p:spPr>
            <a:xfrm flipH="1">
              <a:off x="0" y="14068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3" name="Line 66"/>
            <p:cNvSpPr/>
            <p:nvPr/>
          </p:nvSpPr>
          <p:spPr>
            <a:xfrm flipH="1">
              <a:off x="0" y="16110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4" name="Line 67"/>
            <p:cNvSpPr/>
            <p:nvPr/>
          </p:nvSpPr>
          <p:spPr>
            <a:xfrm flipH="1">
              <a:off x="0" y="18147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5" name="Line 68"/>
            <p:cNvSpPr/>
            <p:nvPr/>
          </p:nvSpPr>
          <p:spPr>
            <a:xfrm flipH="1">
              <a:off x="0" y="20185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6" name="Line 69"/>
            <p:cNvSpPr/>
            <p:nvPr/>
          </p:nvSpPr>
          <p:spPr>
            <a:xfrm flipH="1">
              <a:off x="0" y="22222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7" name="Line 70"/>
            <p:cNvSpPr/>
            <p:nvPr/>
          </p:nvSpPr>
          <p:spPr>
            <a:xfrm flipH="1">
              <a:off x="0" y="24260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8" name="Line 71"/>
            <p:cNvSpPr/>
            <p:nvPr/>
          </p:nvSpPr>
          <p:spPr>
            <a:xfrm flipH="1">
              <a:off x="0" y="26298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9" name="Line 72"/>
            <p:cNvSpPr/>
            <p:nvPr/>
          </p:nvSpPr>
          <p:spPr>
            <a:xfrm flipH="1">
              <a:off x="0" y="28335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0" name="Line 73"/>
            <p:cNvSpPr/>
            <p:nvPr/>
          </p:nvSpPr>
          <p:spPr>
            <a:xfrm flipH="1">
              <a:off x="0" y="30373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1" name="Line 74"/>
            <p:cNvSpPr/>
            <p:nvPr/>
          </p:nvSpPr>
          <p:spPr>
            <a:xfrm flipH="1">
              <a:off x="0" y="32410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2" name="Line 75"/>
            <p:cNvSpPr/>
            <p:nvPr/>
          </p:nvSpPr>
          <p:spPr>
            <a:xfrm flipH="1">
              <a:off x="0" y="34448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3" name="Line 76"/>
            <p:cNvSpPr/>
            <p:nvPr/>
          </p:nvSpPr>
          <p:spPr>
            <a:xfrm flipH="1">
              <a:off x="0" y="36486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4" name="Line 77"/>
            <p:cNvSpPr/>
            <p:nvPr/>
          </p:nvSpPr>
          <p:spPr>
            <a:xfrm flipH="1">
              <a:off x="0" y="38523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5" name="Line 78"/>
            <p:cNvSpPr/>
            <p:nvPr/>
          </p:nvSpPr>
          <p:spPr>
            <a:xfrm flipH="1">
              <a:off x="0" y="40561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6" name="Line 79"/>
            <p:cNvSpPr/>
            <p:nvPr/>
          </p:nvSpPr>
          <p:spPr>
            <a:xfrm flipH="1">
              <a:off x="0" y="42598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7" name="Line 80"/>
            <p:cNvSpPr/>
            <p:nvPr/>
          </p:nvSpPr>
          <p:spPr>
            <a:xfrm flipH="1">
              <a:off x="0" y="44636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8" name="Line 81"/>
            <p:cNvSpPr/>
            <p:nvPr/>
          </p:nvSpPr>
          <p:spPr>
            <a:xfrm flipH="1">
              <a:off x="0" y="46677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9" name="Line 82"/>
            <p:cNvSpPr/>
            <p:nvPr/>
          </p:nvSpPr>
          <p:spPr>
            <a:xfrm flipH="1">
              <a:off x="0" y="48715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0" name="Line 83"/>
            <p:cNvSpPr/>
            <p:nvPr/>
          </p:nvSpPr>
          <p:spPr>
            <a:xfrm flipH="1">
              <a:off x="0" y="50752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1" name="Line 84"/>
            <p:cNvSpPr/>
            <p:nvPr/>
          </p:nvSpPr>
          <p:spPr>
            <a:xfrm flipH="1">
              <a:off x="0" y="52790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2" name="Line 85"/>
            <p:cNvSpPr/>
            <p:nvPr/>
          </p:nvSpPr>
          <p:spPr>
            <a:xfrm flipH="1">
              <a:off x="0" y="54828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3" name="Line 86"/>
            <p:cNvSpPr/>
            <p:nvPr/>
          </p:nvSpPr>
          <p:spPr>
            <a:xfrm flipH="1">
              <a:off x="0" y="56865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4" name="Line 87"/>
            <p:cNvSpPr/>
            <p:nvPr/>
          </p:nvSpPr>
          <p:spPr>
            <a:xfrm flipH="1">
              <a:off x="0" y="58903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5" name="Line 88"/>
            <p:cNvSpPr/>
            <p:nvPr/>
          </p:nvSpPr>
          <p:spPr>
            <a:xfrm flipH="1">
              <a:off x="0" y="60940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6" name="Line 89"/>
            <p:cNvSpPr/>
            <p:nvPr/>
          </p:nvSpPr>
          <p:spPr>
            <a:xfrm flipH="1">
              <a:off x="0" y="62978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7" name="Line 90"/>
            <p:cNvSpPr/>
            <p:nvPr/>
          </p:nvSpPr>
          <p:spPr>
            <a:xfrm flipH="1">
              <a:off x="0" y="65016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grpSp>
      <p:grpSp>
        <p:nvGrpSpPr>
          <p:cNvPr id="128" name="Group 91"/>
          <p:cNvGrpSpPr/>
          <p:nvPr/>
        </p:nvGrpSpPr>
        <p:grpSpPr>
          <a:xfrm>
            <a:off x="333360" y="633600"/>
            <a:ext cx="80197200" cy="997920"/>
            <a:chOff x="333360" y="633600"/>
            <a:chExt cx="80197200" cy="997920"/>
          </a:xfrm>
        </p:grpSpPr>
        <p:sp>
          <p:nvSpPr>
            <p:cNvPr id="129" name="CustomShape 92"/>
            <p:cNvSpPr/>
            <p:nvPr/>
          </p:nvSpPr>
          <p:spPr>
            <a:xfrm>
              <a:off x="333360" y="633600"/>
              <a:ext cx="11444400" cy="14148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130" name="CustomShape 93"/>
            <p:cNvSpPr/>
            <p:nvPr/>
          </p:nvSpPr>
          <p:spPr>
            <a:xfrm flipH="1" flipV="1" rot="10800000">
              <a:off x="80530560" y="1631160"/>
              <a:ext cx="11444400" cy="14148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
        <p:nvSpPr>
          <p:cNvPr id="131" name="PlaceHolder 9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32" name="PlaceHolder 9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7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207" name="CustomShape 1"/>
          <p:cNvSpPr/>
          <p:nvPr/>
        </p:nvSpPr>
        <p:spPr>
          <a:xfrm flipH="1">
            <a:off x="-2160" y="0"/>
            <a:ext cx="6170400" cy="6855480"/>
          </a:xfrm>
          <a:custGeom>
            <a:avLst/>
            <a:gdLst/>
            <a:ah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208" name="Picture 2" descr=""/>
          <p:cNvPicPr/>
          <p:nvPr/>
        </p:nvPicPr>
        <p:blipFill>
          <a:blip r:embed="rId1">
            <a:extLst>
              <a:ext uri="{BEBA8EAE-BF5A-486C-A8C5-ECC9F3942E4B}">
                <a14:imgProps xmlns:a14="http://schemas.microsoft.com/office/drawing/2010/main">
                  <a14:imgLayer r:embed="rId2">
                    <a14:imgEffect>
                      <a14:brightnessContrast amount="-22000" bright="2000" colorTemp="5325"/>
                    </a14:imgEffect>
                  </a14:imgLayer>
                </a14:imgProps>
              </a:ext>
            </a:extLst>
          </a:blip>
          <a:srcRect l="0" t="0" r="0" b="15187"/>
          <a:stretch/>
        </p:blipFill>
        <p:spPr>
          <a:xfrm>
            <a:off x="0" y="0"/>
            <a:ext cx="6021720" cy="6855480"/>
          </a:xfrm>
          <a:prstGeom prst="rect">
            <a:avLst/>
          </a:prstGeom>
          <a:ln>
            <a:noFill/>
          </a:ln>
          <a:effectLst>
            <a:outerShdw algn="ctr" blurRad="127000" dir="5400000" dist="50800" rotWithShape="0" sx="70000" sy="70000">
              <a:srgbClr val="000000">
                <a:alpha val="74000"/>
              </a:srgbClr>
            </a:outerShdw>
          </a:effectLst>
        </p:spPr>
      </p:pic>
      <p:sp>
        <p:nvSpPr>
          <p:cNvPr id="209" name="CustomShape 2"/>
          <p:cNvSpPr/>
          <p:nvPr/>
        </p:nvSpPr>
        <p:spPr>
          <a:xfrm>
            <a:off x="7272000" y="4744080"/>
            <a:ext cx="4898880" cy="581760"/>
          </a:xfrm>
          <a:prstGeom prst="rect">
            <a:avLst/>
          </a:prstGeom>
          <a:noFill/>
          <a:ln>
            <a:noFill/>
          </a:ln>
        </p:spPr>
        <p:style>
          <a:lnRef idx="0"/>
          <a:fillRef idx="0"/>
          <a:effectRef idx="0"/>
          <a:fontRef idx="minor"/>
        </p:style>
        <p:txBody>
          <a:bodyPr wrap="none" lIns="90000" rIns="90000" tIns="45000" bIns="45000"/>
          <a:p>
            <a:pPr algn="ctr">
              <a:lnSpc>
                <a:spcPct val="90000"/>
              </a:lnSpc>
            </a:pPr>
            <a:r>
              <a:rPr b="1" lang="en-IN" sz="3600" spc="-1" strike="noStrike">
                <a:solidFill>
                  <a:srgbClr val="ffffff"/>
                </a:solidFill>
                <a:latin typeface="Calibri"/>
                <a:ea typeface="DejaVu Sans"/>
              </a:rPr>
              <a:t>By SAKIL ANSARI  </a:t>
            </a:r>
            <a:endParaRPr b="0" lang="en-IN" sz="3600" spc="-1" strike="noStrike">
              <a:latin typeface="Arial"/>
            </a:endParaRPr>
          </a:p>
        </p:txBody>
      </p:sp>
      <p:sp>
        <p:nvSpPr>
          <p:cNvPr id="210" name="CustomShape 3"/>
          <p:cNvSpPr/>
          <p:nvPr/>
        </p:nvSpPr>
        <p:spPr>
          <a:xfrm>
            <a:off x="5853960" y="2345400"/>
            <a:ext cx="6428160" cy="1604520"/>
          </a:xfrm>
          <a:prstGeom prst="rect">
            <a:avLst/>
          </a:prstGeom>
          <a:noFill/>
          <a:ln>
            <a:noFill/>
          </a:ln>
        </p:spPr>
        <p:style>
          <a:lnRef idx="0"/>
          <a:fillRef idx="0"/>
          <a:effectRef idx="0"/>
          <a:fontRef idx="minor"/>
        </p:style>
        <p:txBody>
          <a:bodyPr lIns="90000" rIns="90000" tIns="45000" bIns="45000"/>
          <a:p>
            <a:pPr algn="ctr">
              <a:lnSpc>
                <a:spcPct val="90000"/>
              </a:lnSpc>
            </a:pPr>
            <a:r>
              <a:rPr b="1" lang="en-IN" sz="4400" spc="-1" strike="noStrike">
                <a:solidFill>
                  <a:srgbClr val="e2f0d9"/>
                </a:solidFill>
                <a:latin typeface="Trebuchet MS"/>
                <a:ea typeface="DejaVu Sans"/>
              </a:rPr>
              <a:t>Reducing Credit Default Rate at ABC Bank </a:t>
            </a:r>
            <a:r>
              <a:rPr b="1" lang="en-IN" sz="4400" spc="-1" strike="noStrike">
                <a:solidFill>
                  <a:srgbClr val="e2f0d9"/>
                </a:solidFill>
                <a:latin typeface="Calibri"/>
                <a:ea typeface="DejaVu Sans"/>
              </a:rPr>
              <a:t> </a:t>
            </a:r>
            <a:endParaRPr b="0" lang="en-IN"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06440" y="0"/>
            <a:ext cx="11376720" cy="67140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Final Model Performance Metrics</a:t>
            </a:r>
            <a:endParaRPr b="0" lang="en-IN" sz="3200" spc="-1" strike="noStrike">
              <a:latin typeface="Arial"/>
            </a:endParaRPr>
          </a:p>
        </p:txBody>
      </p:sp>
      <p:sp>
        <p:nvSpPr>
          <p:cNvPr id="247" name="CustomShape 2"/>
          <p:cNvSpPr/>
          <p:nvPr/>
        </p:nvSpPr>
        <p:spPr>
          <a:xfrm>
            <a:off x="216000" y="864000"/>
            <a:ext cx="11734920" cy="6472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200" spc="-1" strike="noStrike">
                <a:solidFill>
                  <a:srgbClr val="000000"/>
                </a:solidFill>
                <a:latin typeface="Calibri"/>
                <a:ea typeface="DejaVu Sans"/>
              </a:rPr>
              <a:t>Accuracy,precision ,recall and f1-score are used as metrics</a:t>
            </a:r>
            <a:endParaRPr b="0" lang="en-IN" sz="2200" spc="-1" strike="noStrike">
              <a:latin typeface="Arial"/>
            </a:endParaRPr>
          </a:p>
        </p:txBody>
      </p:sp>
      <p:pic>
        <p:nvPicPr>
          <p:cNvPr id="248" name="" descr=""/>
          <p:cNvPicPr/>
          <p:nvPr/>
        </p:nvPicPr>
        <p:blipFill>
          <a:blip r:embed="rId1"/>
          <a:stretch/>
        </p:blipFill>
        <p:spPr>
          <a:xfrm>
            <a:off x="360000" y="1800000"/>
            <a:ext cx="7057080" cy="3743280"/>
          </a:xfrm>
          <a:prstGeom prst="rect">
            <a:avLst/>
          </a:prstGeom>
          <a:ln>
            <a:noFill/>
          </a:ln>
        </p:spPr>
      </p:pic>
      <p:pic>
        <p:nvPicPr>
          <p:cNvPr id="249" name="" descr=""/>
          <p:cNvPicPr/>
          <p:nvPr/>
        </p:nvPicPr>
        <p:blipFill>
          <a:blip r:embed="rId2"/>
          <a:stretch/>
        </p:blipFill>
        <p:spPr>
          <a:xfrm>
            <a:off x="6264000" y="2116080"/>
            <a:ext cx="5831280" cy="34272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06440" y="0"/>
            <a:ext cx="11376720" cy="67140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Final Model Performance Metrics</a:t>
            </a:r>
            <a:endParaRPr b="0" lang="en-IN" sz="3200" spc="-1" strike="noStrike">
              <a:latin typeface="Arial"/>
            </a:endParaRPr>
          </a:p>
        </p:txBody>
      </p:sp>
      <p:sp>
        <p:nvSpPr>
          <p:cNvPr id="251" name="CustomShape 2"/>
          <p:cNvSpPr/>
          <p:nvPr/>
        </p:nvSpPr>
        <p:spPr>
          <a:xfrm>
            <a:off x="216000" y="864000"/>
            <a:ext cx="11734920" cy="6472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200" spc="-1" strike="noStrike">
                <a:solidFill>
                  <a:srgbClr val="000000"/>
                </a:solidFill>
                <a:latin typeface="Calibri"/>
                <a:ea typeface="DejaVu Sans"/>
              </a:rPr>
              <a:t>Accuracy,precision ,recall and f1-score are used as metrics</a:t>
            </a:r>
            <a:endParaRPr b="0" lang="en-IN" sz="2200" spc="-1" strike="noStrike">
              <a:latin typeface="Arial"/>
            </a:endParaRPr>
          </a:p>
        </p:txBody>
      </p:sp>
      <p:pic>
        <p:nvPicPr>
          <p:cNvPr id="252" name="" descr=""/>
          <p:cNvPicPr/>
          <p:nvPr/>
        </p:nvPicPr>
        <p:blipFill>
          <a:blip r:embed="rId1"/>
          <a:stretch/>
        </p:blipFill>
        <p:spPr>
          <a:xfrm>
            <a:off x="216000" y="1811160"/>
            <a:ext cx="6119280" cy="3372120"/>
          </a:xfrm>
          <a:prstGeom prst="rect">
            <a:avLst/>
          </a:prstGeom>
          <a:ln>
            <a:noFill/>
          </a:ln>
        </p:spPr>
      </p:pic>
      <p:pic>
        <p:nvPicPr>
          <p:cNvPr id="253" name="" descr=""/>
          <p:cNvPicPr/>
          <p:nvPr/>
        </p:nvPicPr>
        <p:blipFill>
          <a:blip r:embed="rId2"/>
          <a:stretch/>
        </p:blipFill>
        <p:spPr>
          <a:xfrm>
            <a:off x="6696000" y="1872000"/>
            <a:ext cx="4607280" cy="3239280"/>
          </a:xfrm>
          <a:prstGeom prst="rect">
            <a:avLst/>
          </a:prstGeom>
          <a:ln>
            <a:noFill/>
          </a:ln>
        </p:spPr>
      </p:pic>
      <p:sp>
        <p:nvSpPr>
          <p:cNvPr id="254" name="CustomShape 3"/>
          <p:cNvSpPr/>
          <p:nvPr/>
        </p:nvSpPr>
        <p:spPr>
          <a:xfrm>
            <a:off x="216000" y="864000"/>
            <a:ext cx="11734920" cy="6472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200" spc="-1" strike="noStrike">
                <a:solidFill>
                  <a:srgbClr val="000000"/>
                </a:solidFill>
                <a:latin typeface="Calibri"/>
                <a:ea typeface="DejaVu Sans"/>
              </a:rPr>
              <a:t>Accuracy,precision ,recall and f1-score are used as metrics</a:t>
            </a:r>
            <a:endParaRPr b="0" lang="en-IN" sz="2200" spc="-1" strike="noStrike">
              <a:latin typeface="Arial"/>
            </a:endParaRPr>
          </a:p>
        </p:txBody>
      </p:sp>
      <p:sp>
        <p:nvSpPr>
          <p:cNvPr id="255" name="CustomShape 4"/>
          <p:cNvSpPr/>
          <p:nvPr/>
        </p:nvSpPr>
        <p:spPr>
          <a:xfrm>
            <a:off x="288000" y="5832000"/>
            <a:ext cx="11734920" cy="6472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200" spc="-1" strike="noStrike">
                <a:solidFill>
                  <a:srgbClr val="000000"/>
                </a:solidFill>
                <a:latin typeface="Calibri"/>
                <a:ea typeface="DejaVu Sans"/>
              </a:rPr>
              <a:t>Logistic Regression performs well in our case though we try four different algorithms</a:t>
            </a:r>
            <a:endParaRPr b="0" lang="en-IN" sz="2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06440" y="0"/>
            <a:ext cx="11376720" cy="671400"/>
          </a:xfrm>
          <a:prstGeom prst="rect">
            <a:avLst/>
          </a:prstGeom>
          <a:noFill/>
          <a:ln>
            <a:noFill/>
          </a:ln>
        </p:spPr>
        <p:style>
          <a:lnRef idx="0"/>
          <a:fillRef idx="0"/>
          <a:effectRef idx="0"/>
          <a:fontRef idx="minor"/>
        </p:style>
        <p:txBody>
          <a:bodyPr lIns="90000" rIns="90000" tIns="45000" bIns="45000" anchor="b"/>
          <a:p>
            <a:pPr>
              <a:lnSpc>
                <a:spcPct val="90000"/>
              </a:lnSpc>
            </a:pPr>
            <a:r>
              <a:rPr b="0" lang="en-IN" sz="3200" spc="-1" strike="noStrike">
                <a:solidFill>
                  <a:srgbClr val="000000"/>
                </a:solidFill>
                <a:latin typeface="Calibri"/>
                <a:ea typeface="Calibri"/>
              </a:rPr>
              <a:t>Suitable RECOMMENDATIONS</a:t>
            </a:r>
            <a:endParaRPr b="0" lang="en-IN" sz="3200" spc="-1" strike="noStrike">
              <a:latin typeface="Arial"/>
            </a:endParaRPr>
          </a:p>
        </p:txBody>
      </p:sp>
      <p:sp>
        <p:nvSpPr>
          <p:cNvPr id="257" name="CustomShape 2"/>
          <p:cNvSpPr/>
          <p:nvPr/>
        </p:nvSpPr>
        <p:spPr>
          <a:xfrm>
            <a:off x="1184040" y="1162440"/>
            <a:ext cx="9220320" cy="4449600"/>
          </a:xfrm>
          <a:prstGeom prst="roundRect">
            <a:avLst>
              <a:gd name="adj" fmla="val 16667"/>
            </a:avLst>
          </a:prstGeom>
          <a:solidFill>
            <a:schemeClr val="accent1">
              <a:lumMod val="50000"/>
            </a:schemeClr>
          </a:solidFill>
          <a:ln>
            <a:solidFill>
              <a:srgbClr val="1ab5ee"/>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58" name="CustomShape 3"/>
          <p:cNvSpPr/>
          <p:nvPr/>
        </p:nvSpPr>
        <p:spPr>
          <a:xfrm>
            <a:off x="1513440" y="1310760"/>
            <a:ext cx="8562240" cy="4111560"/>
          </a:xfrm>
          <a:prstGeom prst="rect">
            <a:avLst/>
          </a:prstGeom>
          <a:noFill/>
          <a:ln>
            <a:noFill/>
          </a:ln>
        </p:spPr>
        <p:style>
          <a:lnRef idx="0"/>
          <a:fillRef idx="0"/>
          <a:effectRef idx="0"/>
          <a:fontRef idx="minor"/>
        </p:style>
        <p:txBody>
          <a:bodyPr lIns="90000" rIns="90000" tIns="45000" bIns="45000"/>
          <a:p>
            <a:pPr marL="285840" indent="-283320">
              <a:lnSpc>
                <a:spcPct val="100000"/>
              </a:lnSpc>
              <a:buClr>
                <a:srgbClr val="ffffff"/>
              </a:buClr>
              <a:buFont typeface="Wingdings" charset="2"/>
              <a:buChar char=""/>
            </a:pPr>
            <a:r>
              <a:rPr b="0" lang="en-IN" sz="2400" spc="-1" strike="noStrike">
                <a:solidFill>
                  <a:srgbClr val="ffffff"/>
                </a:solidFill>
                <a:latin typeface="Calibri"/>
                <a:ea typeface="Arial"/>
              </a:rPr>
              <a:t>Need to see the trend of credit score of the customer, if it is falling down try to get in touch with the customer.</a:t>
            </a:r>
            <a:endParaRPr b="0" lang="en-IN" sz="2400" spc="-1" strike="noStrike">
              <a:latin typeface="Arial"/>
            </a:endParaRPr>
          </a:p>
          <a:p>
            <a:pPr marL="285840" indent="-283320">
              <a:lnSpc>
                <a:spcPct val="100000"/>
              </a:lnSpc>
              <a:buClr>
                <a:srgbClr val="ffffff"/>
              </a:buClr>
              <a:buFont typeface="Wingdings" charset="2"/>
              <a:buChar char=""/>
            </a:pPr>
            <a:r>
              <a:rPr b="0" lang="en-IN" sz="2400" spc="-1" strike="noStrike">
                <a:solidFill>
                  <a:srgbClr val="ffffff"/>
                </a:solidFill>
                <a:latin typeface="Calibri"/>
                <a:ea typeface="Arial"/>
              </a:rPr>
              <a:t>Check how many existing credits are are available for a particular customer at this bank</a:t>
            </a:r>
            <a:endParaRPr b="0" lang="en-IN" sz="2400" spc="-1" strike="noStrike">
              <a:latin typeface="Arial"/>
            </a:endParaRPr>
          </a:p>
          <a:p>
            <a:pPr marL="285840" indent="-283320">
              <a:lnSpc>
                <a:spcPct val="100000"/>
              </a:lnSpc>
              <a:buClr>
                <a:srgbClr val="ffffff"/>
              </a:buClr>
              <a:buFont typeface="Wingdings" charset="2"/>
              <a:buChar char=""/>
            </a:pPr>
            <a:r>
              <a:rPr b="0" lang="en-IN" sz="2400" spc="-1" strike="noStrike">
                <a:solidFill>
                  <a:srgbClr val="ffffff"/>
                </a:solidFill>
                <a:latin typeface="Calibri"/>
                <a:ea typeface="Arial"/>
              </a:rPr>
              <a:t>Using PAN , number of existing credits can be checked and based on this ,the customer needs to be monitored if the customer has many existing credits.</a:t>
            </a:r>
            <a:endParaRPr b="0" lang="en-IN" sz="2400" spc="-1" strike="noStrike">
              <a:latin typeface="Arial"/>
            </a:endParaRPr>
          </a:p>
          <a:p>
            <a:pPr>
              <a:lnSpc>
                <a:spcPct val="100000"/>
              </a:lnSpc>
            </a:pPr>
            <a:endParaRPr b="0" lang="en-IN"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Picture 2" descr=""/>
          <p:cNvPicPr/>
          <p:nvPr/>
        </p:nvPicPr>
        <p:blipFill>
          <a:blip r:embed="rId1"/>
          <a:srcRect l="0" t="12485" r="0" b="2926"/>
          <a:stretch/>
        </p:blipFill>
        <p:spPr>
          <a:xfrm>
            <a:off x="0" y="0"/>
            <a:ext cx="12189600" cy="6855480"/>
          </a:xfrm>
          <a:prstGeom prst="rect">
            <a:avLst/>
          </a:prstGeom>
          <a:ln>
            <a:noFill/>
          </a:ln>
        </p:spPr>
      </p:pic>
      <p:sp>
        <p:nvSpPr>
          <p:cNvPr id="260" name="CustomShape 1"/>
          <p:cNvSpPr/>
          <p:nvPr/>
        </p:nvSpPr>
        <p:spPr>
          <a:xfrm>
            <a:off x="-6840" y="-5040"/>
            <a:ext cx="12189600" cy="685548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p:style>
      </p:sp>
      <p:sp>
        <p:nvSpPr>
          <p:cNvPr id="261" name="CustomShape 2"/>
          <p:cNvSpPr/>
          <p:nvPr/>
        </p:nvSpPr>
        <p:spPr>
          <a:xfrm>
            <a:off x="0" y="4599360"/>
            <a:ext cx="9196200" cy="1621440"/>
          </a:xfrm>
          <a:custGeom>
            <a:avLst/>
            <a:gdLst/>
            <a:ahLst/>
            <a:rect l="l" t="t" r="r" b="b"/>
            <a:pathLst>
              <a:path w="10000" h="10000">
                <a:moveTo>
                  <a:pt x="0" y="0"/>
                </a:moveTo>
                <a:lnTo>
                  <a:pt x="8679" y="0"/>
                </a:lnTo>
                <a:cubicBezTo>
                  <a:pt x="9051" y="3216"/>
                  <a:pt x="9564" y="6751"/>
                  <a:pt x="10000" y="10000"/>
                </a:cubicBezTo>
                <a:lnTo>
                  <a:pt x="0" y="10000"/>
                </a:lnTo>
                <a:lnTo>
                  <a:pt x="0"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262" name="CustomShape 3"/>
          <p:cNvSpPr/>
          <p:nvPr/>
        </p:nvSpPr>
        <p:spPr>
          <a:xfrm flipH="1">
            <a:off x="7653600" y="4953960"/>
            <a:ext cx="1894680" cy="911880"/>
          </a:xfrm>
          <a:prstGeom prst="parallelogram">
            <a:avLst>
              <a:gd name="adj" fmla="val 56343"/>
            </a:avLst>
          </a:prstGeom>
          <a:solidFill>
            <a:schemeClr val="accent3"/>
          </a:solidFill>
          <a:ln>
            <a:noFill/>
          </a:ln>
          <a:effectLst>
            <a:outerShdw algn="r" blurRad="50800" dir="108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3" name="CustomShape 4"/>
          <p:cNvSpPr/>
          <p:nvPr/>
        </p:nvSpPr>
        <p:spPr>
          <a:xfrm>
            <a:off x="477720" y="4953960"/>
            <a:ext cx="6589440" cy="8193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4800" spc="-1" strike="noStrike">
                <a:solidFill>
                  <a:srgbClr val="ffffff"/>
                </a:solidFill>
                <a:latin typeface="Georgia"/>
                <a:ea typeface="DejaVu Sans"/>
              </a:rPr>
              <a:t>Thank you</a:t>
            </a:r>
            <a:endParaRPr b="0" lang="en-IN" sz="4800" spc="-1" strike="noStrike">
              <a:latin typeface="Arial"/>
            </a:endParaRPr>
          </a:p>
        </p:txBody>
      </p:sp>
      <p:pic>
        <p:nvPicPr>
          <p:cNvPr id="264" name="Graphic 13" descr=""/>
          <p:cNvPicPr/>
          <p:nvPr/>
        </p:nvPicPr>
        <p:blipFill>
          <a:blip r:embed="rId2"/>
          <a:stretch/>
        </p:blipFill>
        <p:spPr>
          <a:xfrm>
            <a:off x="8254800" y="5064480"/>
            <a:ext cx="745200" cy="745200"/>
          </a:xfrm>
          <a:prstGeom prst="rect">
            <a:avLst/>
          </a:prstGeom>
          <a:ln>
            <a:noFill/>
          </a:ln>
        </p:spPr>
      </p:pic>
      <p:grpSp>
        <p:nvGrpSpPr>
          <p:cNvPr id="265" name="Group 5"/>
          <p:cNvGrpSpPr/>
          <p:nvPr/>
        </p:nvGrpSpPr>
        <p:grpSpPr>
          <a:xfrm>
            <a:off x="126360" y="3624120"/>
            <a:ext cx="8649360" cy="1041120"/>
            <a:chOff x="126360" y="3624120"/>
            <a:chExt cx="8649360" cy="1041120"/>
          </a:xfrm>
        </p:grpSpPr>
        <p:sp>
          <p:nvSpPr>
            <p:cNvPr id="266" name="CustomShape 6"/>
            <p:cNvSpPr/>
            <p:nvPr/>
          </p:nvSpPr>
          <p:spPr>
            <a:xfrm>
              <a:off x="126360" y="4091040"/>
              <a:ext cx="2846880" cy="3315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ffffff"/>
                  </a:solidFill>
                  <a:latin typeface="Georgia"/>
                  <a:ea typeface="DejaVu Sans"/>
                </a:rPr>
                <a:t>Linkedin :/sakilansari </a:t>
              </a:r>
              <a:endParaRPr b="0" lang="en-IN" sz="1600" spc="-1" strike="noStrike">
                <a:latin typeface="Arial"/>
              </a:endParaRPr>
            </a:p>
          </p:txBody>
        </p:sp>
        <p:sp>
          <p:nvSpPr>
            <p:cNvPr id="267" name="CustomShape 7"/>
            <p:cNvSpPr/>
            <p:nvPr/>
          </p:nvSpPr>
          <p:spPr>
            <a:xfrm>
              <a:off x="4068000" y="3627720"/>
              <a:ext cx="350640" cy="342720"/>
            </a:xfrm>
            <a:custGeom>
              <a:avLst/>
              <a:gdLst/>
              <a:ahLst/>
              <a:rect l="l" t="t" r="r" b="b"/>
              <a:pathLst>
                <a:path w="2839113" h="2779288">
                  <a:moveTo>
                    <a:pt x="634951" y="0"/>
                  </a:moveTo>
                  <a:lnTo>
                    <a:pt x="1172526" y="727041"/>
                  </a:lnTo>
                  <a:cubicBezTo>
                    <a:pt x="1061475" y="975770"/>
                    <a:pt x="874225" y="1005423"/>
                    <a:pt x="696499" y="987452"/>
                  </a:cubicBezTo>
                  <a:cubicBezTo>
                    <a:pt x="251073" y="1846230"/>
                    <a:pt x="1559023" y="2431995"/>
                    <a:pt x="1804804" y="2170143"/>
                  </a:cubicBezTo>
                  <a:cubicBezTo>
                    <a:pt x="1811009" y="1988316"/>
                    <a:pt x="1835290" y="1864195"/>
                    <a:pt x="2030889" y="1788252"/>
                  </a:cubicBezTo>
                  <a:lnTo>
                    <a:pt x="2814364" y="2141835"/>
                  </a:lnTo>
                  <a:cubicBezTo>
                    <a:pt x="2940357" y="2610284"/>
                    <a:pt x="2558789" y="2740386"/>
                    <a:pt x="2268388" y="2700921"/>
                  </a:cubicBezTo>
                  <a:cubicBezTo>
                    <a:pt x="1034091" y="3148684"/>
                    <a:pt x="-543194" y="1577028"/>
                    <a:pt x="184434" y="538873"/>
                  </a:cubicBezTo>
                  <a:cubicBezTo>
                    <a:pt x="195816" y="545508"/>
                    <a:pt x="49512" y="10994"/>
                    <a:pt x="634951" y="0"/>
                  </a:cubicBezTo>
                  <a:close/>
                </a:path>
              </a:pathLst>
            </a:custGeom>
            <a:solidFill>
              <a:schemeClr val="accent5"/>
            </a:solidFill>
            <a:ln>
              <a:noFill/>
            </a:ln>
          </p:spPr>
          <p:style>
            <a:lnRef idx="0"/>
            <a:fillRef idx="0"/>
            <a:effectRef idx="0"/>
            <a:fontRef idx="minor"/>
          </p:style>
        </p:sp>
        <p:sp>
          <p:nvSpPr>
            <p:cNvPr id="268" name="CustomShape 8"/>
            <p:cNvSpPr/>
            <p:nvPr/>
          </p:nvSpPr>
          <p:spPr>
            <a:xfrm>
              <a:off x="2751840" y="4091040"/>
              <a:ext cx="2846880" cy="3315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ffffff"/>
                  </a:solidFill>
                  <a:latin typeface="Georgia"/>
                  <a:ea typeface="DejaVu Sans"/>
                </a:rPr>
                <a:t>Contact : </a:t>
              </a:r>
              <a:r>
                <a:rPr b="0" lang="en-IN" sz="1600" spc="-1" strike="noStrike">
                  <a:solidFill>
                    <a:srgbClr val="ffffff"/>
                  </a:solidFill>
                  <a:latin typeface="Georgia Pro Light"/>
                  <a:ea typeface="DejaVu Sans"/>
                </a:rPr>
                <a:t>8179685293</a:t>
              </a:r>
              <a:endParaRPr b="0" lang="en-IN" sz="1600" spc="-1" strike="noStrike">
                <a:latin typeface="Arial"/>
              </a:endParaRPr>
            </a:p>
          </p:txBody>
        </p:sp>
        <p:sp>
          <p:nvSpPr>
            <p:cNvPr id="269" name="CustomShape 9"/>
            <p:cNvSpPr/>
            <p:nvPr/>
          </p:nvSpPr>
          <p:spPr>
            <a:xfrm>
              <a:off x="7353720" y="3624120"/>
              <a:ext cx="373680" cy="349920"/>
            </a:xfrm>
            <a:custGeom>
              <a:avLst/>
              <a:gdLst/>
              <a:ahLst/>
              <a:rect l="l" t="t" r="r" b="b"/>
              <a:pathLst>
                <a:path w="211410" h="214759">
                  <a:moveTo>
                    <a:pt x="110616" y="0"/>
                  </a:moveTo>
                  <a:cubicBezTo>
                    <a:pt x="129071" y="0"/>
                    <a:pt x="145647" y="3776"/>
                    <a:pt x="160343" y="11329"/>
                  </a:cubicBezTo>
                  <a:cubicBezTo>
                    <a:pt x="175040" y="18882"/>
                    <a:pt x="186630" y="30137"/>
                    <a:pt x="195113" y="45095"/>
                  </a:cubicBezTo>
                  <a:cubicBezTo>
                    <a:pt x="202331" y="57968"/>
                    <a:pt x="205940" y="71958"/>
                    <a:pt x="205940" y="87064"/>
                  </a:cubicBezTo>
                  <a:cubicBezTo>
                    <a:pt x="205940" y="108644"/>
                    <a:pt x="198350" y="127806"/>
                    <a:pt x="183170" y="144549"/>
                  </a:cubicBezTo>
                  <a:cubicBezTo>
                    <a:pt x="169626" y="159581"/>
                    <a:pt x="154818" y="167097"/>
                    <a:pt x="138745" y="167097"/>
                  </a:cubicBezTo>
                  <a:cubicBezTo>
                    <a:pt x="133610" y="167097"/>
                    <a:pt x="129461" y="166315"/>
                    <a:pt x="126299" y="164753"/>
                  </a:cubicBezTo>
                  <a:cubicBezTo>
                    <a:pt x="123136" y="163190"/>
                    <a:pt x="120811" y="160957"/>
                    <a:pt x="119323" y="158055"/>
                  </a:cubicBezTo>
                  <a:cubicBezTo>
                    <a:pt x="118355" y="156195"/>
                    <a:pt x="117648" y="152995"/>
                    <a:pt x="117202" y="148456"/>
                  </a:cubicBezTo>
                  <a:cubicBezTo>
                    <a:pt x="112365" y="154037"/>
                    <a:pt x="106951" y="158520"/>
                    <a:pt x="100961" y="161906"/>
                  </a:cubicBezTo>
                  <a:cubicBezTo>
                    <a:pt x="94971" y="165292"/>
                    <a:pt x="88962" y="166985"/>
                    <a:pt x="82934" y="166985"/>
                  </a:cubicBezTo>
                  <a:cubicBezTo>
                    <a:pt x="76311" y="166985"/>
                    <a:pt x="69874" y="165050"/>
                    <a:pt x="63624" y="161181"/>
                  </a:cubicBezTo>
                  <a:cubicBezTo>
                    <a:pt x="57373" y="157311"/>
                    <a:pt x="52294" y="151358"/>
                    <a:pt x="48387" y="143321"/>
                  </a:cubicBezTo>
                  <a:cubicBezTo>
                    <a:pt x="44481" y="135285"/>
                    <a:pt x="42527" y="126466"/>
                    <a:pt x="42527" y="116867"/>
                  </a:cubicBezTo>
                  <a:cubicBezTo>
                    <a:pt x="42527" y="105035"/>
                    <a:pt x="45560" y="93185"/>
                    <a:pt x="51624" y="81316"/>
                  </a:cubicBezTo>
                  <a:cubicBezTo>
                    <a:pt x="57689" y="69447"/>
                    <a:pt x="65224" y="60536"/>
                    <a:pt x="74228" y="54582"/>
                  </a:cubicBezTo>
                  <a:cubicBezTo>
                    <a:pt x="83232" y="48629"/>
                    <a:pt x="91975" y="45653"/>
                    <a:pt x="100459" y="45653"/>
                  </a:cubicBezTo>
                  <a:cubicBezTo>
                    <a:pt x="106933" y="45653"/>
                    <a:pt x="113109" y="47346"/>
                    <a:pt x="118988" y="50732"/>
                  </a:cubicBezTo>
                  <a:cubicBezTo>
                    <a:pt x="124866" y="54117"/>
                    <a:pt x="129927" y="59271"/>
                    <a:pt x="134168" y="66191"/>
                  </a:cubicBezTo>
                  <a:lnTo>
                    <a:pt x="137963" y="48890"/>
                  </a:lnTo>
                  <a:lnTo>
                    <a:pt x="157943" y="48890"/>
                  </a:lnTo>
                  <a:lnTo>
                    <a:pt x="141870" y="123788"/>
                  </a:lnTo>
                  <a:cubicBezTo>
                    <a:pt x="139638" y="134206"/>
                    <a:pt x="138521" y="139973"/>
                    <a:pt x="138521" y="141089"/>
                  </a:cubicBezTo>
                  <a:cubicBezTo>
                    <a:pt x="138521" y="143098"/>
                    <a:pt x="139284" y="144828"/>
                    <a:pt x="140810" y="146279"/>
                  </a:cubicBezTo>
                  <a:cubicBezTo>
                    <a:pt x="142335" y="147730"/>
                    <a:pt x="144177" y="148456"/>
                    <a:pt x="146335" y="148456"/>
                  </a:cubicBezTo>
                  <a:cubicBezTo>
                    <a:pt x="150279" y="148456"/>
                    <a:pt x="155451" y="146186"/>
                    <a:pt x="161850" y="141647"/>
                  </a:cubicBezTo>
                  <a:cubicBezTo>
                    <a:pt x="170333" y="135694"/>
                    <a:pt x="177049" y="127713"/>
                    <a:pt x="181998" y="117704"/>
                  </a:cubicBezTo>
                  <a:cubicBezTo>
                    <a:pt x="186946" y="107696"/>
                    <a:pt x="189421" y="97371"/>
                    <a:pt x="189421" y="86729"/>
                  </a:cubicBezTo>
                  <a:cubicBezTo>
                    <a:pt x="189421" y="74302"/>
                    <a:pt x="186239" y="62694"/>
                    <a:pt x="179877" y="51904"/>
                  </a:cubicBezTo>
                  <a:cubicBezTo>
                    <a:pt x="173515" y="41114"/>
                    <a:pt x="164027" y="32482"/>
                    <a:pt x="151414" y="26007"/>
                  </a:cubicBezTo>
                  <a:cubicBezTo>
                    <a:pt x="138800" y="19533"/>
                    <a:pt x="124866" y="16296"/>
                    <a:pt x="109611" y="16296"/>
                  </a:cubicBezTo>
                  <a:cubicBezTo>
                    <a:pt x="92199" y="16296"/>
                    <a:pt x="76293" y="20371"/>
                    <a:pt x="61893" y="28519"/>
                  </a:cubicBezTo>
                  <a:cubicBezTo>
                    <a:pt x="47494" y="36667"/>
                    <a:pt x="36332" y="48350"/>
                    <a:pt x="28407" y="63568"/>
                  </a:cubicBezTo>
                  <a:cubicBezTo>
                    <a:pt x="20482" y="78786"/>
                    <a:pt x="16519" y="95101"/>
                    <a:pt x="16519" y="112514"/>
                  </a:cubicBezTo>
                  <a:cubicBezTo>
                    <a:pt x="16519" y="130745"/>
                    <a:pt x="20482" y="146447"/>
                    <a:pt x="28407" y="159618"/>
                  </a:cubicBezTo>
                  <a:cubicBezTo>
                    <a:pt x="36332" y="172789"/>
                    <a:pt x="47792" y="182519"/>
                    <a:pt x="62786" y="188807"/>
                  </a:cubicBezTo>
                  <a:cubicBezTo>
                    <a:pt x="77781" y="195095"/>
                    <a:pt x="94394" y="198239"/>
                    <a:pt x="112625" y="198239"/>
                  </a:cubicBezTo>
                  <a:cubicBezTo>
                    <a:pt x="132122" y="198239"/>
                    <a:pt x="148456" y="194965"/>
                    <a:pt x="161627" y="188416"/>
                  </a:cubicBezTo>
                  <a:cubicBezTo>
                    <a:pt x="174798" y="181868"/>
                    <a:pt x="184658" y="173905"/>
                    <a:pt x="191207" y="164529"/>
                  </a:cubicBezTo>
                  <a:lnTo>
                    <a:pt x="211410" y="164529"/>
                  </a:lnTo>
                  <a:cubicBezTo>
                    <a:pt x="207615" y="172343"/>
                    <a:pt x="201104" y="180305"/>
                    <a:pt x="191876" y="188416"/>
                  </a:cubicBezTo>
                  <a:cubicBezTo>
                    <a:pt x="182649" y="196527"/>
                    <a:pt x="171673" y="202946"/>
                    <a:pt x="158948" y="207671"/>
                  </a:cubicBezTo>
                  <a:cubicBezTo>
                    <a:pt x="146223" y="212396"/>
                    <a:pt x="130894" y="214759"/>
                    <a:pt x="112960" y="214759"/>
                  </a:cubicBezTo>
                  <a:cubicBezTo>
                    <a:pt x="96440" y="214759"/>
                    <a:pt x="81204" y="212638"/>
                    <a:pt x="67251" y="208396"/>
                  </a:cubicBezTo>
                  <a:cubicBezTo>
                    <a:pt x="53299" y="204155"/>
                    <a:pt x="41411" y="197774"/>
                    <a:pt x="31588" y="189253"/>
                  </a:cubicBezTo>
                  <a:cubicBezTo>
                    <a:pt x="21766" y="180733"/>
                    <a:pt x="14361" y="170929"/>
                    <a:pt x="9376" y="159841"/>
                  </a:cubicBezTo>
                  <a:cubicBezTo>
                    <a:pt x="3125" y="145777"/>
                    <a:pt x="0" y="130596"/>
                    <a:pt x="0" y="114300"/>
                  </a:cubicBezTo>
                  <a:cubicBezTo>
                    <a:pt x="0" y="96143"/>
                    <a:pt x="3720" y="78841"/>
                    <a:pt x="11162" y="62396"/>
                  </a:cubicBezTo>
                  <a:cubicBezTo>
                    <a:pt x="20240" y="42230"/>
                    <a:pt x="33132" y="26789"/>
                    <a:pt x="49838" y="16073"/>
                  </a:cubicBezTo>
                  <a:cubicBezTo>
                    <a:pt x="66544" y="5358"/>
                    <a:pt x="86804" y="0"/>
                    <a:pt x="110616" y="0"/>
                  </a:cubicBezTo>
                  <a:close/>
                  <a:moveTo>
                    <a:pt x="101910" y="62284"/>
                  </a:moveTo>
                  <a:cubicBezTo>
                    <a:pt x="97147" y="62284"/>
                    <a:pt x="92664" y="63494"/>
                    <a:pt x="88459" y="65912"/>
                  </a:cubicBezTo>
                  <a:cubicBezTo>
                    <a:pt x="84255" y="68331"/>
                    <a:pt x="80181" y="72219"/>
                    <a:pt x="76237" y="77576"/>
                  </a:cubicBezTo>
                  <a:cubicBezTo>
                    <a:pt x="72293" y="82934"/>
                    <a:pt x="69130" y="89445"/>
                    <a:pt x="66749" y="97110"/>
                  </a:cubicBezTo>
                  <a:cubicBezTo>
                    <a:pt x="64368" y="104775"/>
                    <a:pt x="63177" y="111807"/>
                    <a:pt x="63177" y="118207"/>
                  </a:cubicBezTo>
                  <a:cubicBezTo>
                    <a:pt x="63177" y="128401"/>
                    <a:pt x="65596" y="136326"/>
                    <a:pt x="70432" y="141982"/>
                  </a:cubicBezTo>
                  <a:cubicBezTo>
                    <a:pt x="75269" y="147637"/>
                    <a:pt x="80813" y="150465"/>
                    <a:pt x="87064" y="150465"/>
                  </a:cubicBezTo>
                  <a:cubicBezTo>
                    <a:pt x="91231" y="150465"/>
                    <a:pt x="95622" y="149219"/>
                    <a:pt x="100235" y="146726"/>
                  </a:cubicBezTo>
                  <a:cubicBezTo>
                    <a:pt x="104849" y="144233"/>
                    <a:pt x="109258" y="140531"/>
                    <a:pt x="113462" y="135619"/>
                  </a:cubicBezTo>
                  <a:cubicBezTo>
                    <a:pt x="117667" y="130708"/>
                    <a:pt x="121108" y="124476"/>
                    <a:pt x="123787" y="116923"/>
                  </a:cubicBezTo>
                  <a:cubicBezTo>
                    <a:pt x="126466" y="109370"/>
                    <a:pt x="127806" y="101798"/>
                    <a:pt x="127806" y="94208"/>
                  </a:cubicBezTo>
                  <a:cubicBezTo>
                    <a:pt x="127806" y="84088"/>
                    <a:pt x="125294" y="76237"/>
                    <a:pt x="120271" y="70656"/>
                  </a:cubicBezTo>
                  <a:cubicBezTo>
                    <a:pt x="115248" y="65075"/>
                    <a:pt x="109128" y="62284"/>
                    <a:pt x="101910" y="622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70" name="CustomShape 10"/>
            <p:cNvSpPr/>
            <p:nvPr/>
          </p:nvSpPr>
          <p:spPr>
            <a:xfrm>
              <a:off x="5376960" y="4091040"/>
              <a:ext cx="3398760" cy="5742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ffffff"/>
                  </a:solidFill>
                  <a:latin typeface="Georgia"/>
                  <a:ea typeface="DejaVu Sans"/>
                </a:rPr>
                <a:t>Email : sakilansari4@gmail.com</a:t>
              </a:r>
              <a:endParaRPr b="0" lang="en-IN" sz="1600" spc="-1" strike="noStrike">
                <a:latin typeface="Arial"/>
              </a:endParaRPr>
            </a:p>
          </p:txBody>
        </p:sp>
      </p:grpSp>
      <p:pic>
        <p:nvPicPr>
          <p:cNvPr id="271" name="Picture 2" descr=""/>
          <p:cNvPicPr/>
          <p:nvPr/>
        </p:nvPicPr>
        <p:blipFill>
          <a:blip r:embed="rId3"/>
          <a:stretch/>
        </p:blipFill>
        <p:spPr>
          <a:xfrm>
            <a:off x="1457280" y="3563280"/>
            <a:ext cx="389880" cy="3898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69320" y="1923120"/>
            <a:ext cx="10653480" cy="2539440"/>
          </a:xfrm>
          <a:prstGeom prst="rect">
            <a:avLst/>
          </a:prstGeom>
          <a:ln>
            <a:noFill/>
          </a:ln>
          <a:effectLst>
            <a:outerShdw algn="ctr" blurRad="107950" dir="5400000" dist="12700">
              <a:srgbClr val="000000"/>
            </a:outerShdw>
            <a:softEdge rad="0"/>
          </a:effectLst>
          <a:scene3d>
            <a:camera prst="orthographicFront">
              <a:rot lat="0" lon="0" rev="0"/>
            </a:camera>
            <a:lightRig dir="t" rig="soft">
              <a:rot lat="0" lon="0" rev="0"/>
            </a:lightRig>
          </a:scene3d>
          <a:sp3d contourW="44450" prstMaterial="matte">
            <a:bevelT prst="artDeco" w="63500" h="63500"/>
            <a:contourClr>
              <a:srgbClr val="ffffff"/>
            </a:contourClr>
          </a:sp3d>
        </p:spPr>
        <p:style>
          <a:lnRef idx="0">
            <a:schemeClr val="accent1"/>
          </a:lnRef>
          <a:fillRef idx="3">
            <a:schemeClr val="accent1"/>
          </a:fillRef>
          <a:effectRef idx="3">
            <a:schemeClr val="accent1"/>
          </a:effectRef>
          <a:fontRef idx="minor"/>
        </p:style>
        <p:txBody>
          <a:bodyPr lIns="90000" rIns="90000" tIns="45000" bIns="45000"/>
          <a:p>
            <a:pPr>
              <a:lnSpc>
                <a:spcPct val="100000"/>
              </a:lnSpc>
            </a:pPr>
            <a:r>
              <a:rPr b="1" i="1" lang="en-IN" sz="2400" spc="-1" strike="noStrike" u="sng">
                <a:solidFill>
                  <a:srgbClr val="ffffff"/>
                </a:solidFill>
                <a:uFillTx/>
                <a:latin typeface="Arial"/>
                <a:ea typeface="DejaVu Sans"/>
              </a:rPr>
              <a:t>Goal: </a:t>
            </a:r>
            <a:endParaRPr b="0" lang="en-IN" sz="2400" spc="-1" strike="noStrike">
              <a:latin typeface="Arial"/>
            </a:endParaRPr>
          </a:p>
          <a:p>
            <a:pPr>
              <a:lnSpc>
                <a:spcPct val="100000"/>
              </a:lnSpc>
            </a:pPr>
            <a:endParaRPr b="0" lang="en-IN" sz="2400" spc="-1" strike="noStrike">
              <a:latin typeface="Arial"/>
            </a:endParaRPr>
          </a:p>
          <a:p>
            <a:pPr algn="ctr">
              <a:lnSpc>
                <a:spcPct val="100000"/>
              </a:lnSpc>
            </a:pPr>
            <a:r>
              <a:rPr b="1" i="1" lang="en-IN" sz="2400" spc="-1" strike="noStrike">
                <a:solidFill>
                  <a:srgbClr val="ffffff"/>
                </a:solidFill>
                <a:latin typeface="Arial"/>
                <a:ea typeface="DejaVu Sans"/>
              </a:rPr>
              <a:t> </a:t>
            </a:r>
            <a:r>
              <a:rPr b="0" lang="en-IN" sz="2800" spc="-1" strike="noStrike">
                <a:solidFill>
                  <a:srgbClr val="000000"/>
                </a:solidFill>
                <a:latin typeface="Gill Sans MT"/>
                <a:ea typeface="DejaVu Sans"/>
              </a:rPr>
              <a:t>Finding out the risky customers using data, identify the characteristics and recommend suitable actions which will help the bank reduce overall default rate.</a:t>
            </a:r>
            <a:endParaRPr b="0" lang="en-IN" sz="2800" spc="-1" strike="noStrike">
              <a:latin typeface="Arial"/>
            </a:endParaRPr>
          </a:p>
          <a:p>
            <a:pPr>
              <a:lnSpc>
                <a:spcPct val="100000"/>
              </a:lnSpc>
            </a:pPr>
            <a:endParaRPr b="0" lang="en-IN" sz="2800" spc="-1" strike="noStrike">
              <a:latin typeface="Arial"/>
            </a:endParaRPr>
          </a:p>
        </p:txBody>
      </p:sp>
      <p:sp>
        <p:nvSpPr>
          <p:cNvPr id="212" name="CustomShape 2"/>
          <p:cNvSpPr/>
          <p:nvPr/>
        </p:nvSpPr>
        <p:spPr>
          <a:xfrm>
            <a:off x="353520" y="73800"/>
            <a:ext cx="11484720" cy="5756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002060"/>
                </a:solidFill>
                <a:latin typeface="Calibri"/>
                <a:ea typeface="DejaVu Sans"/>
              </a:rPr>
              <a:t>Reducing Credit Default Rate at ABC Bank </a:t>
            </a: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06440" y="0"/>
            <a:ext cx="11376720" cy="67140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DejaVu Sans"/>
              </a:rPr>
              <a:t>Reducing Credit Default Rate at ABC Bank  </a:t>
            </a:r>
            <a:endParaRPr b="0" lang="en-IN" sz="3200" spc="-1" strike="noStrike">
              <a:latin typeface="Arial"/>
            </a:endParaRPr>
          </a:p>
        </p:txBody>
      </p:sp>
      <p:sp>
        <p:nvSpPr>
          <p:cNvPr id="214" name="CustomShape 2"/>
          <p:cNvSpPr/>
          <p:nvPr/>
        </p:nvSpPr>
        <p:spPr>
          <a:xfrm>
            <a:off x="321840" y="1278360"/>
            <a:ext cx="11675160" cy="2144880"/>
          </a:xfrm>
          <a:prstGeom prst="rect">
            <a:avLst/>
          </a:prstGeom>
          <a:solidFill>
            <a:schemeClr val="bg1"/>
          </a:solidFill>
          <a:ln w="28440">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000000"/>
                </a:solidFill>
                <a:latin typeface="Calibri"/>
                <a:ea typeface="DejaVu Sans"/>
              </a:rPr>
              <a:t> </a:t>
            </a:r>
            <a:endParaRPr b="0" lang="en-IN" sz="1800" spc="-1" strike="noStrike">
              <a:latin typeface="Arial"/>
            </a:endParaRPr>
          </a:p>
          <a:p>
            <a:pPr marL="285840" indent="-283320">
              <a:lnSpc>
                <a:spcPct val="100000"/>
              </a:lnSpc>
              <a:buClr>
                <a:srgbClr val="000000"/>
              </a:buClr>
              <a:buFont typeface="Wingdings" charset="2"/>
              <a:buChar char=""/>
            </a:pPr>
            <a:r>
              <a:rPr b="0" lang="en-IN" sz="1800" spc="-1" strike="noStrike">
                <a:solidFill>
                  <a:srgbClr val="000000"/>
                </a:solidFill>
                <a:latin typeface="Gill Sans MT"/>
                <a:ea typeface="DejaVu Sans"/>
              </a:rPr>
              <a:t>ABC Bank is facing the challenge of high credit default rates. </a:t>
            </a:r>
            <a:endParaRPr b="0" lang="en-IN" sz="1800" spc="-1" strike="noStrike">
              <a:latin typeface="Arial"/>
            </a:endParaRPr>
          </a:p>
          <a:p>
            <a:pPr marL="285840" indent="-283320">
              <a:lnSpc>
                <a:spcPct val="100000"/>
              </a:lnSpc>
              <a:buClr>
                <a:srgbClr val="000000"/>
              </a:buClr>
              <a:buFont typeface="Wingdings" charset="2"/>
              <a:buChar char=""/>
            </a:pPr>
            <a:r>
              <a:rPr b="0" lang="en-IN" sz="1800" spc="-1" strike="noStrike">
                <a:solidFill>
                  <a:srgbClr val="000000"/>
                </a:solidFill>
                <a:latin typeface="Gill Sans MT"/>
                <a:ea typeface="DejaVu Sans"/>
              </a:rPr>
              <a:t>One of the strategies which the bank has come up with is to identify the risky customers (those who are likely to default) and take proactive measures to perform actions for these risky customers before they actually default. </a:t>
            </a:r>
            <a:r>
              <a:rPr b="0" lang="en-IN" sz="1800" spc="-1" strike="noStrike">
                <a:solidFill>
                  <a:srgbClr val="000000"/>
                </a:solidFill>
                <a:latin typeface="Calibri"/>
                <a:ea typeface="DejaVu Sans"/>
              </a:rPr>
              <a:t>.</a:t>
            </a:r>
            <a:endParaRPr b="0" lang="en-IN" sz="1800" spc="-1" strike="noStrike">
              <a:latin typeface="Arial"/>
            </a:endParaRPr>
          </a:p>
        </p:txBody>
      </p:sp>
      <p:sp>
        <p:nvSpPr>
          <p:cNvPr id="215" name="CustomShape 3"/>
          <p:cNvSpPr/>
          <p:nvPr/>
        </p:nvSpPr>
        <p:spPr>
          <a:xfrm>
            <a:off x="320760" y="892440"/>
            <a:ext cx="11675160" cy="38376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000" spc="-1" strike="noStrike">
                <a:solidFill>
                  <a:srgbClr val="ffffff"/>
                </a:solidFill>
                <a:latin typeface="Calibri"/>
                <a:ea typeface="DejaVu Sans"/>
              </a:rPr>
              <a:t>Background</a:t>
            </a: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06440" y="-18360"/>
            <a:ext cx="11376720" cy="67140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Numerical and Categorical Features</a:t>
            </a:r>
            <a:endParaRPr b="0" lang="en-IN" sz="3200" spc="-1" strike="noStrike">
              <a:latin typeface="Arial"/>
            </a:endParaRPr>
          </a:p>
        </p:txBody>
      </p:sp>
      <p:graphicFrame>
        <p:nvGraphicFramePr>
          <p:cNvPr id="217" name="Table 2"/>
          <p:cNvGraphicFramePr/>
          <p:nvPr/>
        </p:nvGraphicFramePr>
        <p:xfrm>
          <a:off x="6230520" y="783360"/>
          <a:ext cx="3544560" cy="4606920"/>
        </p:xfrm>
        <a:graphic>
          <a:graphicData uri="http://schemas.openxmlformats.org/drawingml/2006/table">
            <a:tbl>
              <a:tblPr/>
              <a:tblGrid>
                <a:gridCol w="3544920"/>
              </a:tblGrid>
              <a:tr h="387360">
                <a:tc>
                  <a:txBody>
                    <a:bodyPr/>
                    <a:p>
                      <a:pPr algn="ctr">
                        <a:lnSpc>
                          <a:spcPct val="100000"/>
                        </a:lnSpc>
                      </a:pPr>
                      <a:r>
                        <a:rPr b="1" lang="en-IN" sz="2000" spc="-1" strike="noStrike">
                          <a:solidFill>
                            <a:srgbClr val="ffffff"/>
                          </a:solidFill>
                          <a:latin typeface="Calibri"/>
                        </a:rPr>
                        <a:t>Categorical Features</a:t>
                      </a:r>
                      <a:endParaRPr b="0" lang="en-IN"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tr>
              <a:tr h="357120">
                <a:tc>
                  <a:txBody>
                    <a:bodyPr/>
                    <a:p>
                      <a:pPr>
                        <a:lnSpc>
                          <a:spcPct val="100000"/>
                        </a:lnSpc>
                      </a:pPr>
                      <a:r>
                        <a:rPr b="0" lang="en-IN" sz="1800" spc="-1" strike="noStrike">
                          <a:solidFill>
                            <a:srgbClr val="000000"/>
                          </a:solidFill>
                          <a:latin typeface="Calibri"/>
                        </a:rPr>
                        <a:t>personal_status</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57120">
                <a:tc>
                  <a:txBody>
                    <a:bodyPr/>
                    <a:p>
                      <a:pPr>
                        <a:lnSpc>
                          <a:spcPct val="100000"/>
                        </a:lnSpc>
                      </a:pPr>
                      <a:r>
                        <a:rPr b="0" lang="en-IN" sz="1800" spc="-1" strike="noStrike">
                          <a:solidFill>
                            <a:srgbClr val="000000"/>
                          </a:solidFill>
                          <a:latin typeface="Calibri"/>
                        </a:rPr>
                        <a:t>other_debtors</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57120">
                <a:tc>
                  <a:txBody>
                    <a:bodyPr/>
                    <a:p>
                      <a:pPr>
                        <a:lnSpc>
                          <a:spcPct val="100000"/>
                        </a:lnSpc>
                      </a:pPr>
                      <a:r>
                        <a:rPr b="0" lang="en-IN" sz="1800" spc="-1" strike="noStrike">
                          <a:solidFill>
                            <a:srgbClr val="000000"/>
                          </a:solidFill>
                          <a:latin typeface="Calibri"/>
                        </a:rPr>
                        <a:t>housing</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57120">
                <a:tc>
                  <a:txBody>
                    <a:bodyPr/>
                    <a:p>
                      <a:pPr>
                        <a:lnSpc>
                          <a:spcPct val="100000"/>
                        </a:lnSpc>
                      </a:pPr>
                      <a:r>
                        <a:rPr b="0" lang="en-IN" sz="1800" spc="-1" strike="noStrike">
                          <a:solidFill>
                            <a:srgbClr val="000000"/>
                          </a:solidFill>
                          <a:latin typeface="Calibri"/>
                        </a:rPr>
                        <a:t>credit_history</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47760">
                <a:tc>
                  <a:txBody>
                    <a:bodyPr/>
                    <a:p>
                      <a:pPr>
                        <a:lnSpc>
                          <a:spcPct val="100000"/>
                        </a:lnSpc>
                      </a:pPr>
                      <a:r>
                        <a:rPr b="0" lang="en-IN" sz="1800" spc="-1" strike="noStrike">
                          <a:latin typeface="Arial"/>
                        </a:rPr>
                        <a:t>foreign_worker</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47760">
                <a:tc>
                  <a:txBody>
                    <a:bodyPr/>
                    <a:p>
                      <a:pPr>
                        <a:lnSpc>
                          <a:spcPct val="100000"/>
                        </a:lnSpc>
                      </a:pPr>
                      <a:r>
                        <a:rPr b="0" lang="en-IN" sz="1800" spc="-1" strike="noStrike">
                          <a:latin typeface="Arial"/>
                        </a:rPr>
                        <a:t>inst_plans</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47760">
                <a:tc>
                  <a:txBody>
                    <a:bodyPr/>
                    <a:p>
                      <a:pPr>
                        <a:lnSpc>
                          <a:spcPct val="100000"/>
                        </a:lnSpc>
                      </a:pPr>
                      <a:r>
                        <a:rPr b="0" lang="en-IN" sz="1800" spc="-1" strike="noStrike">
                          <a:latin typeface="Arial"/>
                        </a:rPr>
                        <a:t>property</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47760">
                <a:tc>
                  <a:txBody>
                    <a:bodyPr/>
                    <a:p>
                      <a:pPr>
                        <a:lnSpc>
                          <a:spcPct val="100000"/>
                        </a:lnSpc>
                      </a:pPr>
                      <a:r>
                        <a:rPr b="0" lang="en-IN" sz="1800" spc="-1" strike="noStrike">
                          <a:latin typeface="Arial"/>
                        </a:rPr>
                        <a:t>job</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47760">
                <a:tc>
                  <a:txBody>
                    <a:bodyPr/>
                    <a:p>
                      <a:pPr>
                        <a:lnSpc>
                          <a:spcPct val="100000"/>
                        </a:lnSpc>
                      </a:pPr>
                      <a:r>
                        <a:rPr b="0" lang="en-IN" sz="1800" spc="-1" strike="noStrike">
                          <a:latin typeface="Arial"/>
                        </a:rPr>
                        <a:t>checkin_acc</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47760">
                <a:tc>
                  <a:txBody>
                    <a:bodyPr/>
                    <a:p>
                      <a:pPr>
                        <a:lnSpc>
                          <a:spcPct val="100000"/>
                        </a:lnSpc>
                      </a:pPr>
                      <a:r>
                        <a:rPr b="0" lang="en-IN" sz="1800" spc="-1" strike="noStrike">
                          <a:latin typeface="Arial"/>
                        </a:rPr>
                        <a:t>present_emp_since</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47760">
                <a:tc>
                  <a:txBody>
                    <a:bodyPr/>
                    <a:p>
                      <a:pPr>
                        <a:lnSpc>
                          <a:spcPct val="100000"/>
                        </a:lnSpc>
                      </a:pPr>
                      <a:r>
                        <a:rPr b="0" lang="en-IN" sz="1800" spc="-1" strike="noStrike">
                          <a:latin typeface="Arial"/>
                        </a:rPr>
                        <a:t>residing_since</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357120">
                <a:tc>
                  <a:txBody>
                    <a:bodyPr/>
                    <a:p>
                      <a:pPr>
                        <a:lnSpc>
                          <a:spcPct val="100000"/>
                        </a:lnSpc>
                      </a:pPr>
                      <a:r>
                        <a:rPr b="0" lang="en-IN" sz="1800" spc="-1" strike="noStrike">
                          <a:solidFill>
                            <a:srgbClr val="000000"/>
                          </a:solidFill>
                          <a:latin typeface="Calibri"/>
                        </a:rPr>
                        <a:t>svaing_acc</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bl>
          </a:graphicData>
        </a:graphic>
      </p:graphicFrame>
      <p:graphicFrame>
        <p:nvGraphicFramePr>
          <p:cNvPr id="218" name="Table 3"/>
          <p:cNvGraphicFramePr/>
          <p:nvPr/>
        </p:nvGraphicFramePr>
        <p:xfrm>
          <a:off x="1175760" y="848160"/>
          <a:ext cx="3711600" cy="5059800"/>
        </p:xfrm>
        <a:graphic>
          <a:graphicData uri="http://schemas.openxmlformats.org/drawingml/2006/table">
            <a:tbl>
              <a:tblPr/>
              <a:tblGrid>
                <a:gridCol w="3711960"/>
              </a:tblGrid>
              <a:tr h="574200">
                <a:tc>
                  <a:txBody>
                    <a:bodyPr/>
                    <a:p>
                      <a:pPr algn="ctr">
                        <a:lnSpc>
                          <a:spcPct val="100000"/>
                        </a:lnSpc>
                      </a:pPr>
                      <a:r>
                        <a:rPr b="1" lang="en-IN" sz="2000" spc="-1" strike="noStrike">
                          <a:solidFill>
                            <a:srgbClr val="ffffff"/>
                          </a:solidFill>
                          <a:latin typeface="Calibri"/>
                        </a:rPr>
                        <a:t>Numerical  Features</a:t>
                      </a:r>
                      <a:endParaRPr b="0" lang="en-IN"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tr>
              <a:tr h="597600">
                <a:tc>
                  <a:txBody>
                    <a:bodyPr/>
                    <a:p>
                      <a:pPr>
                        <a:lnSpc>
                          <a:spcPct val="100000"/>
                        </a:lnSpc>
                      </a:pPr>
                      <a:r>
                        <a:rPr b="0" lang="en-IN" sz="1800" spc="-1" strike="noStrike">
                          <a:solidFill>
                            <a:srgbClr val="000000"/>
                          </a:solidFill>
                          <a:latin typeface="Calibri"/>
                        </a:rPr>
                        <a:t>age</a:t>
                      </a:r>
                      <a:r>
                        <a:rPr b="0" lang="en-IN" sz="1800" spc="-1" strike="noStrike">
                          <a:solidFill>
                            <a:srgbClr val="000000"/>
                          </a:solidFill>
                          <a:latin typeface="Calibri"/>
                        </a:rPr>
                        <a:t>	</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597600">
                <a:tc>
                  <a:txBody>
                    <a:bodyPr/>
                    <a:p>
                      <a:pPr>
                        <a:lnSpc>
                          <a:spcPct val="100000"/>
                        </a:lnSpc>
                      </a:pPr>
                      <a:r>
                        <a:rPr b="0" lang="en-IN" sz="1800" spc="-1" strike="noStrike">
                          <a:solidFill>
                            <a:srgbClr val="000000"/>
                          </a:solidFill>
                          <a:latin typeface="Calibri"/>
                        </a:rPr>
                        <a:t>num_credits</a:t>
                      </a:r>
                      <a:r>
                        <a:rPr b="0" lang="en-IN" sz="1800" spc="-1" strike="noStrike">
                          <a:solidFill>
                            <a:srgbClr val="000000"/>
                          </a:solidFill>
                          <a:latin typeface="Calibri"/>
                        </a:rPr>
                        <a:t>	</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892800">
                <a:tc>
                  <a:txBody>
                    <a:bodyPr/>
                    <a:p>
                      <a:pPr>
                        <a:lnSpc>
                          <a:spcPct val="100000"/>
                        </a:lnSpc>
                      </a:pPr>
                      <a:r>
                        <a:rPr b="0" lang="en-IN" sz="1800" spc="-1" strike="noStrike">
                          <a:solidFill>
                            <a:srgbClr val="000000"/>
                          </a:solidFill>
                          <a:latin typeface="Calibri"/>
                        </a:rPr>
                        <a:t>duration</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597600">
                <a:tc>
                  <a:txBody>
                    <a:bodyPr/>
                    <a:p>
                      <a:pPr>
                        <a:lnSpc>
                          <a:spcPct val="100000"/>
                        </a:lnSpc>
                      </a:pPr>
                      <a:r>
                        <a:rPr b="0" lang="en-IN" sz="1800" spc="-1" strike="noStrike">
                          <a:solidFill>
                            <a:srgbClr val="000000"/>
                          </a:solidFill>
                          <a:latin typeface="Calibri"/>
                        </a:rPr>
                        <a:t>residing_since</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600120">
                <a:tc>
                  <a:txBody>
                    <a:bodyPr/>
                    <a:p>
                      <a:pPr>
                        <a:lnSpc>
                          <a:spcPct val="100000"/>
                        </a:lnSpc>
                      </a:pPr>
                      <a:r>
                        <a:rPr b="0" lang="en-IN" sz="1800" spc="-1" strike="noStrike">
                          <a:solidFill>
                            <a:srgbClr val="000000"/>
                          </a:solidFill>
                          <a:latin typeface="Calibri"/>
                        </a:rPr>
                        <a:t>inst_rate</a:t>
                      </a:r>
                      <a:r>
                        <a:rPr b="0" lang="en-IN" sz="1800" spc="-1" strike="noStrike">
                          <a:solidFill>
                            <a:srgbClr val="000000"/>
                          </a:solidFill>
                          <a:latin typeface="Calibri"/>
                        </a:rPr>
                        <a:t>	</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600120">
                <a:tc>
                  <a:txBody>
                    <a:bodyPr/>
                    <a:p>
                      <a:pPr>
                        <a:lnSpc>
                          <a:spcPct val="100000"/>
                        </a:lnSpc>
                      </a:pPr>
                      <a:r>
                        <a:rPr b="0" lang="en-IN" sz="1800" spc="-1" strike="noStrike">
                          <a:latin typeface="Arial"/>
                        </a:rPr>
                        <a:t>amount</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600120">
                <a:tc>
                  <a:txBody>
                    <a:bodyPr/>
                    <a:p>
                      <a:pPr>
                        <a:lnSpc>
                          <a:spcPct val="100000"/>
                        </a:lnSpc>
                      </a:pPr>
                      <a:r>
                        <a:rPr b="0" lang="en-IN" sz="1800" spc="-1" strike="noStrike">
                          <a:latin typeface="Arial"/>
                        </a:rPr>
                        <a:t>dependents</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406440" y="-18360"/>
            <a:ext cx="11376720" cy="67140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Features Importance-Numerical features</a:t>
            </a:r>
            <a:endParaRPr b="0" lang="en-IN" sz="3200" spc="-1" strike="noStrike">
              <a:latin typeface="Arial"/>
            </a:endParaRPr>
          </a:p>
        </p:txBody>
      </p:sp>
      <p:pic>
        <p:nvPicPr>
          <p:cNvPr id="220" name="" descr=""/>
          <p:cNvPicPr/>
          <p:nvPr/>
        </p:nvPicPr>
        <p:blipFill>
          <a:blip r:embed="rId1"/>
          <a:stretch/>
        </p:blipFill>
        <p:spPr>
          <a:xfrm>
            <a:off x="709560" y="1224000"/>
            <a:ext cx="4066200" cy="2663280"/>
          </a:xfrm>
          <a:prstGeom prst="rect">
            <a:avLst/>
          </a:prstGeom>
          <a:ln>
            <a:noFill/>
          </a:ln>
        </p:spPr>
      </p:pic>
      <p:pic>
        <p:nvPicPr>
          <p:cNvPr id="221" name="" descr=""/>
          <p:cNvPicPr/>
          <p:nvPr/>
        </p:nvPicPr>
        <p:blipFill>
          <a:blip r:embed="rId2"/>
          <a:stretch/>
        </p:blipFill>
        <p:spPr>
          <a:xfrm>
            <a:off x="7832160" y="1008000"/>
            <a:ext cx="4047120" cy="3565800"/>
          </a:xfrm>
          <a:prstGeom prst="rect">
            <a:avLst/>
          </a:prstGeom>
          <a:ln>
            <a:noFill/>
          </a:ln>
        </p:spPr>
      </p:pic>
      <p:sp>
        <p:nvSpPr>
          <p:cNvPr id="222" name="CustomShape 2"/>
          <p:cNvSpPr/>
          <p:nvPr/>
        </p:nvSpPr>
        <p:spPr>
          <a:xfrm>
            <a:off x="864000" y="4837320"/>
            <a:ext cx="9934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Extra tree regressor is used to calculate feature importance for numerical features.</a:t>
            </a:r>
            <a:endParaRPr b="0" lang="en-IN" sz="1800" spc="-1" strike="noStrike">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Correlations among the features are calculated .</a:t>
            </a:r>
            <a:endParaRPr b="0" lang="en-IN" sz="1800" spc="-1" strike="noStrike">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No numerical features are highly correlated.</a:t>
            </a:r>
            <a:endParaRPr b="0" lang="en-IN" sz="1800" spc="-1" strike="noStrike">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Amount is considered as the most importat feature</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406440" y="-18360"/>
            <a:ext cx="11376720" cy="67140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Features Importance-Categorical features</a:t>
            </a:r>
            <a:endParaRPr b="0" lang="en-IN" sz="3200" spc="-1" strike="noStrike">
              <a:latin typeface="Arial"/>
            </a:endParaRPr>
          </a:p>
        </p:txBody>
      </p:sp>
      <p:sp>
        <p:nvSpPr>
          <p:cNvPr id="224" name="CustomShape 2"/>
          <p:cNvSpPr/>
          <p:nvPr/>
        </p:nvSpPr>
        <p:spPr>
          <a:xfrm>
            <a:off x="864000" y="4837320"/>
            <a:ext cx="9934920" cy="993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marL="216000" indent="-215280">
              <a:lnSpc>
                <a:spcPct val="100000"/>
              </a:lnSpc>
              <a:buClr>
                <a:srgbClr val="000000"/>
              </a:buClr>
              <a:buSzPct val="45000"/>
              <a:buFont typeface="Wingdings" charset="2"/>
              <a:buChar char=""/>
            </a:pPr>
            <a:r>
              <a:rPr b="0" lang="en-IN" sz="2600" spc="-1" strike="noStrike">
                <a:solidFill>
                  <a:srgbClr val="000000"/>
                </a:solidFill>
                <a:latin typeface="Arial"/>
                <a:ea typeface="DejaVu Sans"/>
              </a:rPr>
              <a:t>Categorical features are selected based on domain knowledge.</a:t>
            </a:r>
            <a:endParaRPr b="0" lang="en-IN" sz="2600" spc="-1" strike="noStrike">
              <a:latin typeface="Arial"/>
            </a:endParaRPr>
          </a:p>
        </p:txBody>
      </p:sp>
      <p:pic>
        <p:nvPicPr>
          <p:cNvPr id="225" name="" descr=""/>
          <p:cNvPicPr/>
          <p:nvPr/>
        </p:nvPicPr>
        <p:blipFill>
          <a:blip r:embed="rId1"/>
          <a:stretch/>
        </p:blipFill>
        <p:spPr>
          <a:xfrm>
            <a:off x="1584000" y="864000"/>
            <a:ext cx="6790320" cy="33325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06440" y="-18360"/>
            <a:ext cx="11376720" cy="67140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Modeling Techniques Details</a:t>
            </a:r>
            <a:endParaRPr b="0" lang="en-IN" sz="3200" spc="-1" strike="noStrike">
              <a:latin typeface="Arial"/>
            </a:endParaRPr>
          </a:p>
        </p:txBody>
      </p:sp>
      <p:sp>
        <p:nvSpPr>
          <p:cNvPr id="227" name="CustomShape 2"/>
          <p:cNvSpPr/>
          <p:nvPr/>
        </p:nvSpPr>
        <p:spPr>
          <a:xfrm>
            <a:off x="216720" y="792000"/>
            <a:ext cx="11590920" cy="993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marL="216000" indent="-215280">
              <a:lnSpc>
                <a:spcPct val="100000"/>
              </a:lnSpc>
              <a:buClr>
                <a:srgbClr val="000000"/>
              </a:buClr>
              <a:buSzPct val="45000"/>
              <a:buFont typeface="Wingdings" charset="2"/>
              <a:buChar char=""/>
            </a:pPr>
            <a:r>
              <a:rPr b="0" lang="en-IN" sz="2600" spc="-1" strike="noStrike">
                <a:solidFill>
                  <a:srgbClr val="000000"/>
                </a:solidFill>
                <a:latin typeface="Arial"/>
                <a:ea typeface="DejaVu Sans"/>
              </a:rPr>
              <a:t>Logistic Regression,Decision Tree,Random Forest and XGBoost algorithms are used to create model.</a:t>
            </a:r>
            <a:endParaRPr b="0" lang="en-IN" sz="2600" spc="-1" strike="noStrike">
              <a:latin typeface="Arial"/>
            </a:endParaRPr>
          </a:p>
        </p:txBody>
      </p:sp>
      <p:sp>
        <p:nvSpPr>
          <p:cNvPr id="228" name="CustomShape 3"/>
          <p:cNvSpPr/>
          <p:nvPr/>
        </p:nvSpPr>
        <p:spPr>
          <a:xfrm>
            <a:off x="432360" y="2461320"/>
            <a:ext cx="4822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229" name="CustomShape 4"/>
          <p:cNvSpPr/>
          <p:nvPr/>
        </p:nvSpPr>
        <p:spPr>
          <a:xfrm>
            <a:off x="360000" y="4765320"/>
            <a:ext cx="4174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230" name="CustomShape 5"/>
          <p:cNvSpPr/>
          <p:nvPr/>
        </p:nvSpPr>
        <p:spPr>
          <a:xfrm>
            <a:off x="7056000" y="4824000"/>
            <a:ext cx="4174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graphicFrame>
        <p:nvGraphicFramePr>
          <p:cNvPr id="231" name="Table 6"/>
          <p:cNvGraphicFramePr/>
          <p:nvPr/>
        </p:nvGraphicFramePr>
        <p:xfrm>
          <a:off x="651600" y="4348440"/>
          <a:ext cx="3579120" cy="398520"/>
        </p:xfrm>
        <a:graphic>
          <a:graphicData uri="http://schemas.openxmlformats.org/drawingml/2006/table">
            <a:tbl>
              <a:tblPr/>
              <a:tblGrid>
                <a:gridCol w="3579480"/>
              </a:tblGrid>
              <a:tr h="398880">
                <a:tc>
                  <a:txBody>
                    <a:bodyPr/>
                    <a:p>
                      <a:pPr algn="ctr">
                        <a:lnSpc>
                          <a:spcPct val="100000"/>
                        </a:lnSpc>
                      </a:pPr>
                      <a:r>
                        <a:rPr b="1" lang="en-IN" sz="2000" spc="-1" strike="noStrike">
                          <a:solidFill>
                            <a:srgbClr val="ffffff"/>
                          </a:solidFill>
                          <a:latin typeface="Calibri"/>
                        </a:rPr>
                        <a:t>Random Forest</a:t>
                      </a:r>
                      <a:endParaRPr b="0" lang="en-IN"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tr>
            </a:tbl>
          </a:graphicData>
        </a:graphic>
      </p:graphicFrame>
      <p:graphicFrame>
        <p:nvGraphicFramePr>
          <p:cNvPr id="232" name="Table 7"/>
          <p:cNvGraphicFramePr/>
          <p:nvPr/>
        </p:nvGraphicFramePr>
        <p:xfrm>
          <a:off x="626400" y="2048400"/>
          <a:ext cx="4485240" cy="398520"/>
        </p:xfrm>
        <a:graphic>
          <a:graphicData uri="http://schemas.openxmlformats.org/drawingml/2006/table">
            <a:tbl>
              <a:tblPr/>
              <a:tblGrid>
                <a:gridCol w="4485600"/>
              </a:tblGrid>
              <a:tr h="398880">
                <a:tc>
                  <a:txBody>
                    <a:bodyPr/>
                    <a:p>
                      <a:pPr algn="ctr">
                        <a:lnSpc>
                          <a:spcPct val="100000"/>
                        </a:lnSpc>
                      </a:pPr>
                      <a:r>
                        <a:rPr b="1" lang="en-IN" sz="2000" spc="-1" strike="noStrike">
                          <a:solidFill>
                            <a:srgbClr val="ffffff"/>
                          </a:solidFill>
                          <a:latin typeface="Calibri"/>
                        </a:rPr>
                        <a:t>Logistic Regression</a:t>
                      </a:r>
                      <a:endParaRPr b="0" lang="en-IN"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tr>
            </a:tbl>
          </a:graphicData>
        </a:graphic>
      </p:graphicFrame>
      <p:sp>
        <p:nvSpPr>
          <p:cNvPr id="233" name="CustomShape 8"/>
          <p:cNvSpPr/>
          <p:nvPr/>
        </p:nvSpPr>
        <p:spPr>
          <a:xfrm>
            <a:off x="432360" y="2445840"/>
            <a:ext cx="4822920" cy="13694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Logistic Regression requires feature scaling, so feature scaling is performed</a:t>
            </a:r>
            <a:endParaRPr b="0" lang="en-IN" sz="1800" spc="-1" strike="noStrike">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SMOTE is performed to handle imbalance data as this technique doesnot handle imbalance data automaticallly.</a:t>
            </a:r>
            <a:endParaRPr b="0" lang="en-IN" sz="1800" spc="-1" strike="noStrike">
              <a:latin typeface="Arial"/>
            </a:endParaRPr>
          </a:p>
        </p:txBody>
      </p:sp>
      <p:sp>
        <p:nvSpPr>
          <p:cNvPr id="234" name="CustomShape 9"/>
          <p:cNvSpPr/>
          <p:nvPr/>
        </p:nvSpPr>
        <p:spPr>
          <a:xfrm>
            <a:off x="360000" y="4824000"/>
            <a:ext cx="4319280" cy="13694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SMOTE is not performed to handle imbalance data as this technique handles imbalance data automaticallly.</a:t>
            </a:r>
            <a:endParaRPr b="0" lang="en-IN" sz="1800" spc="-1" strike="noStrike">
              <a:latin typeface="Arial"/>
            </a:endParaRPr>
          </a:p>
        </p:txBody>
      </p:sp>
      <p:sp>
        <p:nvSpPr>
          <p:cNvPr id="235" name="CustomShape 10"/>
          <p:cNvSpPr/>
          <p:nvPr/>
        </p:nvSpPr>
        <p:spPr>
          <a:xfrm>
            <a:off x="7200000" y="5117760"/>
            <a:ext cx="4103280" cy="857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SMOTE is not performed to handle imbalance data as this technique handles imbalance data automaticallly.</a:t>
            </a:r>
            <a:endParaRPr b="0" lang="en-IN" sz="1800" spc="-1" strike="noStrike">
              <a:latin typeface="Arial"/>
            </a:endParaRPr>
          </a:p>
        </p:txBody>
      </p:sp>
      <p:graphicFrame>
        <p:nvGraphicFramePr>
          <p:cNvPr id="236" name="Table 11"/>
          <p:cNvGraphicFramePr/>
          <p:nvPr/>
        </p:nvGraphicFramePr>
        <p:xfrm>
          <a:off x="7172280" y="4393800"/>
          <a:ext cx="3567600" cy="398520"/>
        </p:xfrm>
        <a:graphic>
          <a:graphicData uri="http://schemas.openxmlformats.org/drawingml/2006/table">
            <a:tbl>
              <a:tblPr/>
              <a:tblGrid>
                <a:gridCol w="3567960"/>
              </a:tblGrid>
              <a:tr h="398880">
                <a:tc>
                  <a:txBody>
                    <a:bodyPr/>
                    <a:p>
                      <a:pPr algn="ctr">
                        <a:lnSpc>
                          <a:spcPct val="100000"/>
                        </a:lnSpc>
                      </a:pPr>
                      <a:r>
                        <a:rPr b="1" lang="en-IN" sz="2000" spc="-1" strike="noStrike">
                          <a:solidFill>
                            <a:srgbClr val="ffffff"/>
                          </a:solidFill>
                          <a:latin typeface="Calibri"/>
                        </a:rPr>
                        <a:t>Xgboost</a:t>
                      </a:r>
                      <a:endParaRPr b="0" lang="en-IN"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tr>
            </a:tbl>
          </a:graphicData>
        </a:graphic>
      </p:graphicFrame>
      <p:sp>
        <p:nvSpPr>
          <p:cNvPr id="237" name="CustomShape 12"/>
          <p:cNvSpPr/>
          <p:nvPr/>
        </p:nvSpPr>
        <p:spPr>
          <a:xfrm>
            <a:off x="7056720" y="2304000"/>
            <a:ext cx="4174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graphicFrame>
        <p:nvGraphicFramePr>
          <p:cNvPr id="238" name="Table 13"/>
          <p:cNvGraphicFramePr/>
          <p:nvPr/>
        </p:nvGraphicFramePr>
        <p:xfrm>
          <a:off x="7243560" y="1876320"/>
          <a:ext cx="3579120" cy="406800"/>
        </p:xfrm>
        <a:graphic>
          <a:graphicData uri="http://schemas.openxmlformats.org/drawingml/2006/table">
            <a:tbl>
              <a:tblPr/>
              <a:tblGrid>
                <a:gridCol w="3579480"/>
              </a:tblGrid>
              <a:tr h="407160">
                <a:tc>
                  <a:txBody>
                    <a:bodyPr/>
                    <a:p>
                      <a:pPr algn="ctr">
                        <a:lnSpc>
                          <a:spcPct val="100000"/>
                        </a:lnSpc>
                      </a:pPr>
                      <a:r>
                        <a:rPr b="1" lang="en-IN" sz="2000" spc="-1" strike="noStrike">
                          <a:solidFill>
                            <a:srgbClr val="ffffff"/>
                          </a:solidFill>
                          <a:latin typeface="Calibri"/>
                        </a:rPr>
                        <a:t>Decision Tree</a:t>
                      </a:r>
                      <a:endParaRPr b="0" lang="en-IN"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tr>
            </a:tbl>
          </a:graphicData>
        </a:graphic>
      </p:graphicFrame>
      <p:sp>
        <p:nvSpPr>
          <p:cNvPr id="239" name="CustomShape 14"/>
          <p:cNvSpPr/>
          <p:nvPr/>
        </p:nvSpPr>
        <p:spPr>
          <a:xfrm>
            <a:off x="7128000" y="2448000"/>
            <a:ext cx="4103640" cy="11138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SMOTE is performed to handle imbalance data as this technique doesnot handle imbalance data automaticallly.</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406440" y="0"/>
            <a:ext cx="11376720" cy="67140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 </a:t>
            </a:r>
            <a:r>
              <a:rPr b="1" lang="en-IN" sz="3200" spc="-1" strike="noStrike">
                <a:solidFill>
                  <a:srgbClr val="002060"/>
                </a:solidFill>
                <a:latin typeface="Calibri"/>
                <a:ea typeface="Calibri"/>
              </a:rPr>
              <a:t>Methodology-Solution Approach</a:t>
            </a:r>
            <a:endParaRPr b="0" lang="en-IN" sz="3200" spc="-1" strike="noStrike">
              <a:latin typeface="Arial"/>
            </a:endParaRPr>
          </a:p>
        </p:txBody>
      </p:sp>
      <p:sp>
        <p:nvSpPr>
          <p:cNvPr id="241" name="CustomShape 2"/>
          <p:cNvSpPr/>
          <p:nvPr/>
        </p:nvSpPr>
        <p:spPr>
          <a:xfrm>
            <a:off x="514800" y="877320"/>
            <a:ext cx="6807240" cy="902520"/>
          </a:xfrm>
          <a:prstGeom prst="rect">
            <a:avLst/>
          </a:prstGeom>
          <a:noFill/>
          <a:ln w="2844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242" name="CustomShape 3"/>
          <p:cNvSpPr/>
          <p:nvPr/>
        </p:nvSpPr>
        <p:spPr>
          <a:xfrm>
            <a:off x="360000" y="1152000"/>
            <a:ext cx="11446920" cy="5964480"/>
          </a:xfrm>
          <a:prstGeom prst="rect">
            <a:avLst/>
          </a:prstGeom>
          <a:noFill/>
          <a:ln>
            <a:noFill/>
          </a:ln>
        </p:spPr>
        <p:style>
          <a:lnRef idx="0"/>
          <a:fillRef idx="0"/>
          <a:effectRef idx="0"/>
          <a:fontRef idx="minor"/>
        </p:style>
        <p:txBody>
          <a:bodyPr lIns="90000" rIns="90000" tIns="45000" bIns="45000"/>
          <a:p>
            <a:pPr>
              <a:lnSpc>
                <a:spcPct val="100000"/>
              </a:lnSpc>
            </a:pPr>
            <a:r>
              <a:rPr b="0" lang="en-IN" sz="2200" spc="-1" strike="noStrike">
                <a:solidFill>
                  <a:srgbClr val="000000"/>
                </a:solidFill>
                <a:latin typeface="Calibri"/>
                <a:ea typeface="DejaVu Sans"/>
              </a:rPr>
              <a:t>Steps Followed for Building Machine Learning  Model:</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Step 1: Loading the dataset</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-The dataset is loaded using python</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-Missing values, information regarding each features are being checked.</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Step 2 :Preprocessing and Feature Engineering:</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-Distribution of the class is checked(Here dataset is imbalance)</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-Numerical and categorical features are selected from the dataset.</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-EDA is performed on both numerical and categorical dataset</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-Importance features are selected. I have used extra tree regressor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and correlation matrix for feature importance for numerical features.</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-Finally feature scaling is performed on numerical features(Here I have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used standardscaler)</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-Categorical features are selected based on domain knowledge</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Step 3 :Performing one-hot encoding on categorical features</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-One-hot encoding is performed on categorical features and dummy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variable trap is handled.</a:t>
            </a:r>
            <a:endParaRPr b="0" lang="en-IN" sz="2200" spc="-1" strike="noStrike">
              <a:latin typeface="Arial"/>
            </a:endParaRPr>
          </a:p>
          <a:p>
            <a:pPr>
              <a:lnSpc>
                <a:spcPct val="100000"/>
              </a:lnSpc>
            </a:pPr>
            <a:endParaRPr b="0" lang="en-IN" sz="2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06440" y="0"/>
            <a:ext cx="11376720" cy="67140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 </a:t>
            </a:r>
            <a:r>
              <a:rPr b="1" lang="en-IN" sz="3200" spc="-1" strike="noStrike">
                <a:solidFill>
                  <a:srgbClr val="002060"/>
                </a:solidFill>
                <a:latin typeface="Calibri"/>
                <a:ea typeface="Calibri"/>
              </a:rPr>
              <a:t>Methodology-Solution Approach</a:t>
            </a:r>
            <a:endParaRPr b="0" lang="en-IN" sz="3200" spc="-1" strike="noStrike">
              <a:latin typeface="Arial"/>
            </a:endParaRPr>
          </a:p>
        </p:txBody>
      </p:sp>
      <p:sp>
        <p:nvSpPr>
          <p:cNvPr id="244" name="CustomShape 2"/>
          <p:cNvSpPr/>
          <p:nvPr/>
        </p:nvSpPr>
        <p:spPr>
          <a:xfrm>
            <a:off x="514800" y="877320"/>
            <a:ext cx="6807240" cy="902520"/>
          </a:xfrm>
          <a:prstGeom prst="rect">
            <a:avLst/>
          </a:prstGeom>
          <a:noFill/>
          <a:ln w="2844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245" name="CustomShape 3"/>
          <p:cNvSpPr/>
          <p:nvPr/>
        </p:nvSpPr>
        <p:spPr>
          <a:xfrm>
            <a:off x="360000" y="1152000"/>
            <a:ext cx="11446920" cy="59644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0" lang="en-IN" sz="2200" spc="-1" strike="noStrike">
                <a:solidFill>
                  <a:srgbClr val="000000"/>
                </a:solidFill>
                <a:latin typeface="Calibri"/>
                <a:ea typeface="DejaVu Sans"/>
              </a:rPr>
              <a:t>Step 4:Handling Imbalance dataset:</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-Since the dataset is imbalance ,SMOTE method is performed to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balance the dataset.</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Calibri"/>
                <a:ea typeface="DejaVu Sans"/>
              </a:rPr>
              <a:t>Step 5: Model Creation:</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-Both numerical and categorical encoded features are combined and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splitted the data into train and test split</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-Logistic regression,Decision tree ,Random forest and Xgboost algorithms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are used create the model.</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Calibri"/>
                <a:ea typeface="DejaVu Sans"/>
              </a:rPr>
              <a:t>Step 5 :Model Evaluation:</a:t>
            </a:r>
            <a:endParaRPr b="0" lang="en-IN" sz="2200" spc="-1" strike="noStrike">
              <a:latin typeface="Arial"/>
            </a:endParaRPr>
          </a:p>
          <a:p>
            <a:pPr>
              <a:lnSpc>
                <a:spcPct val="100000"/>
              </a:lnSpc>
            </a:pP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-accuracy,precision ,recall and f1-score are calculated and compared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	</a:t>
            </a:r>
            <a:r>
              <a:rPr b="0" lang="en-IN" sz="2200" spc="-1" strike="noStrike">
                <a:solidFill>
                  <a:srgbClr val="000000"/>
                </a:solidFill>
                <a:latin typeface="Calibri"/>
                <a:ea typeface="DejaVu Sans"/>
              </a:rPr>
              <a:t>among all the models.</a:t>
            </a:r>
            <a:endParaRPr b="0" lang="en-IN" sz="2200" spc="-1" strike="noStrike">
              <a:latin typeface="Arial"/>
            </a:endParaRPr>
          </a:p>
          <a:p>
            <a:pPr>
              <a:lnSpc>
                <a:spcPct val="100000"/>
              </a:lnSpc>
            </a:pPr>
            <a:endParaRPr b="0" lang="en-IN" sz="2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0b8ef"/>
      </a:accent1>
      <a:accent2>
        <a:srgbClr val="33c1ff"/>
      </a:accent2>
      <a:accent3>
        <a:srgbClr val="65e9fe"/>
      </a:accent3>
      <a:accent4>
        <a:srgbClr val="29c6f9"/>
      </a:accent4>
      <a:accent5>
        <a:srgbClr val="54d2fb"/>
      </a:accent5>
      <a:accent6>
        <a:srgbClr val="00b0f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6542</TotalTime>
  <Application>LibreOffice/6.0.7.3$Linux_X86_64 LibreOffice_project/00m0$Build-3</Application>
  <Words>1996</Words>
  <Paragraphs>372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2019-12-18T06:44:07Z</dcterms:created>
  <dc:creator>Bommu Venkat Suresh Babu</dc:creator>
  <dc:description/>
  <dc:language>en-IN</dc:language>
  <cp:lastModifiedBy/>
  <dcterms:modified xsi:type="dcterms:W3CDTF">2021-01-03T00:34:18Z</dcterms:modified>
  <cp:revision>290</cp:revision>
  <dc:subject/>
  <dc:title>Analytics Weekly Review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4b5591f2-6b23-403d-aa5f-b6d577f5e572_ActionId">
    <vt:lpwstr>452cde24-386b-47ca-b7de-000093a89051</vt:lpwstr>
  </property>
  <property fmtid="{D5CDD505-2E9C-101B-9397-08002B2CF9AE}" pid="8" name="MSIP_Label_4b5591f2-6b23-403d-aa5f-b6d577f5e572_ContentBits">
    <vt:lpwstr>0</vt:lpwstr>
  </property>
  <property fmtid="{D5CDD505-2E9C-101B-9397-08002B2CF9AE}" pid="9" name="MSIP_Label_4b5591f2-6b23-403d-aa5f-b6d577f5e572_Enabled">
    <vt:lpwstr>true</vt:lpwstr>
  </property>
  <property fmtid="{D5CDD505-2E9C-101B-9397-08002B2CF9AE}" pid="10" name="MSIP_Label_4b5591f2-6b23-403d-aa5f-b6d577f5e572_Method">
    <vt:lpwstr>Standard</vt:lpwstr>
  </property>
  <property fmtid="{D5CDD505-2E9C-101B-9397-08002B2CF9AE}" pid="11" name="MSIP_Label_4b5591f2-6b23-403d-aa5f-b6d577f5e572_Name">
    <vt:lpwstr>4b5591f2-6b23-403d-aa5f-b6d577f5e572</vt:lpwstr>
  </property>
  <property fmtid="{D5CDD505-2E9C-101B-9397-08002B2CF9AE}" pid="12" name="MSIP_Label_4b5591f2-6b23-403d-aa5f-b6d577f5e572_SetDate">
    <vt:lpwstr>2020-09-23T07:23:26Z</vt:lpwstr>
  </property>
  <property fmtid="{D5CDD505-2E9C-101B-9397-08002B2CF9AE}" pid="13" name="MSIP_Label_4b5591f2-6b23-403d-aa5f-b6d577f5e572_SiteId">
    <vt:lpwstr>311b3378-8e8a-4b5e-a33f-e80a3d8ba60a</vt:lpwstr>
  </property>
  <property fmtid="{D5CDD505-2E9C-101B-9397-08002B2CF9AE}" pid="14" name="Notes">
    <vt:i4>4</vt:i4>
  </property>
  <property fmtid="{D5CDD505-2E9C-101B-9397-08002B2CF9AE}" pid="15" name="PresentationFormat">
    <vt:lpwstr>Widescreen</vt:lpwstr>
  </property>
  <property fmtid="{D5CDD505-2E9C-101B-9397-08002B2CF9AE}" pid="16" name="ScaleCrop">
    <vt:bool>0</vt:bool>
  </property>
  <property fmtid="{D5CDD505-2E9C-101B-9397-08002B2CF9AE}" pid="17" name="ShareDoc">
    <vt:bool>0</vt:bool>
  </property>
  <property fmtid="{D5CDD505-2E9C-101B-9397-08002B2CF9AE}" pid="18" name="Slides">
    <vt:i4>38</vt:i4>
  </property>
</Properties>
</file>