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7.xml.rels" ContentType="application/vnd.openxmlformats-package.relationships+xml"/>
  <Override PartName="/ppt/notesSlides/_rels/notesSlide10.xml.rels" ContentType="application/vnd.openxmlformats-package.relationships+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media/image43.png" ContentType="image/png"/>
  <Override PartName="/ppt/media/image42.png" ContentType="image/png"/>
  <Override PartName="/ppt/media/image41.jpeg" ContentType="image/jpeg"/>
  <Override PartName="/ppt/media/image39.jpeg" ContentType="image/jpeg"/>
  <Override PartName="/ppt/media/image38.jpeg" ContentType="image/jpeg"/>
  <Override PartName="/ppt/media/image14.png" ContentType="image/png"/>
  <Override PartName="/ppt/media/image13.png" ContentType="image/png"/>
  <Override PartName="/ppt/media/image37.png" ContentType="image/png"/>
  <Override PartName="/ppt/media/image12.png" ContentType="image/png"/>
  <Override PartName="/ppt/media/image36.png" ContentType="image/png"/>
  <Override PartName="/ppt/media/image11.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2.png" ContentType="image/png"/>
  <Override PartName="/ppt/media/image24.png" ContentType="image/png"/>
  <Override PartName="/ppt/media/image25.png" ContentType="image/png"/>
  <Override PartName="/ppt/media/image27.png" ContentType="image/png"/>
  <Override PartName="/ppt/media/image28.png" ContentType="image/png"/>
  <Override PartName="/ppt/media/image30.png" ContentType="image/png"/>
  <Override PartName="/ppt/media/image31.png" ContentType="image/png"/>
  <Override PartName="/ppt/media/image33.png" ContentType="image/png"/>
  <Override PartName="/ppt/media/image34.png" ContentType="image/png"/>
  <Override PartName="/ppt/media/image10.png" ContentType="image/png"/>
  <Override PartName="/ppt/media/image35.png" ContentType="image/png"/>
  <Override PartName="/ppt/media/image9.png" ContentType="image/png"/>
  <Override PartName="/ppt/media/image8.png" ContentType="image/png"/>
  <Override PartName="/ppt/media/image7.png" ContentType="image/png"/>
  <Override PartName="/ppt/media/image6.png" ContentType="image/png"/>
  <Override PartName="/ppt/media/image2.png" ContentType="image/png"/>
  <Override PartName="/ppt/media/image40.jpeg" ContentType="image/jpeg"/>
  <Override PartName="/ppt/media/image1.png" ContentType="image/png"/>
  <Override PartName="/ppt/media/image3.png" ContentType="image/png"/>
  <Override PartName="/ppt/media/image4.png" ContentType="image/png"/>
  <Override PartName="/ppt/media/image5.png" ContentType="image/png"/>
  <Override PartName="/ppt/media/image32.png" ContentType="image/png"/>
  <Override PartName="/ppt/media/hdphoto1.wdp" ContentType="image/vnd.ms-photo"/>
  <Override PartName="/ppt/media/image21.jpeg" ContentType="image/jpeg"/>
  <Override PartName="/ppt/media/image23.jpeg" ContentType="image/jpeg"/>
  <Override PartName="/ppt/media/image26.png" ContentType="image/png"/>
  <Override PartName="/ppt/media/image29.jpeg" ContentType="image/jpe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3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sldImg"/>
          </p:nvPr>
        </p:nvSpPr>
        <p:spPr>
          <a:xfrm>
            <a:off x="216000" y="812520"/>
            <a:ext cx="7127280" cy="4008960"/>
          </a:xfrm>
          <a:prstGeom prst="rect">
            <a:avLst/>
          </a:prstGeom>
        </p:spPr>
        <p:txBody>
          <a:bodyPr lIns="0" rIns="0" tIns="0" bIns="0" anchor="ctr"/>
          <a:p>
            <a:pPr algn="ctr"/>
            <a:r>
              <a:rPr b="0" lang="en-IN" sz="4400" spc="-1" strike="noStrike">
                <a:latin typeface="Arial"/>
              </a:rPr>
              <a:t>Click to move the slide</a:t>
            </a:r>
            <a:endParaRPr b="0" lang="en-IN" sz="4400" spc="-1" strike="noStrike">
              <a:latin typeface="Arial"/>
            </a:endParaRPr>
          </a:p>
        </p:txBody>
      </p:sp>
      <p:sp>
        <p:nvSpPr>
          <p:cNvPr id="208"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209"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&lt;header&gt;</a:t>
            </a:r>
            <a:endParaRPr b="0" lang="en-IN" sz="1400" spc="-1" strike="noStrike">
              <a:latin typeface="Times New Roman"/>
            </a:endParaRPr>
          </a:p>
        </p:txBody>
      </p:sp>
      <p:sp>
        <p:nvSpPr>
          <p:cNvPr id="210"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&lt;date/time&gt;</a:t>
            </a:r>
            <a:endParaRPr b="0" lang="en-IN" sz="1400" spc="-1" strike="noStrike">
              <a:latin typeface="Times New Roman"/>
            </a:endParaRPr>
          </a:p>
        </p:txBody>
      </p:sp>
      <p:sp>
        <p:nvSpPr>
          <p:cNvPr id="211"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&lt;footer&gt;</a:t>
            </a:r>
            <a:endParaRPr b="0" lang="en-IN" sz="1400" spc="-1" strike="noStrike">
              <a:latin typeface="Times New Roman"/>
            </a:endParaRPr>
          </a:p>
        </p:txBody>
      </p:sp>
      <p:sp>
        <p:nvSpPr>
          <p:cNvPr id="212" name="PlaceHolder 6"/>
          <p:cNvSpPr>
            <a:spLocks noGrp="1"/>
          </p:cNvSpPr>
          <p:nvPr>
            <p:ph type="sldNum"/>
          </p:nvPr>
        </p:nvSpPr>
        <p:spPr>
          <a:xfrm>
            <a:off x="4278960" y="10157400"/>
            <a:ext cx="3280680" cy="534240"/>
          </a:xfrm>
          <a:prstGeom prst="rect">
            <a:avLst/>
          </a:prstGeom>
        </p:spPr>
        <p:txBody>
          <a:bodyPr lIns="0" rIns="0" tIns="0" bIns="0" anchor="b"/>
          <a:p>
            <a:pPr algn="r"/>
            <a:fld id="{35E818EE-5631-4B3D-B37A-EBF926696DD3}"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sldImg"/>
          </p:nvPr>
        </p:nvSpPr>
        <p:spPr>
          <a:xfrm>
            <a:off x="685800" y="1143000"/>
            <a:ext cx="5485320" cy="3085200"/>
          </a:xfrm>
          <a:prstGeom prst="rect">
            <a:avLst/>
          </a:prstGeom>
        </p:spPr>
      </p:sp>
      <p:sp>
        <p:nvSpPr>
          <p:cNvPr id="408" name="PlaceHolder 2"/>
          <p:cNvSpPr>
            <a:spLocks noGrp="1"/>
          </p:cNvSpPr>
          <p:nvPr>
            <p:ph type="body"/>
          </p:nvPr>
        </p:nvSpPr>
        <p:spPr>
          <a:xfrm>
            <a:off x="685800" y="4400640"/>
            <a:ext cx="5485320" cy="3599280"/>
          </a:xfrm>
          <a:prstGeom prst="rect">
            <a:avLst/>
          </a:prstGeom>
        </p:spPr>
        <p:txBody>
          <a:bodyPr lIns="0" rIns="0" tIns="0" bIns="0"/>
          <a:p>
            <a:endParaRPr b="0" lang="en-IN" sz="2000" spc="-1" strike="noStrike">
              <a:latin typeface="Arial"/>
            </a:endParaRPr>
          </a:p>
        </p:txBody>
      </p:sp>
      <p:sp>
        <p:nvSpPr>
          <p:cNvPr id="409"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44C518E1-C851-4DB1-8A84-E6881319D158}" type="slidenum">
              <a:rPr b="0" lang="en-IN" sz="1200" spc="-1" strike="noStrike">
                <a:solidFill>
                  <a:srgbClr val="000000"/>
                </a:solidFill>
                <a:latin typeface="Calibri"/>
                <a:ea typeface="+mn-ea"/>
              </a:rPr>
              <a:t>&lt;number&gt;</a:t>
            </a:fld>
            <a:endParaRPr b="0" lang="en-IN"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sldImg"/>
          </p:nvPr>
        </p:nvSpPr>
        <p:spPr>
          <a:xfrm>
            <a:off x="685800" y="1143000"/>
            <a:ext cx="5485320" cy="3085200"/>
          </a:xfrm>
          <a:prstGeom prst="rect">
            <a:avLst/>
          </a:prstGeom>
        </p:spPr>
      </p:sp>
      <p:sp>
        <p:nvSpPr>
          <p:cNvPr id="411" name="PlaceHolder 2"/>
          <p:cNvSpPr>
            <a:spLocks noGrp="1"/>
          </p:cNvSpPr>
          <p:nvPr>
            <p:ph type="body"/>
          </p:nvPr>
        </p:nvSpPr>
        <p:spPr>
          <a:xfrm>
            <a:off x="685800" y="4400640"/>
            <a:ext cx="5485320" cy="3599280"/>
          </a:xfrm>
          <a:prstGeom prst="rect">
            <a:avLst/>
          </a:prstGeom>
        </p:spPr>
        <p:txBody>
          <a:bodyPr lIns="0" rIns="0" tIns="0" bIns="0"/>
          <a:p>
            <a:endParaRPr b="0" lang="en-IN" sz="2000" spc="-1" strike="noStrike">
              <a:latin typeface="Arial"/>
            </a:endParaRPr>
          </a:p>
        </p:txBody>
      </p:sp>
      <p:sp>
        <p:nvSpPr>
          <p:cNvPr id="412"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453CF593-83B6-4E75-919A-3CB049939CBC}" type="slidenum">
              <a:rPr b="0" lang="en-IN" sz="1200" spc="-1" strike="noStrike">
                <a:solidFill>
                  <a:srgbClr val="000000"/>
                </a:solidFill>
                <a:latin typeface="Calibri"/>
                <a:ea typeface="+mn-ea"/>
              </a:rPr>
              <a:t>&lt;number&gt;</a:t>
            </a:fld>
            <a:endParaRPr b="0" lang="en-IN"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sldImg"/>
          </p:nvPr>
        </p:nvSpPr>
        <p:spPr>
          <a:xfrm>
            <a:off x="685800" y="1143000"/>
            <a:ext cx="5485320" cy="3085200"/>
          </a:xfrm>
          <a:prstGeom prst="rect">
            <a:avLst/>
          </a:prstGeom>
        </p:spPr>
      </p:sp>
      <p:sp>
        <p:nvSpPr>
          <p:cNvPr id="414" name="PlaceHolder 2"/>
          <p:cNvSpPr>
            <a:spLocks noGrp="1"/>
          </p:cNvSpPr>
          <p:nvPr>
            <p:ph type="body"/>
          </p:nvPr>
        </p:nvSpPr>
        <p:spPr>
          <a:xfrm>
            <a:off x="685800" y="4400640"/>
            <a:ext cx="5485320" cy="3599280"/>
          </a:xfrm>
          <a:prstGeom prst="rect">
            <a:avLst/>
          </a:prstGeom>
        </p:spPr>
        <p:txBody>
          <a:bodyPr lIns="0" rIns="0" tIns="0" bIns="0"/>
          <a:p>
            <a:endParaRPr b="0" lang="en-IN" sz="2000" spc="-1" strike="noStrike">
              <a:latin typeface="Arial"/>
            </a:endParaRPr>
          </a:p>
        </p:txBody>
      </p:sp>
      <p:sp>
        <p:nvSpPr>
          <p:cNvPr id="415"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1131E9E7-386D-4BEE-81EA-149434DD7363}" type="slidenum">
              <a:rPr b="0" lang="en-IN" sz="1200" spc="-1" strike="noStrike">
                <a:solidFill>
                  <a:srgbClr val="000000"/>
                </a:solidFill>
                <a:latin typeface="Calibri"/>
                <a:ea typeface="+mn-ea"/>
              </a:rPr>
              <a:t>&lt;number&gt;</a:t>
            </a:fld>
            <a:endParaRPr b="0" lang="en-IN"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sldImg"/>
          </p:nvPr>
        </p:nvSpPr>
        <p:spPr>
          <a:xfrm>
            <a:off x="685800" y="1143000"/>
            <a:ext cx="5485320" cy="3085200"/>
          </a:xfrm>
          <a:prstGeom prst="rect">
            <a:avLst/>
          </a:prstGeom>
        </p:spPr>
      </p:sp>
      <p:sp>
        <p:nvSpPr>
          <p:cNvPr id="405" name="PlaceHolder 2"/>
          <p:cNvSpPr>
            <a:spLocks noGrp="1"/>
          </p:cNvSpPr>
          <p:nvPr>
            <p:ph type="body"/>
          </p:nvPr>
        </p:nvSpPr>
        <p:spPr>
          <a:xfrm>
            <a:off x="685800" y="4400640"/>
            <a:ext cx="5485320" cy="3599280"/>
          </a:xfrm>
          <a:prstGeom prst="rect">
            <a:avLst/>
          </a:prstGeom>
        </p:spPr>
        <p:txBody>
          <a:bodyPr lIns="0" rIns="0" tIns="0" bIns="0"/>
          <a:p>
            <a:endParaRPr b="0" lang="en-IN" sz="2000" spc="-1" strike="noStrike">
              <a:latin typeface="Arial"/>
            </a:endParaRPr>
          </a:p>
        </p:txBody>
      </p:sp>
      <p:sp>
        <p:nvSpPr>
          <p:cNvPr id="406"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8E49138A-F0AB-4ACA-B9B1-550DB641D42F}" type="slidenum">
              <a:rPr b="0" lang="en-IN" sz="1200" spc="-1" strike="noStrike">
                <a:solidFill>
                  <a:srgbClr val="000000"/>
                </a:solidFill>
                <a:latin typeface="Calibri"/>
                <a:ea typeface="+mn-ea"/>
              </a:rPr>
              <a:t>&lt;number&gt;</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3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3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3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4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4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4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5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5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5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5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5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6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63"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6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6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66"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6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6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7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7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7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8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8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8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8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8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9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9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9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9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9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9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0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20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20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20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20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20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a:t>
            </a:r>
            <a:r>
              <a:rPr b="0" lang="en-IN" sz="4400" spc="-1" strike="noStrike">
                <a:latin typeface="Arial"/>
              </a:rPr>
              <a:t>edit the </a:t>
            </a:r>
            <a:r>
              <a:rPr b="0" lang="en-IN" sz="4400" spc="-1" strike="noStrike">
                <a:latin typeface="Arial"/>
              </a:rPr>
              <a:t>title text </a:t>
            </a:r>
            <a:r>
              <a:rPr b="0" lang="en-IN" sz="4400" spc="-1" strike="noStrike">
                <a:latin typeface="Arial"/>
              </a:rPr>
              <a:t>format</a:t>
            </a:r>
            <a:endParaRPr b="0" lang="en-IN"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8" name="Group 1"/>
          <p:cNvGrpSpPr/>
          <p:nvPr/>
        </p:nvGrpSpPr>
        <p:grpSpPr>
          <a:xfrm>
            <a:off x="0" y="795600"/>
            <a:ext cx="12183120" cy="5793120"/>
            <a:chOff x="0" y="795600"/>
            <a:chExt cx="12183120" cy="5793120"/>
          </a:xfrm>
        </p:grpSpPr>
        <p:grpSp>
          <p:nvGrpSpPr>
            <p:cNvPr id="39" name="Group 2"/>
            <p:cNvGrpSpPr/>
            <p:nvPr/>
          </p:nvGrpSpPr>
          <p:grpSpPr>
            <a:xfrm>
              <a:off x="190080" y="803880"/>
              <a:ext cx="11811240" cy="5784840"/>
              <a:chOff x="190080" y="803880"/>
              <a:chExt cx="11811240" cy="5784840"/>
            </a:xfrm>
          </p:grpSpPr>
          <p:sp>
            <p:nvSpPr>
              <p:cNvPr id="40" name="Line 3"/>
              <p:cNvSpPr/>
              <p:nvPr/>
            </p:nvSpPr>
            <p:spPr>
              <a:xfrm>
                <a:off x="1900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41" name="Line 4"/>
              <p:cNvSpPr/>
              <p:nvPr/>
            </p:nvSpPr>
            <p:spPr>
              <a:xfrm>
                <a:off x="3934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42" name="Line 5"/>
              <p:cNvSpPr/>
              <p:nvPr/>
            </p:nvSpPr>
            <p:spPr>
              <a:xfrm>
                <a:off x="5972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43" name="Line 6"/>
              <p:cNvSpPr/>
              <p:nvPr/>
            </p:nvSpPr>
            <p:spPr>
              <a:xfrm>
                <a:off x="8010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44" name="Line 7"/>
              <p:cNvSpPr/>
              <p:nvPr/>
            </p:nvSpPr>
            <p:spPr>
              <a:xfrm>
                <a:off x="10044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45" name="Line 8"/>
              <p:cNvSpPr/>
              <p:nvPr/>
            </p:nvSpPr>
            <p:spPr>
              <a:xfrm>
                <a:off x="12081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46" name="Line 9"/>
              <p:cNvSpPr/>
              <p:nvPr/>
            </p:nvSpPr>
            <p:spPr>
              <a:xfrm>
                <a:off x="14119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47" name="Line 10"/>
              <p:cNvSpPr/>
              <p:nvPr/>
            </p:nvSpPr>
            <p:spPr>
              <a:xfrm>
                <a:off x="16153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48" name="Line 11"/>
              <p:cNvSpPr/>
              <p:nvPr/>
            </p:nvSpPr>
            <p:spPr>
              <a:xfrm>
                <a:off x="18190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49" name="Line 12"/>
              <p:cNvSpPr/>
              <p:nvPr/>
            </p:nvSpPr>
            <p:spPr>
              <a:xfrm>
                <a:off x="20228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50" name="Line 13"/>
              <p:cNvSpPr/>
              <p:nvPr/>
            </p:nvSpPr>
            <p:spPr>
              <a:xfrm>
                <a:off x="22262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51" name="Line 14"/>
              <p:cNvSpPr/>
              <p:nvPr/>
            </p:nvSpPr>
            <p:spPr>
              <a:xfrm>
                <a:off x="24300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52" name="Line 15"/>
              <p:cNvSpPr/>
              <p:nvPr/>
            </p:nvSpPr>
            <p:spPr>
              <a:xfrm>
                <a:off x="26337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53" name="Line 16"/>
              <p:cNvSpPr/>
              <p:nvPr/>
            </p:nvSpPr>
            <p:spPr>
              <a:xfrm>
                <a:off x="28371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54" name="Line 17"/>
              <p:cNvSpPr/>
              <p:nvPr/>
            </p:nvSpPr>
            <p:spPr>
              <a:xfrm>
                <a:off x="30409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55" name="Line 18"/>
              <p:cNvSpPr/>
              <p:nvPr/>
            </p:nvSpPr>
            <p:spPr>
              <a:xfrm>
                <a:off x="32446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56" name="Line 19"/>
              <p:cNvSpPr/>
              <p:nvPr/>
            </p:nvSpPr>
            <p:spPr>
              <a:xfrm>
                <a:off x="34480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57" name="Line 20"/>
              <p:cNvSpPr/>
              <p:nvPr/>
            </p:nvSpPr>
            <p:spPr>
              <a:xfrm>
                <a:off x="36518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58" name="Line 21"/>
              <p:cNvSpPr/>
              <p:nvPr/>
            </p:nvSpPr>
            <p:spPr>
              <a:xfrm>
                <a:off x="38556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59" name="Line 22"/>
              <p:cNvSpPr/>
              <p:nvPr/>
            </p:nvSpPr>
            <p:spPr>
              <a:xfrm>
                <a:off x="40590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60" name="Line 23"/>
              <p:cNvSpPr/>
              <p:nvPr/>
            </p:nvSpPr>
            <p:spPr>
              <a:xfrm>
                <a:off x="42627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61" name="Line 24"/>
              <p:cNvSpPr/>
              <p:nvPr/>
            </p:nvSpPr>
            <p:spPr>
              <a:xfrm>
                <a:off x="44665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62" name="Line 25"/>
              <p:cNvSpPr/>
              <p:nvPr/>
            </p:nvSpPr>
            <p:spPr>
              <a:xfrm>
                <a:off x="46699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63" name="Line 26"/>
              <p:cNvSpPr/>
              <p:nvPr/>
            </p:nvSpPr>
            <p:spPr>
              <a:xfrm>
                <a:off x="48736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64" name="Line 27"/>
              <p:cNvSpPr/>
              <p:nvPr/>
            </p:nvSpPr>
            <p:spPr>
              <a:xfrm>
                <a:off x="50774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65" name="Line 28"/>
              <p:cNvSpPr/>
              <p:nvPr/>
            </p:nvSpPr>
            <p:spPr>
              <a:xfrm>
                <a:off x="52808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66" name="Line 29"/>
              <p:cNvSpPr/>
              <p:nvPr/>
            </p:nvSpPr>
            <p:spPr>
              <a:xfrm>
                <a:off x="54846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67" name="Line 30"/>
              <p:cNvSpPr/>
              <p:nvPr/>
            </p:nvSpPr>
            <p:spPr>
              <a:xfrm>
                <a:off x="56880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68" name="Line 31"/>
              <p:cNvSpPr/>
              <p:nvPr/>
            </p:nvSpPr>
            <p:spPr>
              <a:xfrm>
                <a:off x="58917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69" name="Line 32"/>
              <p:cNvSpPr/>
              <p:nvPr/>
            </p:nvSpPr>
            <p:spPr>
              <a:xfrm>
                <a:off x="60955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70" name="Line 33"/>
              <p:cNvSpPr/>
              <p:nvPr/>
            </p:nvSpPr>
            <p:spPr>
              <a:xfrm>
                <a:off x="62989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71" name="Line 34"/>
              <p:cNvSpPr/>
              <p:nvPr/>
            </p:nvSpPr>
            <p:spPr>
              <a:xfrm>
                <a:off x="65026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72" name="Line 35"/>
              <p:cNvSpPr/>
              <p:nvPr/>
            </p:nvSpPr>
            <p:spPr>
              <a:xfrm>
                <a:off x="67064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73" name="Line 36"/>
              <p:cNvSpPr/>
              <p:nvPr/>
            </p:nvSpPr>
            <p:spPr>
              <a:xfrm>
                <a:off x="69098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74" name="Line 37"/>
              <p:cNvSpPr/>
              <p:nvPr/>
            </p:nvSpPr>
            <p:spPr>
              <a:xfrm>
                <a:off x="71136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75" name="Line 38"/>
              <p:cNvSpPr/>
              <p:nvPr/>
            </p:nvSpPr>
            <p:spPr>
              <a:xfrm>
                <a:off x="73173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76" name="Line 39"/>
              <p:cNvSpPr/>
              <p:nvPr/>
            </p:nvSpPr>
            <p:spPr>
              <a:xfrm>
                <a:off x="75207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77" name="Line 40"/>
              <p:cNvSpPr/>
              <p:nvPr/>
            </p:nvSpPr>
            <p:spPr>
              <a:xfrm>
                <a:off x="77245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78" name="Line 41"/>
              <p:cNvSpPr/>
              <p:nvPr/>
            </p:nvSpPr>
            <p:spPr>
              <a:xfrm>
                <a:off x="79282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79" name="Line 42"/>
              <p:cNvSpPr/>
              <p:nvPr/>
            </p:nvSpPr>
            <p:spPr>
              <a:xfrm>
                <a:off x="81316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80" name="Line 43"/>
              <p:cNvSpPr/>
              <p:nvPr/>
            </p:nvSpPr>
            <p:spPr>
              <a:xfrm>
                <a:off x="83354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81" name="Line 44"/>
              <p:cNvSpPr/>
              <p:nvPr/>
            </p:nvSpPr>
            <p:spPr>
              <a:xfrm>
                <a:off x="85392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82" name="Line 45"/>
              <p:cNvSpPr/>
              <p:nvPr/>
            </p:nvSpPr>
            <p:spPr>
              <a:xfrm>
                <a:off x="87426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83" name="Line 46"/>
              <p:cNvSpPr/>
              <p:nvPr/>
            </p:nvSpPr>
            <p:spPr>
              <a:xfrm>
                <a:off x="89463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84" name="Line 47"/>
              <p:cNvSpPr/>
              <p:nvPr/>
            </p:nvSpPr>
            <p:spPr>
              <a:xfrm>
                <a:off x="91501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85" name="Line 48"/>
              <p:cNvSpPr/>
              <p:nvPr/>
            </p:nvSpPr>
            <p:spPr>
              <a:xfrm>
                <a:off x="93535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86" name="Line 49"/>
              <p:cNvSpPr/>
              <p:nvPr/>
            </p:nvSpPr>
            <p:spPr>
              <a:xfrm>
                <a:off x="95572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87" name="Line 50"/>
              <p:cNvSpPr/>
              <p:nvPr/>
            </p:nvSpPr>
            <p:spPr>
              <a:xfrm>
                <a:off x="97610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88" name="Line 51"/>
              <p:cNvSpPr/>
              <p:nvPr/>
            </p:nvSpPr>
            <p:spPr>
              <a:xfrm>
                <a:off x="99644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89" name="Line 52"/>
              <p:cNvSpPr/>
              <p:nvPr/>
            </p:nvSpPr>
            <p:spPr>
              <a:xfrm>
                <a:off x="101682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90" name="Line 53"/>
              <p:cNvSpPr/>
              <p:nvPr/>
            </p:nvSpPr>
            <p:spPr>
              <a:xfrm>
                <a:off x="103719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91" name="Line 54"/>
              <p:cNvSpPr/>
              <p:nvPr/>
            </p:nvSpPr>
            <p:spPr>
              <a:xfrm>
                <a:off x="105753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92" name="Line 55"/>
              <p:cNvSpPr/>
              <p:nvPr/>
            </p:nvSpPr>
            <p:spPr>
              <a:xfrm>
                <a:off x="107791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93" name="Line 56"/>
              <p:cNvSpPr/>
              <p:nvPr/>
            </p:nvSpPr>
            <p:spPr>
              <a:xfrm>
                <a:off x="109828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94" name="Line 57"/>
              <p:cNvSpPr/>
              <p:nvPr/>
            </p:nvSpPr>
            <p:spPr>
              <a:xfrm>
                <a:off x="111862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95" name="Line 58"/>
              <p:cNvSpPr/>
              <p:nvPr/>
            </p:nvSpPr>
            <p:spPr>
              <a:xfrm>
                <a:off x="113900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96" name="Line 59"/>
              <p:cNvSpPr/>
              <p:nvPr/>
            </p:nvSpPr>
            <p:spPr>
              <a:xfrm>
                <a:off x="115938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97" name="Line 60"/>
              <p:cNvSpPr/>
              <p:nvPr/>
            </p:nvSpPr>
            <p:spPr>
              <a:xfrm>
                <a:off x="117972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98" name="Line 61"/>
              <p:cNvSpPr/>
              <p:nvPr/>
            </p:nvSpPr>
            <p:spPr>
              <a:xfrm>
                <a:off x="120009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grpSp>
        <p:sp>
          <p:nvSpPr>
            <p:cNvPr id="99" name="Line 62"/>
            <p:cNvSpPr/>
            <p:nvPr/>
          </p:nvSpPr>
          <p:spPr>
            <a:xfrm flipH="1">
              <a:off x="0" y="79560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00" name="Line 63"/>
            <p:cNvSpPr/>
            <p:nvPr/>
          </p:nvSpPr>
          <p:spPr>
            <a:xfrm flipH="1">
              <a:off x="0" y="99936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01" name="Line 64"/>
            <p:cNvSpPr/>
            <p:nvPr/>
          </p:nvSpPr>
          <p:spPr>
            <a:xfrm flipH="1">
              <a:off x="0" y="120312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02" name="Line 65"/>
            <p:cNvSpPr/>
            <p:nvPr/>
          </p:nvSpPr>
          <p:spPr>
            <a:xfrm flipH="1">
              <a:off x="0" y="140688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03" name="Line 66"/>
            <p:cNvSpPr/>
            <p:nvPr/>
          </p:nvSpPr>
          <p:spPr>
            <a:xfrm flipH="1">
              <a:off x="0" y="161100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04" name="Line 67"/>
            <p:cNvSpPr/>
            <p:nvPr/>
          </p:nvSpPr>
          <p:spPr>
            <a:xfrm flipH="1">
              <a:off x="0" y="181476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05" name="Line 68"/>
            <p:cNvSpPr/>
            <p:nvPr/>
          </p:nvSpPr>
          <p:spPr>
            <a:xfrm flipH="1">
              <a:off x="0" y="201852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06" name="Line 69"/>
            <p:cNvSpPr/>
            <p:nvPr/>
          </p:nvSpPr>
          <p:spPr>
            <a:xfrm flipH="1">
              <a:off x="0" y="222228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07" name="Line 70"/>
            <p:cNvSpPr/>
            <p:nvPr/>
          </p:nvSpPr>
          <p:spPr>
            <a:xfrm flipH="1">
              <a:off x="0" y="242604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08" name="Line 71"/>
            <p:cNvSpPr/>
            <p:nvPr/>
          </p:nvSpPr>
          <p:spPr>
            <a:xfrm flipH="1">
              <a:off x="0" y="262980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09" name="Line 72"/>
            <p:cNvSpPr/>
            <p:nvPr/>
          </p:nvSpPr>
          <p:spPr>
            <a:xfrm flipH="1">
              <a:off x="0" y="283356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10" name="Line 73"/>
            <p:cNvSpPr/>
            <p:nvPr/>
          </p:nvSpPr>
          <p:spPr>
            <a:xfrm flipH="1">
              <a:off x="0" y="303732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11" name="Line 74"/>
            <p:cNvSpPr/>
            <p:nvPr/>
          </p:nvSpPr>
          <p:spPr>
            <a:xfrm flipH="1">
              <a:off x="0" y="324108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12" name="Line 75"/>
            <p:cNvSpPr/>
            <p:nvPr/>
          </p:nvSpPr>
          <p:spPr>
            <a:xfrm flipH="1">
              <a:off x="0" y="344484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13" name="Line 76"/>
            <p:cNvSpPr/>
            <p:nvPr/>
          </p:nvSpPr>
          <p:spPr>
            <a:xfrm flipH="1">
              <a:off x="0" y="364860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14" name="Line 77"/>
            <p:cNvSpPr/>
            <p:nvPr/>
          </p:nvSpPr>
          <p:spPr>
            <a:xfrm flipH="1">
              <a:off x="0" y="385236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15" name="Line 78"/>
            <p:cNvSpPr/>
            <p:nvPr/>
          </p:nvSpPr>
          <p:spPr>
            <a:xfrm flipH="1">
              <a:off x="0" y="405612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16" name="Line 79"/>
            <p:cNvSpPr/>
            <p:nvPr/>
          </p:nvSpPr>
          <p:spPr>
            <a:xfrm flipH="1">
              <a:off x="0" y="425988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17" name="Line 80"/>
            <p:cNvSpPr/>
            <p:nvPr/>
          </p:nvSpPr>
          <p:spPr>
            <a:xfrm flipH="1">
              <a:off x="0" y="446364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18" name="Line 81"/>
            <p:cNvSpPr/>
            <p:nvPr/>
          </p:nvSpPr>
          <p:spPr>
            <a:xfrm flipH="1">
              <a:off x="0" y="466776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19" name="Line 82"/>
            <p:cNvSpPr/>
            <p:nvPr/>
          </p:nvSpPr>
          <p:spPr>
            <a:xfrm flipH="1">
              <a:off x="0" y="487152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20" name="Line 83"/>
            <p:cNvSpPr/>
            <p:nvPr/>
          </p:nvSpPr>
          <p:spPr>
            <a:xfrm flipH="1">
              <a:off x="0" y="507528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21" name="Line 84"/>
            <p:cNvSpPr/>
            <p:nvPr/>
          </p:nvSpPr>
          <p:spPr>
            <a:xfrm flipH="1">
              <a:off x="0" y="527904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22" name="Line 85"/>
            <p:cNvSpPr/>
            <p:nvPr/>
          </p:nvSpPr>
          <p:spPr>
            <a:xfrm flipH="1">
              <a:off x="0" y="548280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23" name="Line 86"/>
            <p:cNvSpPr/>
            <p:nvPr/>
          </p:nvSpPr>
          <p:spPr>
            <a:xfrm flipH="1">
              <a:off x="0" y="568656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24" name="Line 87"/>
            <p:cNvSpPr/>
            <p:nvPr/>
          </p:nvSpPr>
          <p:spPr>
            <a:xfrm flipH="1">
              <a:off x="0" y="589032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25" name="Line 88"/>
            <p:cNvSpPr/>
            <p:nvPr/>
          </p:nvSpPr>
          <p:spPr>
            <a:xfrm flipH="1">
              <a:off x="0" y="609408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26" name="Line 89"/>
            <p:cNvSpPr/>
            <p:nvPr/>
          </p:nvSpPr>
          <p:spPr>
            <a:xfrm flipH="1">
              <a:off x="0" y="629784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27" name="Line 90"/>
            <p:cNvSpPr/>
            <p:nvPr/>
          </p:nvSpPr>
          <p:spPr>
            <a:xfrm flipH="1">
              <a:off x="0" y="650160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grpSp>
      <p:grpSp>
        <p:nvGrpSpPr>
          <p:cNvPr id="128" name="Group 91"/>
          <p:cNvGrpSpPr/>
          <p:nvPr/>
        </p:nvGrpSpPr>
        <p:grpSpPr>
          <a:xfrm>
            <a:off x="333360" y="633600"/>
            <a:ext cx="34417440" cy="429840"/>
            <a:chOff x="333360" y="633600"/>
            <a:chExt cx="34417440" cy="429840"/>
          </a:xfrm>
        </p:grpSpPr>
        <p:sp>
          <p:nvSpPr>
            <p:cNvPr id="129" name="CustomShape 92"/>
            <p:cNvSpPr/>
            <p:nvPr/>
          </p:nvSpPr>
          <p:spPr>
            <a:xfrm>
              <a:off x="333360" y="633600"/>
              <a:ext cx="11445840" cy="14292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a:noFill/>
            </a:ln>
          </p:spPr>
          <p:style>
            <a:lnRef idx="2">
              <a:schemeClr val="accent1">
                <a:shade val="50000"/>
              </a:schemeClr>
            </a:lnRef>
            <a:fillRef idx="1">
              <a:schemeClr val="accent1"/>
            </a:fillRef>
            <a:effectRef idx="0">
              <a:schemeClr val="accent1"/>
            </a:effectRef>
            <a:fontRef idx="minor"/>
          </p:style>
        </p:sp>
        <p:sp>
          <p:nvSpPr>
            <p:cNvPr id="130" name="CustomShape 93"/>
            <p:cNvSpPr/>
            <p:nvPr/>
          </p:nvSpPr>
          <p:spPr>
            <a:xfrm flipH="1" flipV="1" rot="10800000">
              <a:off x="34750800" y="1063080"/>
              <a:ext cx="11445840" cy="14292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a:noFill/>
            </a:ln>
          </p:spPr>
          <p:style>
            <a:lnRef idx="2">
              <a:schemeClr val="accent1">
                <a:shade val="50000"/>
              </a:schemeClr>
            </a:lnRef>
            <a:fillRef idx="1">
              <a:schemeClr val="accent1"/>
            </a:fillRef>
            <a:effectRef idx="0">
              <a:schemeClr val="accent1"/>
            </a:effectRef>
            <a:fontRef idx="minor"/>
          </p:style>
        </p:sp>
      </p:grpSp>
      <p:sp>
        <p:nvSpPr>
          <p:cNvPr id="131" name="PlaceHolder 94"/>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32" name="PlaceHolder 9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70"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microsoft.com/office/2007/relationships/hdphoto" Target="../media/hdphoto1.wdp"/><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slideLayout" Target="../slideLayouts/slideLayout13.xml"/><Relationship Id="rId8"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jpe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jpeg"/><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38.jpeg"/><Relationship Id="rId2" Type="http://schemas.openxmlformats.org/officeDocument/2006/relationships/image" Target="../media/image39.jpeg"/><Relationship Id="rId3"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40.jpe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41.jpe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54545"/>
        </a:solidFill>
      </p:bgPr>
    </p:bg>
    <p:spTree>
      <p:nvGrpSpPr>
        <p:cNvPr id="1" name=""/>
        <p:cNvGrpSpPr/>
        <p:nvPr/>
      </p:nvGrpSpPr>
      <p:grpSpPr>
        <a:xfrm>
          <a:off x="0" y="0"/>
          <a:ext cx="0" cy="0"/>
          <a:chOff x="0" y="0"/>
          <a:chExt cx="0" cy="0"/>
        </a:xfrm>
      </p:grpSpPr>
      <p:sp>
        <p:nvSpPr>
          <p:cNvPr id="213" name="CustomShape 1"/>
          <p:cNvSpPr/>
          <p:nvPr/>
        </p:nvSpPr>
        <p:spPr>
          <a:xfrm flipH="1">
            <a:off x="-720" y="0"/>
            <a:ext cx="6171840" cy="6856920"/>
          </a:xfrm>
          <a:custGeom>
            <a:avLst/>
            <a:gdLst/>
            <a:ah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pic>
        <p:nvPicPr>
          <p:cNvPr id="214" name="Picture 2" descr=""/>
          <p:cNvPicPr/>
          <p:nvPr/>
        </p:nvPicPr>
        <p:blipFill>
          <a:blip r:embed="rId1">
            <a:extLst>
              <a:ext uri="{BEBA8EAE-BF5A-486C-A8C5-ECC9F3942E4B}">
                <a14:imgProps xmlns:a14="http://schemas.microsoft.com/office/drawing/2010/main">
                  <a14:imgLayer r:embed="rId2">
                    <a14:imgEffect>
                      <a14:brightnessContrast amount="-22000" bright="2000" colorTemp="5325"/>
                    </a14:imgEffect>
                  </a14:imgLayer>
                </a14:imgProps>
              </a:ext>
            </a:extLst>
          </a:blip>
          <a:srcRect l="0" t="0" r="0" b="15187"/>
          <a:stretch/>
        </p:blipFill>
        <p:spPr>
          <a:xfrm>
            <a:off x="0" y="0"/>
            <a:ext cx="6023160" cy="6856920"/>
          </a:xfrm>
          <a:prstGeom prst="rect">
            <a:avLst/>
          </a:prstGeom>
          <a:ln>
            <a:noFill/>
          </a:ln>
          <a:effectLst>
            <a:outerShdw algn="ctr" blurRad="127000" dir="5400000" dist="50800" rotWithShape="0" sx="70000" sy="70000">
              <a:srgbClr val="000000">
                <a:alpha val="74000"/>
              </a:srgbClr>
            </a:outerShdw>
          </a:effectLst>
        </p:spPr>
      </p:pic>
      <p:sp>
        <p:nvSpPr>
          <p:cNvPr id="215" name="CustomShape 2"/>
          <p:cNvSpPr/>
          <p:nvPr/>
        </p:nvSpPr>
        <p:spPr>
          <a:xfrm>
            <a:off x="7272000" y="4744080"/>
            <a:ext cx="4900320" cy="583200"/>
          </a:xfrm>
          <a:prstGeom prst="rect">
            <a:avLst/>
          </a:prstGeom>
          <a:noFill/>
          <a:ln>
            <a:noFill/>
          </a:ln>
        </p:spPr>
        <p:style>
          <a:lnRef idx="0"/>
          <a:fillRef idx="0"/>
          <a:effectRef idx="0"/>
          <a:fontRef idx="minor"/>
        </p:style>
        <p:txBody>
          <a:bodyPr wrap="none" lIns="90000" rIns="90000" tIns="45000" bIns="45000"/>
          <a:p>
            <a:pPr algn="ctr">
              <a:lnSpc>
                <a:spcPct val="90000"/>
              </a:lnSpc>
            </a:pPr>
            <a:r>
              <a:rPr b="1" lang="en-IN" sz="3600" spc="-1" strike="noStrike">
                <a:solidFill>
                  <a:srgbClr val="ffffff"/>
                </a:solidFill>
                <a:latin typeface="Calibri"/>
                <a:ea typeface="DejaVu Sans"/>
              </a:rPr>
              <a:t>By SAKIL ANSARI  </a:t>
            </a:r>
            <a:endParaRPr b="0" lang="en-IN" sz="3600" spc="-1" strike="noStrike">
              <a:latin typeface="Arial"/>
            </a:endParaRPr>
          </a:p>
        </p:txBody>
      </p:sp>
      <p:sp>
        <p:nvSpPr>
          <p:cNvPr id="216" name="CustomShape 3"/>
          <p:cNvSpPr/>
          <p:nvPr/>
        </p:nvSpPr>
        <p:spPr>
          <a:xfrm>
            <a:off x="5853960" y="2345400"/>
            <a:ext cx="6429600" cy="1605960"/>
          </a:xfrm>
          <a:prstGeom prst="rect">
            <a:avLst/>
          </a:prstGeom>
          <a:noFill/>
          <a:ln>
            <a:noFill/>
          </a:ln>
        </p:spPr>
        <p:style>
          <a:lnRef idx="0"/>
          <a:fillRef idx="0"/>
          <a:effectRef idx="0"/>
          <a:fontRef idx="minor"/>
        </p:style>
        <p:txBody>
          <a:bodyPr lIns="90000" rIns="90000" tIns="45000" bIns="45000"/>
          <a:p>
            <a:pPr algn="ctr">
              <a:lnSpc>
                <a:spcPct val="90000"/>
              </a:lnSpc>
            </a:pPr>
            <a:r>
              <a:rPr b="1" lang="en-IN" sz="5400" spc="-1" strike="noStrike">
                <a:solidFill>
                  <a:srgbClr val="e2f0d9"/>
                </a:solidFill>
                <a:latin typeface="Trebuchet MS"/>
                <a:ea typeface="DejaVu Sans"/>
              </a:rPr>
              <a:t>Teaching Assistant Evaluation </a:t>
            </a:r>
            <a:r>
              <a:rPr b="1" lang="en-IN" sz="5400" spc="-1" strike="noStrike">
                <a:solidFill>
                  <a:srgbClr val="e2f0d9"/>
                </a:solidFill>
                <a:latin typeface="Calibri"/>
                <a:ea typeface="DejaVu Sans"/>
              </a:rPr>
              <a:t> </a:t>
            </a:r>
            <a:endParaRPr b="0" lang="en-IN" sz="5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406440" y="0"/>
            <a:ext cx="11378160" cy="672840"/>
          </a:xfrm>
          <a:prstGeom prst="rect">
            <a:avLst/>
          </a:prstGeom>
          <a:noFill/>
          <a:ln>
            <a:noFill/>
          </a:ln>
        </p:spPr>
        <p:style>
          <a:lnRef idx="0"/>
          <a:fillRef idx="0"/>
          <a:effectRef idx="0"/>
          <a:fontRef idx="minor"/>
        </p:style>
        <p:txBody>
          <a:bodyPr lIns="90000" rIns="90000" tIns="45000" bIns="45000" anchor="b"/>
          <a:p>
            <a:pPr>
              <a:lnSpc>
                <a:spcPct val="90000"/>
              </a:lnSpc>
            </a:pPr>
            <a:r>
              <a:rPr b="1" lang="en-IN" sz="3200" spc="-1" strike="noStrike">
                <a:solidFill>
                  <a:srgbClr val="002060"/>
                </a:solidFill>
                <a:latin typeface="Calibri"/>
                <a:ea typeface="Calibri"/>
              </a:rPr>
              <a:t>Outliers in Numerical variable</a:t>
            </a:r>
            <a:endParaRPr b="0" lang="en-IN" sz="3200" spc="-1" strike="noStrike">
              <a:latin typeface="Arial"/>
            </a:endParaRPr>
          </a:p>
        </p:txBody>
      </p:sp>
      <p:sp>
        <p:nvSpPr>
          <p:cNvPr id="255" name="CustomShape 2"/>
          <p:cNvSpPr/>
          <p:nvPr/>
        </p:nvSpPr>
        <p:spPr>
          <a:xfrm>
            <a:off x="4418640" y="905400"/>
            <a:ext cx="2812320" cy="4776480"/>
          </a:xfrm>
          <a:prstGeom prst="roundRect">
            <a:avLst>
              <a:gd name="adj" fmla="val 16667"/>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256" name="CustomShape 3"/>
          <p:cNvSpPr/>
          <p:nvPr/>
        </p:nvSpPr>
        <p:spPr>
          <a:xfrm>
            <a:off x="4590360" y="1270080"/>
            <a:ext cx="2496960" cy="3924000"/>
          </a:xfrm>
          <a:prstGeom prst="rect">
            <a:avLst/>
          </a:prstGeom>
          <a:noFill/>
          <a:ln>
            <a:noFill/>
          </a:ln>
          <a:effectLst>
            <a:outerShdw blurRad="40000" dir="5400000" dist="23000" rotWithShape="0">
              <a:srgbClr val="000000">
                <a:alpha val="35000"/>
              </a:srgbClr>
            </a:outerShdw>
          </a:effectLst>
        </p:spPr>
        <p:style>
          <a:lnRef idx="1">
            <a:schemeClr val="accent6"/>
          </a:lnRef>
          <a:fillRef idx="3">
            <a:schemeClr val="accent6"/>
          </a:fillRef>
          <a:effectRef idx="2">
            <a:schemeClr val="accent6"/>
          </a:effectRef>
          <a:fontRef idx="minor"/>
        </p:style>
        <p:txBody>
          <a:bodyPr lIns="90000" rIns="90000" tIns="45000" bIns="45000" anchor="ctr"/>
          <a:p>
            <a:pPr marL="343080" indent="-342000">
              <a:lnSpc>
                <a:spcPct val="100000"/>
              </a:lnSpc>
              <a:buClr>
                <a:srgbClr val="000000"/>
              </a:buClr>
              <a:buFont typeface="Arial"/>
              <a:buChar char="•"/>
            </a:pPr>
            <a:r>
              <a:rPr b="0" lang="en-IN" sz="2000" spc="-1" strike="noStrike">
                <a:solidFill>
                  <a:srgbClr val="000000"/>
                </a:solidFill>
                <a:latin typeface="Calibri"/>
                <a:ea typeface="DejaVu Sans"/>
              </a:rPr>
              <a:t>The outlier is present in the data. We need to remove the outlier.</a:t>
            </a:r>
            <a:endParaRPr b="0" lang="en-IN" sz="2000" spc="-1" strike="noStrike">
              <a:latin typeface="Arial"/>
            </a:endParaRPr>
          </a:p>
          <a:p>
            <a:pPr>
              <a:lnSpc>
                <a:spcPct val="100000"/>
              </a:lnSpc>
            </a:pPr>
            <a:endParaRPr b="0" lang="en-IN" sz="2000" spc="-1" strike="noStrike">
              <a:latin typeface="Arial"/>
            </a:endParaRPr>
          </a:p>
          <a:p>
            <a:pPr marL="343080" indent="-342000">
              <a:lnSpc>
                <a:spcPct val="100000"/>
              </a:lnSpc>
              <a:buClr>
                <a:srgbClr val="000000"/>
              </a:buClr>
              <a:buFont typeface="Arial"/>
              <a:buChar char="•"/>
            </a:pPr>
            <a:r>
              <a:rPr b="0" lang="en-IN" sz="2000" spc="-1" strike="noStrike">
                <a:solidFill>
                  <a:srgbClr val="000000"/>
                </a:solidFill>
                <a:latin typeface="Calibri"/>
                <a:ea typeface="DejaVu Sans"/>
              </a:rPr>
              <a:t>3 sigma technique can be used for outlier detection as the data is  following a normal distribution.</a:t>
            </a:r>
            <a:endParaRPr b="0" lang="en-IN" sz="2000" spc="-1" strike="noStrike">
              <a:latin typeface="Arial"/>
            </a:endParaRPr>
          </a:p>
        </p:txBody>
      </p:sp>
      <p:sp>
        <p:nvSpPr>
          <p:cNvPr id="257" name="CustomShape 4"/>
          <p:cNvSpPr/>
          <p:nvPr/>
        </p:nvSpPr>
        <p:spPr>
          <a:xfrm>
            <a:off x="748080" y="905400"/>
            <a:ext cx="3050640" cy="477648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258" name="CustomShape 5"/>
          <p:cNvSpPr/>
          <p:nvPr/>
        </p:nvSpPr>
        <p:spPr>
          <a:xfrm>
            <a:off x="7980120" y="905400"/>
            <a:ext cx="3176280" cy="479808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259" name="CustomShape 6"/>
          <p:cNvSpPr/>
          <p:nvPr/>
        </p:nvSpPr>
        <p:spPr>
          <a:xfrm>
            <a:off x="748080" y="5914440"/>
            <a:ext cx="3050640" cy="6375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ea typeface="DejaVu Sans"/>
              </a:rPr>
              <a:t>Outliers present in the data.</a:t>
            </a:r>
            <a:endParaRPr b="0" lang="en-IN" sz="1800" spc="-1" strike="noStrike">
              <a:latin typeface="Arial"/>
            </a:endParaRPr>
          </a:p>
        </p:txBody>
      </p:sp>
      <p:sp>
        <p:nvSpPr>
          <p:cNvPr id="260" name="CustomShape 7"/>
          <p:cNvSpPr/>
          <p:nvPr/>
        </p:nvSpPr>
        <p:spPr>
          <a:xfrm>
            <a:off x="7735320" y="5917680"/>
            <a:ext cx="3924360" cy="6375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ea typeface="DejaVu Sans"/>
              </a:rPr>
              <a:t>After removing the Outliers  in the data.</a:t>
            </a:r>
            <a:endParaRPr b="0" lang="en-IN" sz="1800" spc="-1" strike="noStrike">
              <a:latin typeface="Arial"/>
            </a:endParaRPr>
          </a:p>
        </p:txBody>
      </p:sp>
      <p:pic>
        <p:nvPicPr>
          <p:cNvPr id="261" name="image4.png" descr=""/>
          <p:cNvPicPr/>
          <p:nvPr/>
        </p:nvPicPr>
        <p:blipFill>
          <a:blip r:embed="rId1"/>
          <a:srcRect l="6121" t="0" r="0" b="6553"/>
          <a:stretch/>
        </p:blipFill>
        <p:spPr>
          <a:xfrm>
            <a:off x="1320840" y="990720"/>
            <a:ext cx="2123280" cy="4337640"/>
          </a:xfrm>
          <a:prstGeom prst="rect">
            <a:avLst/>
          </a:prstGeom>
          <a:ln>
            <a:noFill/>
          </a:ln>
        </p:spPr>
      </p:pic>
      <p:pic>
        <p:nvPicPr>
          <p:cNvPr id="262" name="image4.png" descr=""/>
          <p:cNvPicPr/>
          <p:nvPr/>
        </p:nvPicPr>
        <p:blipFill>
          <a:blip r:embed="rId2"/>
          <a:srcRect l="0" t="0" r="93540" b="0"/>
          <a:stretch/>
        </p:blipFill>
        <p:spPr>
          <a:xfrm>
            <a:off x="845280" y="966600"/>
            <a:ext cx="456120" cy="4641840"/>
          </a:xfrm>
          <a:prstGeom prst="rect">
            <a:avLst/>
          </a:prstGeom>
          <a:ln>
            <a:noFill/>
          </a:ln>
        </p:spPr>
      </p:pic>
      <p:pic>
        <p:nvPicPr>
          <p:cNvPr id="263" name="image4.png" descr=""/>
          <p:cNvPicPr/>
          <p:nvPr/>
        </p:nvPicPr>
        <p:blipFill>
          <a:blip r:embed="rId3"/>
          <a:srcRect l="22122" t="92137" r="16042" b="198"/>
          <a:stretch/>
        </p:blipFill>
        <p:spPr>
          <a:xfrm>
            <a:off x="175320" y="5329440"/>
            <a:ext cx="4413960" cy="352440"/>
          </a:xfrm>
          <a:prstGeom prst="rect">
            <a:avLst/>
          </a:prstGeom>
          <a:ln>
            <a:noFill/>
          </a:ln>
        </p:spPr>
      </p:pic>
      <p:pic>
        <p:nvPicPr>
          <p:cNvPr id="264" name="Picture 21" descr=""/>
          <p:cNvPicPr/>
          <p:nvPr/>
        </p:nvPicPr>
        <p:blipFill>
          <a:blip r:embed="rId4"/>
          <a:srcRect l="6223" t="0" r="0" b="7143"/>
          <a:stretch/>
        </p:blipFill>
        <p:spPr>
          <a:xfrm>
            <a:off x="8506800" y="990720"/>
            <a:ext cx="2381760" cy="4356360"/>
          </a:xfrm>
          <a:prstGeom prst="rect">
            <a:avLst/>
          </a:prstGeom>
          <a:ln>
            <a:noFill/>
          </a:ln>
        </p:spPr>
      </p:pic>
      <p:pic>
        <p:nvPicPr>
          <p:cNvPr id="265" name="Picture 22" descr=""/>
          <p:cNvPicPr/>
          <p:nvPr/>
        </p:nvPicPr>
        <p:blipFill>
          <a:blip r:embed="rId5"/>
          <a:srcRect l="0" t="0" r="93469" b="0"/>
          <a:stretch/>
        </p:blipFill>
        <p:spPr>
          <a:xfrm>
            <a:off x="8085240" y="991800"/>
            <a:ext cx="420120" cy="4691160"/>
          </a:xfrm>
          <a:prstGeom prst="rect">
            <a:avLst/>
          </a:prstGeom>
          <a:ln>
            <a:noFill/>
          </a:ln>
        </p:spPr>
      </p:pic>
      <p:pic>
        <p:nvPicPr>
          <p:cNvPr id="266" name="image4.png" descr=""/>
          <p:cNvPicPr/>
          <p:nvPr/>
        </p:nvPicPr>
        <p:blipFill>
          <a:blip r:embed="rId6"/>
          <a:srcRect l="22122" t="92137" r="16042" b="198"/>
          <a:stretch/>
        </p:blipFill>
        <p:spPr>
          <a:xfrm>
            <a:off x="7490520" y="5351400"/>
            <a:ext cx="4413960" cy="35244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406440" y="0"/>
            <a:ext cx="11378160" cy="672840"/>
          </a:xfrm>
          <a:prstGeom prst="rect">
            <a:avLst/>
          </a:prstGeom>
          <a:noFill/>
          <a:ln>
            <a:noFill/>
          </a:ln>
        </p:spPr>
        <p:style>
          <a:lnRef idx="0"/>
          <a:fillRef idx="0"/>
          <a:effectRef idx="0"/>
          <a:fontRef idx="minor"/>
        </p:style>
        <p:txBody>
          <a:bodyPr lIns="90000" rIns="90000" tIns="45000" bIns="45000" anchor="b"/>
          <a:p>
            <a:pPr>
              <a:lnSpc>
                <a:spcPct val="90000"/>
              </a:lnSpc>
            </a:pPr>
            <a:r>
              <a:rPr b="1" lang="en-IN" sz="3200" spc="-1" strike="noStrike">
                <a:solidFill>
                  <a:srgbClr val="002060"/>
                </a:solidFill>
                <a:latin typeface="Calibri"/>
                <a:ea typeface="Calibri"/>
              </a:rPr>
              <a:t>Checking the balance of the class</a:t>
            </a:r>
            <a:endParaRPr b="0" lang="en-IN" sz="3200" spc="-1" strike="noStrike">
              <a:latin typeface="Arial"/>
            </a:endParaRPr>
          </a:p>
        </p:txBody>
      </p:sp>
      <p:pic>
        <p:nvPicPr>
          <p:cNvPr id="268" name="image6.png" descr=""/>
          <p:cNvPicPr/>
          <p:nvPr/>
        </p:nvPicPr>
        <p:blipFill>
          <a:blip r:embed="rId1"/>
          <a:stretch/>
        </p:blipFill>
        <p:spPr>
          <a:xfrm>
            <a:off x="166320" y="1897560"/>
            <a:ext cx="5808600" cy="4460760"/>
          </a:xfrm>
          <a:prstGeom prst="rect">
            <a:avLst/>
          </a:prstGeom>
          <a:ln>
            <a:noFill/>
          </a:ln>
        </p:spPr>
      </p:pic>
      <p:graphicFrame>
        <p:nvGraphicFramePr>
          <p:cNvPr id="269" name="Table 2"/>
          <p:cNvGraphicFramePr/>
          <p:nvPr/>
        </p:nvGraphicFramePr>
        <p:xfrm>
          <a:off x="6871680" y="1761120"/>
          <a:ext cx="4585320" cy="2646360"/>
        </p:xfrm>
        <a:graphic>
          <a:graphicData uri="http://schemas.openxmlformats.org/drawingml/2006/table">
            <a:tbl>
              <a:tblPr/>
              <a:tblGrid>
                <a:gridCol w="1958040"/>
                <a:gridCol w="2627640"/>
              </a:tblGrid>
              <a:tr h="661680">
                <a:tc>
                  <a:txBody>
                    <a:bodyPr/>
                    <a:p>
                      <a:pPr algn="ctr">
                        <a:lnSpc>
                          <a:spcPct val="100000"/>
                        </a:lnSpc>
                      </a:pPr>
                      <a:r>
                        <a:rPr b="1" lang="en-IN" sz="2000" spc="-1" strike="noStrike">
                          <a:solidFill>
                            <a:srgbClr val="ffffff"/>
                          </a:solidFill>
                          <a:latin typeface="Calibri"/>
                        </a:rPr>
                        <a:t>Classes</a:t>
                      </a:r>
                      <a:endParaRPr b="0" lang="en-IN" sz="20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4472c4"/>
                    </a:solidFill>
                  </a:tcPr>
                </a:tc>
                <a:tc>
                  <a:txBody>
                    <a:bodyPr/>
                    <a:p>
                      <a:pPr algn="ctr">
                        <a:lnSpc>
                          <a:spcPct val="100000"/>
                        </a:lnSpc>
                      </a:pPr>
                      <a:r>
                        <a:rPr b="1" lang="en-IN" sz="2000" spc="-1" strike="noStrike">
                          <a:solidFill>
                            <a:srgbClr val="ffffff"/>
                          </a:solidFill>
                          <a:latin typeface="Calibri"/>
                        </a:rPr>
                        <a:t>Observation count</a:t>
                      </a:r>
                      <a:endParaRPr b="0" lang="en-IN" sz="20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4472c4"/>
                    </a:solidFill>
                  </a:tcPr>
                </a:tc>
              </a:tr>
              <a:tr h="661680">
                <a:tc>
                  <a:txBody>
                    <a:bodyPr/>
                    <a:p>
                      <a:pPr algn="ct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cfd5e9"/>
                    </a:solidFill>
                  </a:tcPr>
                </a:tc>
                <a:tc>
                  <a:txBody>
                    <a:bodyPr/>
                    <a:p>
                      <a:pPr algn="ctr">
                        <a:lnSpc>
                          <a:spcPct val="100000"/>
                        </a:lnSpc>
                      </a:pPr>
                      <a:r>
                        <a:rPr b="1" lang="en-IN" sz="1800" spc="-1" strike="noStrike">
                          <a:solidFill>
                            <a:srgbClr val="000000"/>
                          </a:solidFill>
                          <a:latin typeface="Calibri"/>
                        </a:rPr>
                        <a:t>49</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cfd5e9"/>
                    </a:solidFill>
                  </a:tcPr>
                </a:tc>
              </a:tr>
              <a:tr h="661680">
                <a:tc>
                  <a:txBody>
                    <a:bodyPr/>
                    <a:p>
                      <a:pPr algn="ct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e8ebf4"/>
                    </a:solidFill>
                  </a:tcPr>
                </a:tc>
                <a:tc>
                  <a:txBody>
                    <a:bodyPr/>
                    <a:p>
                      <a:pPr algn="ctr">
                        <a:lnSpc>
                          <a:spcPct val="100000"/>
                        </a:lnSpc>
                      </a:pPr>
                      <a:r>
                        <a:rPr b="1" lang="en-IN" sz="1800" spc="-1" strike="noStrike">
                          <a:solidFill>
                            <a:srgbClr val="000000"/>
                          </a:solidFill>
                          <a:latin typeface="Calibri"/>
                        </a:rPr>
                        <a:t>50</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e8ebf4"/>
                    </a:solidFill>
                  </a:tcPr>
                </a:tc>
              </a:tr>
              <a:tr h="661680">
                <a:tc>
                  <a:txBody>
                    <a:bodyPr/>
                    <a:p>
                      <a:pPr algn="ctr">
                        <a:lnSpc>
                          <a:spcPct val="100000"/>
                        </a:lnSpc>
                      </a:pPr>
                      <a:r>
                        <a:rPr b="0" lang="en-IN" sz="1800" spc="-1" strike="noStrike">
                          <a:solidFill>
                            <a:srgbClr val="000000"/>
                          </a:solidFill>
                          <a:latin typeface="Calibri"/>
                        </a:rPr>
                        <a:t>3</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cfd5e9"/>
                    </a:solidFill>
                  </a:tcPr>
                </a:tc>
                <a:tc>
                  <a:txBody>
                    <a:bodyPr/>
                    <a:p>
                      <a:pPr algn="ctr">
                        <a:lnSpc>
                          <a:spcPct val="100000"/>
                        </a:lnSpc>
                      </a:pPr>
                      <a:r>
                        <a:rPr b="1" lang="en-IN" sz="1800" spc="-1" strike="noStrike">
                          <a:solidFill>
                            <a:srgbClr val="000000"/>
                          </a:solidFill>
                          <a:latin typeface="Calibri"/>
                        </a:rPr>
                        <a:t>52</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cfd5e9"/>
                    </a:solidFill>
                  </a:tcPr>
                </a:tc>
              </a:tr>
            </a:tbl>
          </a:graphicData>
        </a:graphic>
      </p:graphicFrame>
      <p:sp>
        <p:nvSpPr>
          <p:cNvPr id="270" name="CustomShape 3"/>
          <p:cNvSpPr/>
          <p:nvPr/>
        </p:nvSpPr>
        <p:spPr>
          <a:xfrm>
            <a:off x="6871680" y="4518720"/>
            <a:ext cx="4584600" cy="505080"/>
          </a:xfrm>
          <a:prstGeom prst="rect">
            <a:avLst/>
          </a:prstGeom>
          <a:solidFill>
            <a:schemeClr val="accent6">
              <a:lumMod val="20000"/>
              <a:lumOff val="80000"/>
            </a:schemeClr>
          </a:solidFill>
          <a:ln>
            <a:solidFill>
              <a:srgbClr val="4ecff9"/>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nchor="ctr"/>
          <a:p>
            <a:pPr algn="ctr">
              <a:lnSpc>
                <a:spcPct val="100000"/>
              </a:lnSpc>
            </a:pPr>
            <a:r>
              <a:rPr b="0" lang="en-IN" sz="2400" spc="-1" strike="noStrike">
                <a:solidFill>
                  <a:srgbClr val="000000"/>
                </a:solidFill>
                <a:latin typeface="Calibri"/>
                <a:ea typeface="DejaVu Sans"/>
              </a:rPr>
              <a:t>Observations in each class </a:t>
            </a:r>
            <a:endParaRPr b="0" lang="en-IN" sz="2400" spc="-1" strike="noStrike">
              <a:latin typeface="Arial"/>
            </a:endParaRPr>
          </a:p>
        </p:txBody>
      </p:sp>
      <p:sp>
        <p:nvSpPr>
          <p:cNvPr id="271" name="CustomShape 4"/>
          <p:cNvSpPr/>
          <p:nvPr/>
        </p:nvSpPr>
        <p:spPr>
          <a:xfrm>
            <a:off x="775800" y="1343520"/>
            <a:ext cx="5115960" cy="552960"/>
          </a:xfrm>
          <a:prstGeom prst="rect">
            <a:avLst/>
          </a:prstGeom>
          <a:solidFill>
            <a:schemeClr val="accent6">
              <a:lumMod val="20000"/>
              <a:lumOff val="80000"/>
            </a:schemeClr>
          </a:solidFill>
          <a:ln>
            <a:solidFill>
              <a:srgbClr val="4ecff9"/>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nchor="ctr"/>
          <a:p>
            <a:pPr algn="ctr">
              <a:lnSpc>
                <a:spcPct val="100000"/>
              </a:lnSpc>
            </a:pPr>
            <a:r>
              <a:rPr b="0" lang="en-IN" sz="2400" spc="-1" strike="noStrike">
                <a:solidFill>
                  <a:srgbClr val="000000"/>
                </a:solidFill>
                <a:latin typeface="Calibri"/>
                <a:ea typeface="DejaVu Sans"/>
              </a:rPr>
              <a:t>The dataset is balanced </a:t>
            </a:r>
            <a:endParaRPr b="0" lang="en-IN" sz="24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406440" y="0"/>
            <a:ext cx="11378160" cy="672840"/>
          </a:xfrm>
          <a:prstGeom prst="rect">
            <a:avLst/>
          </a:prstGeom>
          <a:noFill/>
          <a:ln>
            <a:noFill/>
          </a:ln>
        </p:spPr>
        <p:style>
          <a:lnRef idx="0"/>
          <a:fillRef idx="0"/>
          <a:effectRef idx="0"/>
          <a:fontRef idx="minor"/>
        </p:style>
        <p:txBody>
          <a:bodyPr lIns="90000" rIns="90000" tIns="45000" bIns="45000" anchor="b"/>
          <a:p>
            <a:pPr>
              <a:lnSpc>
                <a:spcPct val="90000"/>
              </a:lnSpc>
            </a:pPr>
            <a:r>
              <a:rPr b="1" lang="en-IN" sz="3200" spc="-1" strike="noStrike">
                <a:solidFill>
                  <a:srgbClr val="002060"/>
                </a:solidFill>
                <a:latin typeface="Calibri"/>
                <a:ea typeface="Calibri"/>
              </a:rPr>
              <a:t>Bar graph for categorical features</a:t>
            </a:r>
            <a:endParaRPr b="0" lang="en-IN" sz="3200" spc="-1" strike="noStrike">
              <a:latin typeface="Arial"/>
            </a:endParaRPr>
          </a:p>
        </p:txBody>
      </p:sp>
      <p:graphicFrame>
        <p:nvGraphicFramePr>
          <p:cNvPr id="273" name="Table 2"/>
          <p:cNvGraphicFramePr/>
          <p:nvPr/>
        </p:nvGraphicFramePr>
        <p:xfrm>
          <a:off x="951480" y="4461480"/>
          <a:ext cx="4414320" cy="1904760"/>
        </p:xfrm>
        <a:graphic>
          <a:graphicData uri="http://schemas.openxmlformats.org/drawingml/2006/table">
            <a:tbl>
              <a:tblPr/>
              <a:tblGrid>
                <a:gridCol w="2207160"/>
                <a:gridCol w="2207520"/>
              </a:tblGrid>
              <a:tr h="682920">
                <a:tc>
                  <a:txBody>
                    <a:bodyPr/>
                    <a:p>
                      <a:pPr algn="ctr">
                        <a:lnSpc>
                          <a:spcPct val="100000"/>
                        </a:lnSpc>
                      </a:pPr>
                      <a:r>
                        <a:rPr b="1" lang="en-IN" sz="2000" spc="-1" strike="noStrike">
                          <a:solidFill>
                            <a:srgbClr val="ffffff"/>
                          </a:solidFill>
                          <a:latin typeface="Calibri"/>
                        </a:rPr>
                        <a:t>Englishspeaker</a:t>
                      </a:r>
                      <a:endParaRPr b="0" lang="en-IN" sz="20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4472c4"/>
                    </a:solidFill>
                  </a:tcPr>
                </a:tc>
                <a:tc>
                  <a:txBody>
                    <a:bodyPr/>
                    <a:p>
                      <a:pPr algn="ctr">
                        <a:lnSpc>
                          <a:spcPct val="100000"/>
                        </a:lnSpc>
                      </a:pPr>
                      <a:r>
                        <a:rPr b="1" lang="en-IN" sz="2000" spc="-1" strike="noStrike">
                          <a:solidFill>
                            <a:srgbClr val="ffffff"/>
                          </a:solidFill>
                          <a:latin typeface="Calibri"/>
                        </a:rPr>
                        <a:t>count</a:t>
                      </a:r>
                      <a:endParaRPr b="0" lang="en-IN" sz="20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4472c4"/>
                    </a:solidFill>
                  </a:tcPr>
                </a:tc>
              </a:tr>
              <a:tr h="611280">
                <a:tc>
                  <a:txBody>
                    <a:bodyPr/>
                    <a:p>
                      <a:pPr algn="ct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cfd5e9"/>
                    </a:solidFill>
                  </a:tcPr>
                </a:tc>
                <a:tc>
                  <a:txBody>
                    <a:bodyPr/>
                    <a:p>
                      <a:pPr algn="ctr">
                        <a:lnSpc>
                          <a:spcPct val="100000"/>
                        </a:lnSpc>
                      </a:pPr>
                      <a:r>
                        <a:rPr b="1" lang="en-IN" sz="1800" spc="-1" strike="noStrike">
                          <a:solidFill>
                            <a:srgbClr val="000000"/>
                          </a:solidFill>
                          <a:latin typeface="Calibri"/>
                        </a:rPr>
                        <a:t>29</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cfd5e9"/>
                    </a:solidFill>
                  </a:tcPr>
                </a:tc>
              </a:tr>
              <a:tr h="610920">
                <a:tc>
                  <a:txBody>
                    <a:bodyPr/>
                    <a:p>
                      <a:pPr algn="ct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e8ebf4"/>
                    </a:solidFill>
                  </a:tcPr>
                </a:tc>
                <a:tc>
                  <a:txBody>
                    <a:bodyPr/>
                    <a:p>
                      <a:pPr algn="ctr">
                        <a:lnSpc>
                          <a:spcPct val="100000"/>
                        </a:lnSpc>
                      </a:pPr>
                      <a:r>
                        <a:rPr b="1" lang="en-IN" sz="1800" spc="-1" strike="noStrike">
                          <a:solidFill>
                            <a:srgbClr val="000000"/>
                          </a:solidFill>
                          <a:latin typeface="Calibri"/>
                        </a:rPr>
                        <a:t>122</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e8ebf4"/>
                    </a:solidFill>
                  </a:tcPr>
                </a:tc>
              </a:tr>
            </a:tbl>
          </a:graphicData>
        </a:graphic>
      </p:graphicFrame>
      <p:sp>
        <p:nvSpPr>
          <p:cNvPr id="274" name="CustomShape 3"/>
          <p:cNvSpPr/>
          <p:nvPr/>
        </p:nvSpPr>
        <p:spPr>
          <a:xfrm>
            <a:off x="6280560" y="4788000"/>
            <a:ext cx="5328360" cy="1063800"/>
          </a:xfrm>
          <a:prstGeom prst="rect">
            <a:avLst/>
          </a:prstGeom>
          <a:solidFill>
            <a:schemeClr val="accent6">
              <a:lumMod val="20000"/>
              <a:lumOff val="80000"/>
            </a:schemeClr>
          </a:solidFill>
          <a:ln>
            <a:solidFill>
              <a:srgbClr val="4ecff9"/>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nchor="ctr"/>
          <a:p>
            <a:pPr algn="ctr">
              <a:lnSpc>
                <a:spcPct val="100000"/>
              </a:lnSpc>
            </a:pPr>
            <a:r>
              <a:rPr b="0" lang="en-IN" sz="2400" spc="-1" strike="noStrike">
                <a:solidFill>
                  <a:srgbClr val="000000"/>
                </a:solidFill>
                <a:latin typeface="Calibri"/>
                <a:ea typeface="DejaVu Sans"/>
              </a:rPr>
              <a:t>More number of non English speaker course Instructor are available </a:t>
            </a:r>
            <a:endParaRPr b="0" lang="en-IN" sz="2400" spc="-1" strike="noStrike">
              <a:latin typeface="Arial"/>
            </a:endParaRPr>
          </a:p>
        </p:txBody>
      </p:sp>
      <p:pic>
        <p:nvPicPr>
          <p:cNvPr id="275" name="image8.png" descr=""/>
          <p:cNvPicPr/>
          <p:nvPr/>
        </p:nvPicPr>
        <p:blipFill>
          <a:blip r:embed="rId1"/>
          <a:stretch/>
        </p:blipFill>
        <p:spPr>
          <a:xfrm>
            <a:off x="406440" y="723240"/>
            <a:ext cx="5060520" cy="3469320"/>
          </a:xfrm>
          <a:prstGeom prst="rect">
            <a:avLst/>
          </a:prstGeom>
          <a:ln>
            <a:noFill/>
          </a:ln>
        </p:spPr>
      </p:pic>
      <p:pic>
        <p:nvPicPr>
          <p:cNvPr id="276" name="image2.png" descr=""/>
          <p:cNvPicPr/>
          <p:nvPr/>
        </p:nvPicPr>
        <p:blipFill>
          <a:blip r:embed="rId2"/>
          <a:stretch/>
        </p:blipFill>
        <p:spPr>
          <a:xfrm>
            <a:off x="5596200" y="723240"/>
            <a:ext cx="6188400" cy="346932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406440" y="0"/>
            <a:ext cx="11378160" cy="672840"/>
          </a:xfrm>
          <a:prstGeom prst="rect">
            <a:avLst/>
          </a:prstGeom>
          <a:noFill/>
          <a:ln>
            <a:noFill/>
          </a:ln>
        </p:spPr>
        <p:style>
          <a:lnRef idx="0"/>
          <a:fillRef idx="0"/>
          <a:effectRef idx="0"/>
          <a:fontRef idx="minor"/>
        </p:style>
        <p:txBody>
          <a:bodyPr lIns="90000" rIns="90000" tIns="45000" bIns="45000" anchor="b"/>
          <a:p>
            <a:pPr>
              <a:lnSpc>
                <a:spcPct val="90000"/>
              </a:lnSpc>
            </a:pPr>
            <a:r>
              <a:rPr b="1" lang="en-IN" sz="3200" spc="-1" strike="noStrike">
                <a:solidFill>
                  <a:srgbClr val="002060"/>
                </a:solidFill>
                <a:latin typeface="Calibri"/>
                <a:ea typeface="Calibri"/>
              </a:rPr>
              <a:t>Bar graph for categorical features</a:t>
            </a:r>
            <a:endParaRPr b="0" lang="en-IN" sz="3200" spc="-1" strike="noStrike">
              <a:latin typeface="Arial"/>
            </a:endParaRPr>
          </a:p>
        </p:txBody>
      </p:sp>
      <p:sp>
        <p:nvSpPr>
          <p:cNvPr id="278" name="CustomShape 2"/>
          <p:cNvSpPr/>
          <p:nvPr/>
        </p:nvSpPr>
        <p:spPr>
          <a:xfrm>
            <a:off x="6505560" y="1447560"/>
            <a:ext cx="5190120" cy="1037160"/>
          </a:xfrm>
          <a:prstGeom prst="rect">
            <a:avLst/>
          </a:prstGeom>
          <a:solidFill>
            <a:schemeClr val="accent6">
              <a:lumMod val="20000"/>
              <a:lumOff val="80000"/>
            </a:schemeClr>
          </a:solidFill>
          <a:ln>
            <a:solidFill>
              <a:srgbClr val="4ecff9"/>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nchor="ctr"/>
          <a:p>
            <a:pPr algn="ctr">
              <a:lnSpc>
                <a:spcPct val="100000"/>
              </a:lnSpc>
            </a:pPr>
            <a:r>
              <a:rPr b="0" lang="en-IN" sz="2400" spc="-1" strike="noStrike">
                <a:solidFill>
                  <a:srgbClr val="000000"/>
                </a:solidFill>
                <a:latin typeface="Calibri"/>
                <a:ea typeface="DejaVu Sans"/>
              </a:rPr>
              <a:t>Course 3 is more popular which has the count 45 </a:t>
            </a:r>
            <a:endParaRPr b="0" lang="en-IN" sz="2400" spc="-1" strike="noStrike">
              <a:latin typeface="Arial"/>
            </a:endParaRPr>
          </a:p>
        </p:txBody>
      </p:sp>
      <p:pic>
        <p:nvPicPr>
          <p:cNvPr id="279" name="image9.png" descr=""/>
          <p:cNvPicPr/>
          <p:nvPr/>
        </p:nvPicPr>
        <p:blipFill>
          <a:blip r:embed="rId1"/>
          <a:stretch/>
        </p:blipFill>
        <p:spPr>
          <a:xfrm>
            <a:off x="5867280" y="2685960"/>
            <a:ext cx="5916960" cy="3628080"/>
          </a:xfrm>
          <a:prstGeom prst="rect">
            <a:avLst/>
          </a:prstGeom>
          <a:ln>
            <a:noFill/>
          </a:ln>
        </p:spPr>
      </p:pic>
      <p:pic>
        <p:nvPicPr>
          <p:cNvPr id="280" name="image3.png" descr=""/>
          <p:cNvPicPr/>
          <p:nvPr/>
        </p:nvPicPr>
        <p:blipFill>
          <a:blip r:embed="rId2"/>
          <a:stretch/>
        </p:blipFill>
        <p:spPr>
          <a:xfrm>
            <a:off x="406440" y="828720"/>
            <a:ext cx="5132880" cy="3056400"/>
          </a:xfrm>
          <a:prstGeom prst="rect">
            <a:avLst/>
          </a:prstGeom>
          <a:ln>
            <a:noFill/>
          </a:ln>
        </p:spPr>
      </p:pic>
      <p:graphicFrame>
        <p:nvGraphicFramePr>
          <p:cNvPr id="281" name="Table 3"/>
          <p:cNvGraphicFramePr/>
          <p:nvPr/>
        </p:nvGraphicFramePr>
        <p:xfrm>
          <a:off x="847440" y="3964680"/>
          <a:ext cx="4338000" cy="2064240"/>
        </p:xfrm>
        <a:graphic>
          <a:graphicData uri="http://schemas.openxmlformats.org/drawingml/2006/table">
            <a:tbl>
              <a:tblPr/>
              <a:tblGrid>
                <a:gridCol w="2169000"/>
                <a:gridCol w="2169360"/>
              </a:tblGrid>
              <a:tr h="536760">
                <a:tc>
                  <a:txBody>
                    <a:bodyPr/>
                    <a:p>
                      <a:pPr algn="ctr">
                        <a:lnSpc>
                          <a:spcPct val="100000"/>
                        </a:lnSpc>
                      </a:pPr>
                      <a:r>
                        <a:rPr b="1" lang="en-IN" sz="2000" spc="-1" strike="noStrike">
                          <a:solidFill>
                            <a:srgbClr val="ffffff"/>
                          </a:solidFill>
                          <a:latin typeface="Calibri"/>
                        </a:rPr>
                        <a:t>Semester</a:t>
                      </a:r>
                      <a:endParaRPr b="0" lang="en-IN" sz="20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4472c4"/>
                    </a:solidFill>
                  </a:tcPr>
                </a:tc>
                <a:tc>
                  <a:txBody>
                    <a:bodyPr/>
                    <a:p>
                      <a:pPr algn="ctr">
                        <a:lnSpc>
                          <a:spcPct val="100000"/>
                        </a:lnSpc>
                      </a:pPr>
                      <a:r>
                        <a:rPr b="1" lang="en-IN" sz="2000" spc="-1" strike="noStrike">
                          <a:solidFill>
                            <a:srgbClr val="ffffff"/>
                          </a:solidFill>
                          <a:latin typeface="Calibri"/>
                        </a:rPr>
                        <a:t>Count</a:t>
                      </a:r>
                      <a:endParaRPr b="0" lang="en-IN" sz="20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4472c4"/>
                    </a:solidFill>
                  </a:tcPr>
                </a:tc>
              </a:tr>
              <a:tr h="763920">
                <a:tc>
                  <a:txBody>
                    <a:bodyPr/>
                    <a:p>
                      <a:pPr algn="ctr">
                        <a:lnSpc>
                          <a:spcPct val="100000"/>
                        </a:lnSpc>
                      </a:pPr>
                      <a:r>
                        <a:rPr b="0" lang="en-IN" sz="1800" spc="-1" strike="noStrike">
                          <a:solidFill>
                            <a:srgbClr val="000000"/>
                          </a:solidFill>
                          <a:latin typeface="Calibri"/>
                        </a:rPr>
                        <a:t>Summer(1)</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cfd5e9"/>
                    </a:solidFill>
                  </a:tcPr>
                </a:tc>
                <a:tc>
                  <a:txBody>
                    <a:bodyPr/>
                    <a:p>
                      <a:pPr algn="ctr">
                        <a:lnSpc>
                          <a:spcPct val="100000"/>
                        </a:lnSpc>
                      </a:pPr>
                      <a:r>
                        <a:rPr b="0" lang="en-IN" sz="1800" spc="-1" strike="noStrike">
                          <a:solidFill>
                            <a:srgbClr val="000000"/>
                          </a:solidFill>
                          <a:latin typeface="Calibri"/>
                        </a:rPr>
                        <a:t>23</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cfd5e9"/>
                    </a:solidFill>
                  </a:tcPr>
                </a:tc>
              </a:tr>
              <a:tr h="763920">
                <a:tc>
                  <a:txBody>
                    <a:bodyPr/>
                    <a:p>
                      <a:pPr algn="ctr">
                        <a:lnSpc>
                          <a:spcPct val="100000"/>
                        </a:lnSpc>
                      </a:pPr>
                      <a:r>
                        <a:rPr b="0" lang="en-IN" sz="1800" spc="-1" strike="noStrike">
                          <a:solidFill>
                            <a:srgbClr val="000000"/>
                          </a:solidFill>
                          <a:latin typeface="Calibri"/>
                        </a:rPr>
                        <a:t>Regular(2)</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e8ebf4"/>
                    </a:solidFill>
                  </a:tcPr>
                </a:tc>
                <a:tc>
                  <a:txBody>
                    <a:bodyPr/>
                    <a:p>
                      <a:pPr algn="ctr">
                        <a:lnSpc>
                          <a:spcPct val="100000"/>
                        </a:lnSpc>
                      </a:pPr>
                      <a:r>
                        <a:rPr b="0" lang="en-IN" sz="1800" spc="-1" strike="noStrike">
                          <a:solidFill>
                            <a:srgbClr val="000000"/>
                          </a:solidFill>
                          <a:latin typeface="Calibri"/>
                        </a:rPr>
                        <a:t>128</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e8ebf4"/>
                    </a:solidFill>
                  </a:tcPr>
                </a:tc>
              </a:tr>
            </a:tbl>
          </a:graphicData>
        </a:graphic>
      </p:graphicFrame>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406440" y="0"/>
            <a:ext cx="11616840" cy="672840"/>
          </a:xfrm>
          <a:prstGeom prst="rect">
            <a:avLst/>
          </a:prstGeom>
          <a:noFill/>
          <a:ln>
            <a:noFill/>
          </a:ln>
        </p:spPr>
        <p:style>
          <a:lnRef idx="0"/>
          <a:fillRef idx="0"/>
          <a:effectRef idx="0"/>
          <a:fontRef idx="minor"/>
        </p:style>
        <p:txBody>
          <a:bodyPr lIns="90000" rIns="90000" tIns="45000" bIns="45000" anchor="b"/>
          <a:p>
            <a:pPr>
              <a:lnSpc>
                <a:spcPct val="90000"/>
              </a:lnSpc>
            </a:pPr>
            <a:r>
              <a:rPr b="1" lang="en-IN" sz="2800" spc="-1" strike="noStrike">
                <a:solidFill>
                  <a:srgbClr val="002060"/>
                </a:solidFill>
                <a:latin typeface="Calibri"/>
                <a:ea typeface="Calibri"/>
              </a:rPr>
              <a:t>Summer Semester and Regular Semester Analysis</a:t>
            </a:r>
            <a:endParaRPr b="0" lang="en-IN" sz="2800" spc="-1" strike="noStrike">
              <a:latin typeface="Arial"/>
            </a:endParaRPr>
          </a:p>
        </p:txBody>
      </p:sp>
      <p:sp>
        <p:nvSpPr>
          <p:cNvPr id="283" name="CustomShape 2"/>
          <p:cNvSpPr/>
          <p:nvPr/>
        </p:nvSpPr>
        <p:spPr>
          <a:xfrm>
            <a:off x="7666200" y="1117080"/>
            <a:ext cx="4118400" cy="5368320"/>
          </a:xfrm>
          <a:prstGeom prst="rect">
            <a:avLst/>
          </a:prstGeom>
          <a:solidFill>
            <a:schemeClr val="accent1">
              <a:lumMod val="20000"/>
              <a:lumOff val="80000"/>
            </a:schemeClr>
          </a:solidFill>
          <a:ln>
            <a:solidFill>
              <a:srgbClr val="00acea"/>
            </a:solidFill>
            <a:round/>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nchor="ctr"/>
          <a:p>
            <a:pPr>
              <a:lnSpc>
                <a:spcPct val="100000"/>
              </a:lnSpc>
            </a:pPr>
            <a:endParaRPr b="0" lang="en-IN" sz="1800" spc="-1" strike="noStrike">
              <a:latin typeface="Arial"/>
            </a:endParaRPr>
          </a:p>
          <a:p>
            <a:pPr lvl="1" marL="285840" indent="-284760">
              <a:lnSpc>
                <a:spcPct val="100000"/>
              </a:lnSpc>
              <a:buClr>
                <a:srgbClr val="000000"/>
              </a:buClr>
              <a:buSzPct val="95000"/>
              <a:buFont typeface="Wingdings" charset="2"/>
              <a:buChar char=""/>
            </a:pPr>
            <a:r>
              <a:rPr b="0" lang="en-IN" sz="1600" spc="-1" strike="noStrike">
                <a:solidFill>
                  <a:srgbClr val="000000"/>
                </a:solidFill>
                <a:latin typeface="Arial"/>
                <a:ea typeface="DejaVu Sans"/>
              </a:rPr>
              <a:t>Summer semester has only 6 Course Instructor</a:t>
            </a:r>
            <a:endParaRPr b="0" lang="en-IN" sz="1600" spc="-1" strike="noStrike">
              <a:latin typeface="Arial"/>
            </a:endParaRPr>
          </a:p>
          <a:p>
            <a:pPr>
              <a:lnSpc>
                <a:spcPct val="100000"/>
              </a:lnSpc>
            </a:pPr>
            <a:endParaRPr b="0" lang="en-IN" sz="1600" spc="-1" strike="noStrike">
              <a:latin typeface="Arial"/>
            </a:endParaRPr>
          </a:p>
          <a:p>
            <a:pPr lvl="1" marL="285840" indent="-284760">
              <a:lnSpc>
                <a:spcPct val="100000"/>
              </a:lnSpc>
              <a:buClr>
                <a:srgbClr val="000000"/>
              </a:buClr>
              <a:buSzPct val="95000"/>
              <a:buFont typeface="Wingdings" charset="2"/>
              <a:buChar char=""/>
            </a:pPr>
            <a:r>
              <a:rPr b="0" lang="en-IN" sz="1600" spc="-1" strike="noStrike">
                <a:solidFill>
                  <a:srgbClr val="000000"/>
                </a:solidFill>
                <a:latin typeface="Arial"/>
                <a:ea typeface="DejaVu Sans"/>
              </a:rPr>
              <a:t>Summer semester has only 2 courses.</a:t>
            </a:r>
            <a:endParaRPr b="0" lang="en-IN" sz="1600" spc="-1" strike="noStrike">
              <a:latin typeface="Arial"/>
            </a:endParaRPr>
          </a:p>
          <a:p>
            <a:pPr>
              <a:lnSpc>
                <a:spcPct val="100000"/>
              </a:lnSpc>
            </a:pPr>
            <a:endParaRPr b="0" lang="en-IN" sz="1600" spc="-1" strike="noStrike">
              <a:latin typeface="Arial"/>
            </a:endParaRPr>
          </a:p>
          <a:p>
            <a:pPr lvl="1" marL="285840" indent="-284760">
              <a:lnSpc>
                <a:spcPct val="100000"/>
              </a:lnSpc>
              <a:buClr>
                <a:srgbClr val="000000"/>
              </a:buClr>
              <a:buSzPct val="95000"/>
              <a:buFont typeface="Wingdings" charset="2"/>
              <a:buChar char=""/>
            </a:pPr>
            <a:r>
              <a:rPr b="0" lang="en-IN" sz="1600" spc="-1" strike="noStrike">
                <a:solidFill>
                  <a:srgbClr val="000000"/>
                </a:solidFill>
                <a:latin typeface="Arial"/>
                <a:ea typeface="DejaVu Sans"/>
              </a:rPr>
              <a:t>Summer semester has only two courses.</a:t>
            </a:r>
            <a:endParaRPr b="0" lang="en-IN" sz="1600" spc="-1" strike="noStrike">
              <a:latin typeface="Arial"/>
            </a:endParaRPr>
          </a:p>
          <a:p>
            <a:pPr>
              <a:lnSpc>
                <a:spcPct val="100000"/>
              </a:lnSpc>
            </a:pPr>
            <a:endParaRPr b="0" lang="en-IN" sz="1600" spc="-1" strike="noStrike">
              <a:latin typeface="Arial"/>
            </a:endParaRPr>
          </a:p>
          <a:p>
            <a:pPr lvl="1" marL="285840" indent="-284760">
              <a:lnSpc>
                <a:spcPct val="100000"/>
              </a:lnSpc>
              <a:buClr>
                <a:srgbClr val="000000"/>
              </a:buClr>
              <a:buSzPct val="95000"/>
              <a:buFont typeface="Wingdings" charset="2"/>
              <a:buChar char=""/>
            </a:pPr>
            <a:r>
              <a:rPr b="0" lang="en-IN" sz="1600" spc="-1" strike="noStrike">
                <a:solidFill>
                  <a:srgbClr val="000000"/>
                </a:solidFill>
                <a:latin typeface="Arial"/>
                <a:ea typeface="DejaVu Sans"/>
              </a:rPr>
              <a:t>Maximum class size for summer semester is 58.</a:t>
            </a:r>
            <a:endParaRPr b="0" lang="en-IN" sz="1600" spc="-1" strike="noStrike">
              <a:latin typeface="Arial"/>
            </a:endParaRPr>
          </a:p>
          <a:p>
            <a:pPr>
              <a:lnSpc>
                <a:spcPct val="100000"/>
              </a:lnSpc>
            </a:pPr>
            <a:endParaRPr b="0" lang="en-IN" sz="1600" spc="-1" strike="noStrike">
              <a:latin typeface="Arial"/>
            </a:endParaRPr>
          </a:p>
          <a:p>
            <a:pPr lvl="1" marL="285840" indent="-284760">
              <a:lnSpc>
                <a:spcPct val="100000"/>
              </a:lnSpc>
              <a:buClr>
                <a:srgbClr val="000000"/>
              </a:buClr>
              <a:buSzPct val="95000"/>
              <a:buFont typeface="Wingdings" charset="2"/>
              <a:buChar char=""/>
            </a:pPr>
            <a:r>
              <a:rPr b="0" lang="en-IN" sz="1600" spc="-1" strike="noStrike">
                <a:solidFill>
                  <a:srgbClr val="000000"/>
                </a:solidFill>
                <a:latin typeface="Arial"/>
                <a:ea typeface="DejaVu Sans"/>
              </a:rPr>
              <a:t>Most of the English speaker has received grade 3.</a:t>
            </a:r>
            <a:endParaRPr b="0" lang="en-IN" sz="1600" spc="-1" strike="noStrike">
              <a:latin typeface="Arial"/>
            </a:endParaRPr>
          </a:p>
          <a:p>
            <a:pPr>
              <a:lnSpc>
                <a:spcPct val="100000"/>
              </a:lnSpc>
            </a:pPr>
            <a:endParaRPr b="0" lang="en-IN" sz="1600" spc="-1" strike="noStrike">
              <a:latin typeface="Arial"/>
            </a:endParaRPr>
          </a:p>
          <a:p>
            <a:pPr lvl="1" marL="285840" indent="-284760">
              <a:lnSpc>
                <a:spcPct val="100000"/>
              </a:lnSpc>
              <a:buClr>
                <a:srgbClr val="000000"/>
              </a:buClr>
              <a:buSzPct val="95000"/>
              <a:buFont typeface="Wingdings" charset="2"/>
              <a:buChar char=""/>
            </a:pPr>
            <a:r>
              <a:rPr b="0" lang="en-IN" sz="1600" spc="-1" strike="noStrike">
                <a:solidFill>
                  <a:srgbClr val="000000"/>
                </a:solidFill>
                <a:latin typeface="Arial"/>
                <a:ea typeface="DejaVu Sans"/>
              </a:rPr>
              <a:t>23 observations are present in summer semester</a:t>
            </a:r>
            <a:endParaRPr b="0" lang="en-IN" sz="1600" spc="-1" strike="noStrike">
              <a:latin typeface="Arial"/>
            </a:endParaRPr>
          </a:p>
          <a:p>
            <a:pPr>
              <a:lnSpc>
                <a:spcPct val="100000"/>
              </a:lnSpc>
            </a:pPr>
            <a:endParaRPr b="0" lang="en-IN" sz="1600" spc="-1" strike="noStrike">
              <a:latin typeface="Arial"/>
            </a:endParaRPr>
          </a:p>
          <a:p>
            <a:pPr lvl="1" marL="285840" indent="-284760">
              <a:lnSpc>
                <a:spcPct val="100000"/>
              </a:lnSpc>
              <a:buClr>
                <a:srgbClr val="000000"/>
              </a:buClr>
              <a:buSzPct val="95000"/>
              <a:buFont typeface="Wingdings" charset="2"/>
              <a:buChar char=""/>
            </a:pPr>
            <a:r>
              <a:rPr b="0" lang="en-IN" sz="1600" spc="-1" strike="noStrike">
                <a:solidFill>
                  <a:srgbClr val="000000"/>
                </a:solidFill>
                <a:latin typeface="Arial"/>
                <a:ea typeface="DejaVu Sans"/>
              </a:rPr>
              <a:t>9 English speaker and 14 non English speaker are present in summer semester</a:t>
            </a:r>
            <a:endParaRPr b="0" lang="en-IN" sz="1600" spc="-1" strike="noStrike">
              <a:latin typeface="Arial"/>
            </a:endParaRPr>
          </a:p>
          <a:p>
            <a:pPr>
              <a:lnSpc>
                <a:spcPct val="100000"/>
              </a:lnSpc>
            </a:pPr>
            <a:endParaRPr b="0" lang="en-IN" sz="1600" spc="-1" strike="noStrike">
              <a:latin typeface="Arial"/>
            </a:endParaRPr>
          </a:p>
        </p:txBody>
      </p:sp>
      <p:sp>
        <p:nvSpPr>
          <p:cNvPr id="284" name="CustomShape 3"/>
          <p:cNvSpPr/>
          <p:nvPr/>
        </p:nvSpPr>
        <p:spPr>
          <a:xfrm>
            <a:off x="406440" y="884880"/>
            <a:ext cx="6707520" cy="336600"/>
          </a:xfrm>
          <a:prstGeom prst="rect">
            <a:avLst/>
          </a:prstGeom>
          <a:solidFill>
            <a:schemeClr val="accent5">
              <a:lumMod val="5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600" spc="-1" strike="noStrike">
                <a:solidFill>
                  <a:srgbClr val="ffffff"/>
                </a:solidFill>
                <a:latin typeface="Arial"/>
                <a:ea typeface="DejaVu Sans"/>
              </a:rPr>
              <a:t>Summer Semester Sample Data</a:t>
            </a:r>
            <a:endParaRPr b="0" lang="en-IN" sz="1600" spc="-1" strike="noStrike">
              <a:latin typeface="Arial"/>
            </a:endParaRPr>
          </a:p>
        </p:txBody>
      </p:sp>
      <p:pic>
        <p:nvPicPr>
          <p:cNvPr id="285" name="Picture 2" descr=""/>
          <p:cNvPicPr/>
          <p:nvPr/>
        </p:nvPicPr>
        <p:blipFill>
          <a:blip r:embed="rId1"/>
          <a:srcRect l="501" t="1463" r="1227" b="1564"/>
          <a:stretch/>
        </p:blipFill>
        <p:spPr>
          <a:xfrm>
            <a:off x="406440" y="1222560"/>
            <a:ext cx="6707520" cy="5084640"/>
          </a:xfrm>
          <a:prstGeom prst="rect">
            <a:avLst/>
          </a:prstGeom>
          <a:ln>
            <a:solidFill>
              <a:schemeClr val="tx1"/>
            </a:solidFill>
          </a:ln>
        </p:spPr>
      </p:pic>
      <p:sp>
        <p:nvSpPr>
          <p:cNvPr id="286" name="CustomShape 4"/>
          <p:cNvSpPr/>
          <p:nvPr/>
        </p:nvSpPr>
        <p:spPr>
          <a:xfrm>
            <a:off x="7666200" y="779400"/>
            <a:ext cx="4118400" cy="336600"/>
          </a:xfrm>
          <a:prstGeom prst="rect">
            <a:avLst/>
          </a:prstGeom>
          <a:solidFill>
            <a:schemeClr val="accent5">
              <a:lumMod val="5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600" spc="-1" strike="noStrike">
                <a:solidFill>
                  <a:srgbClr val="ffffff"/>
                </a:solidFill>
                <a:latin typeface="Arial"/>
                <a:ea typeface="DejaVu Sans"/>
              </a:rPr>
              <a:t>Observations</a:t>
            </a:r>
            <a:endParaRPr b="0" lang="en-IN" sz="1600" spc="-1" strike="noStrike">
              <a:latin typeface="Arial"/>
            </a:endParaRPr>
          </a:p>
        </p:txBody>
      </p:sp>
      <p:sp>
        <p:nvSpPr>
          <p:cNvPr id="287" name="CustomShape 5"/>
          <p:cNvSpPr/>
          <p:nvPr/>
        </p:nvSpPr>
        <p:spPr>
          <a:xfrm rot="5400000">
            <a:off x="5921640" y="3224160"/>
            <a:ext cx="2939040" cy="297360"/>
          </a:xfrm>
          <a:prstGeom prst="triangle">
            <a:avLst>
              <a:gd name="adj" fmla="val 50000"/>
            </a:avLst>
          </a:prstGeom>
          <a:solidFill>
            <a:schemeClr val="accent2"/>
          </a:solidFill>
          <a:ln>
            <a:solidFill>
              <a:schemeClr val="tx1"/>
            </a:solidFill>
            <a:round/>
          </a:ln>
        </p:spPr>
        <p:style>
          <a:lnRef idx="2">
            <a:schemeClr val="accent1">
              <a:shade val="50000"/>
            </a:schemeClr>
          </a:lnRef>
          <a:fillRef idx="1">
            <a:schemeClr val="accent1"/>
          </a:fillRef>
          <a:effectRef idx="0">
            <a:schemeClr val="accent1"/>
          </a:effectRef>
          <a:fontRef idx="minor"/>
        </p:style>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406440" y="0"/>
            <a:ext cx="11378160" cy="672840"/>
          </a:xfrm>
          <a:prstGeom prst="rect">
            <a:avLst/>
          </a:prstGeom>
          <a:noFill/>
          <a:ln>
            <a:noFill/>
          </a:ln>
        </p:spPr>
        <p:style>
          <a:lnRef idx="0"/>
          <a:fillRef idx="0"/>
          <a:effectRef idx="0"/>
          <a:fontRef idx="minor"/>
        </p:style>
        <p:txBody>
          <a:bodyPr lIns="90000" rIns="90000" tIns="45000" bIns="45000" anchor="b"/>
          <a:p>
            <a:pPr>
              <a:lnSpc>
                <a:spcPct val="90000"/>
              </a:lnSpc>
            </a:pPr>
            <a:r>
              <a:rPr b="1" lang="en-IN" sz="2800" spc="-1" strike="noStrike">
                <a:solidFill>
                  <a:srgbClr val="002060"/>
                </a:solidFill>
                <a:latin typeface="Calibri"/>
                <a:ea typeface="Calibri"/>
              </a:rPr>
              <a:t>Summer Semester and Regular Semester Analysis</a:t>
            </a:r>
            <a:endParaRPr b="0" lang="en-IN" sz="2800" spc="-1" strike="noStrike">
              <a:latin typeface="Arial"/>
            </a:endParaRPr>
          </a:p>
        </p:txBody>
      </p:sp>
      <p:sp>
        <p:nvSpPr>
          <p:cNvPr id="289" name="CustomShape 2"/>
          <p:cNvSpPr/>
          <p:nvPr/>
        </p:nvSpPr>
        <p:spPr>
          <a:xfrm>
            <a:off x="7524720" y="1140480"/>
            <a:ext cx="4259880" cy="5459040"/>
          </a:xfrm>
          <a:prstGeom prst="rect">
            <a:avLst/>
          </a:prstGeom>
          <a:solidFill>
            <a:schemeClr val="accent1">
              <a:lumMod val="20000"/>
              <a:lumOff val="80000"/>
            </a:schemeClr>
          </a:solidFill>
          <a:ln>
            <a:solidFill>
              <a:srgbClr val="00acea"/>
            </a:solidFill>
            <a:round/>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nchor="ctr"/>
          <a:p>
            <a:pPr>
              <a:lnSpc>
                <a:spcPct val="100000"/>
              </a:lnSpc>
            </a:pPr>
            <a:endParaRPr b="0" lang="en-IN" sz="1800" spc="-1" strike="noStrike">
              <a:latin typeface="Arial"/>
            </a:endParaRPr>
          </a:p>
          <a:p>
            <a:pPr lvl="1" marL="285840" indent="-284760">
              <a:lnSpc>
                <a:spcPct val="100000"/>
              </a:lnSpc>
              <a:buClr>
                <a:srgbClr val="000000"/>
              </a:buClr>
              <a:buSzPct val="95000"/>
              <a:buFont typeface="Wingdings" charset="2"/>
              <a:buChar char=""/>
            </a:pPr>
            <a:r>
              <a:rPr b="0" lang="en-IN" sz="1600" spc="-1" strike="noStrike">
                <a:solidFill>
                  <a:srgbClr val="000000"/>
                </a:solidFill>
                <a:latin typeface="Arial"/>
                <a:ea typeface="DejaVu Sans"/>
              </a:rPr>
              <a:t>All course Instructor are present in regular semester.</a:t>
            </a:r>
            <a:endParaRPr b="0" lang="en-IN" sz="1600" spc="-1" strike="noStrike">
              <a:latin typeface="Arial"/>
            </a:endParaRPr>
          </a:p>
          <a:p>
            <a:pPr>
              <a:lnSpc>
                <a:spcPct val="100000"/>
              </a:lnSpc>
            </a:pPr>
            <a:endParaRPr b="0" lang="en-IN" sz="1600" spc="-1" strike="noStrike">
              <a:latin typeface="Arial"/>
            </a:endParaRPr>
          </a:p>
          <a:p>
            <a:pPr lvl="1" marL="285840" indent="-284760">
              <a:lnSpc>
                <a:spcPct val="100000"/>
              </a:lnSpc>
              <a:buClr>
                <a:srgbClr val="000000"/>
              </a:buClr>
              <a:buSzPct val="95000"/>
              <a:buFont typeface="Wingdings" charset="2"/>
              <a:buChar char=""/>
            </a:pPr>
            <a:r>
              <a:rPr b="0" lang="en-IN" sz="1600" spc="-1" strike="noStrike">
                <a:solidFill>
                  <a:srgbClr val="000000"/>
                </a:solidFill>
                <a:latin typeface="Arial"/>
                <a:ea typeface="DejaVu Sans"/>
              </a:rPr>
              <a:t>Regular  semester has all the  courses.</a:t>
            </a:r>
            <a:endParaRPr b="0" lang="en-IN" sz="1600" spc="-1" strike="noStrike">
              <a:latin typeface="Arial"/>
            </a:endParaRPr>
          </a:p>
          <a:p>
            <a:pPr>
              <a:lnSpc>
                <a:spcPct val="100000"/>
              </a:lnSpc>
            </a:pPr>
            <a:endParaRPr b="0" lang="en-IN" sz="1600" spc="-1" strike="noStrike">
              <a:latin typeface="Arial"/>
            </a:endParaRPr>
          </a:p>
          <a:p>
            <a:pPr lvl="1" marL="285840" indent="-284760">
              <a:lnSpc>
                <a:spcPct val="100000"/>
              </a:lnSpc>
              <a:buClr>
                <a:srgbClr val="000000"/>
              </a:buClr>
              <a:buSzPct val="95000"/>
              <a:buFont typeface="Wingdings" charset="2"/>
              <a:buChar char=""/>
            </a:pPr>
            <a:r>
              <a:rPr b="0" lang="en-IN" sz="1600" spc="-1" strike="noStrike">
                <a:solidFill>
                  <a:srgbClr val="000000"/>
                </a:solidFill>
                <a:latin typeface="Arial"/>
                <a:ea typeface="DejaVu Sans"/>
              </a:rPr>
              <a:t>Summer semester has only two courses.</a:t>
            </a:r>
            <a:endParaRPr b="0" lang="en-IN" sz="1600" spc="-1" strike="noStrike">
              <a:latin typeface="Arial"/>
            </a:endParaRPr>
          </a:p>
          <a:p>
            <a:pPr>
              <a:lnSpc>
                <a:spcPct val="100000"/>
              </a:lnSpc>
            </a:pPr>
            <a:endParaRPr b="0" lang="en-IN" sz="1600" spc="-1" strike="noStrike">
              <a:latin typeface="Arial"/>
            </a:endParaRPr>
          </a:p>
          <a:p>
            <a:pPr lvl="1" marL="285840" indent="-284760">
              <a:lnSpc>
                <a:spcPct val="100000"/>
              </a:lnSpc>
              <a:buClr>
                <a:srgbClr val="000000"/>
              </a:buClr>
              <a:buSzPct val="95000"/>
              <a:buFont typeface="Wingdings" charset="2"/>
              <a:buChar char=""/>
            </a:pPr>
            <a:r>
              <a:rPr b="0" lang="en-IN" sz="1600" spc="-1" strike="noStrike">
                <a:solidFill>
                  <a:srgbClr val="000000"/>
                </a:solidFill>
                <a:latin typeface="Arial"/>
                <a:ea typeface="DejaVu Sans"/>
              </a:rPr>
              <a:t>Maximum class size for regular semester is 60..</a:t>
            </a:r>
            <a:endParaRPr b="0" lang="en-IN" sz="1600" spc="-1" strike="noStrike">
              <a:latin typeface="Arial"/>
            </a:endParaRPr>
          </a:p>
          <a:p>
            <a:pPr>
              <a:lnSpc>
                <a:spcPct val="100000"/>
              </a:lnSpc>
            </a:pPr>
            <a:endParaRPr b="0" lang="en-IN" sz="1600" spc="-1" strike="noStrike">
              <a:latin typeface="Arial"/>
            </a:endParaRPr>
          </a:p>
          <a:p>
            <a:pPr lvl="1" marL="285840" indent="-284760">
              <a:lnSpc>
                <a:spcPct val="100000"/>
              </a:lnSpc>
              <a:buClr>
                <a:srgbClr val="000000"/>
              </a:buClr>
              <a:buSzPct val="95000"/>
              <a:buFont typeface="Wingdings" charset="2"/>
              <a:buChar char=""/>
            </a:pPr>
            <a:r>
              <a:rPr b="0" lang="en-IN" sz="1600" spc="-1" strike="noStrike">
                <a:solidFill>
                  <a:srgbClr val="000000"/>
                </a:solidFill>
                <a:latin typeface="Arial"/>
                <a:ea typeface="DejaVu Sans"/>
              </a:rPr>
              <a:t>128 observations are present in regular semester.</a:t>
            </a:r>
            <a:endParaRPr b="0" lang="en-IN" sz="1600" spc="-1" strike="noStrike">
              <a:latin typeface="Arial"/>
            </a:endParaRPr>
          </a:p>
          <a:p>
            <a:pPr>
              <a:lnSpc>
                <a:spcPct val="100000"/>
              </a:lnSpc>
            </a:pPr>
            <a:endParaRPr b="0" lang="en-IN" sz="1600" spc="-1" strike="noStrike">
              <a:latin typeface="Arial"/>
            </a:endParaRPr>
          </a:p>
          <a:p>
            <a:pPr lvl="1" marL="285840" indent="-284760">
              <a:lnSpc>
                <a:spcPct val="100000"/>
              </a:lnSpc>
              <a:buClr>
                <a:srgbClr val="000000"/>
              </a:buClr>
              <a:buSzPct val="95000"/>
              <a:buFont typeface="Wingdings" charset="2"/>
              <a:buChar char=""/>
            </a:pPr>
            <a:r>
              <a:rPr b="0" lang="en-IN" sz="1600" spc="-1" strike="noStrike">
                <a:solidFill>
                  <a:srgbClr val="000000"/>
                </a:solidFill>
                <a:latin typeface="Arial"/>
                <a:ea typeface="DejaVu Sans"/>
              </a:rPr>
              <a:t>20 are English speaker and 108 are  non English speaker in regular semester.</a:t>
            </a:r>
            <a:endParaRPr b="0" lang="en-IN" sz="1600" spc="-1" strike="noStrike">
              <a:latin typeface="Arial"/>
            </a:endParaRPr>
          </a:p>
          <a:p>
            <a:pPr>
              <a:lnSpc>
                <a:spcPct val="100000"/>
              </a:lnSpc>
            </a:pPr>
            <a:endParaRPr b="0" lang="en-IN" sz="1600" spc="-1" strike="noStrike">
              <a:latin typeface="Arial"/>
            </a:endParaRPr>
          </a:p>
          <a:p>
            <a:pPr lvl="1" marL="285840" indent="-284760">
              <a:lnSpc>
                <a:spcPct val="100000"/>
              </a:lnSpc>
              <a:buClr>
                <a:srgbClr val="000000"/>
              </a:buClr>
              <a:buSzPct val="95000"/>
              <a:buFont typeface="Wingdings" charset="2"/>
              <a:buChar char=""/>
            </a:pPr>
            <a:r>
              <a:rPr b="0" lang="en-IN" sz="1600" spc="-1" strike="noStrike">
                <a:solidFill>
                  <a:srgbClr val="000000"/>
                </a:solidFill>
                <a:latin typeface="Arial"/>
                <a:ea typeface="DejaVu Sans"/>
              </a:rPr>
              <a:t>In regular semester ,more number of low grade is present.</a:t>
            </a:r>
            <a:endParaRPr b="0" lang="en-IN" sz="1600" spc="-1" strike="noStrike">
              <a:latin typeface="Arial"/>
            </a:endParaRPr>
          </a:p>
          <a:p>
            <a:pPr>
              <a:lnSpc>
                <a:spcPct val="100000"/>
              </a:lnSpc>
            </a:pPr>
            <a:endParaRPr b="0" lang="en-IN" sz="1600" spc="-1" strike="noStrike">
              <a:latin typeface="Arial"/>
            </a:endParaRPr>
          </a:p>
        </p:txBody>
      </p:sp>
      <p:sp>
        <p:nvSpPr>
          <p:cNvPr id="290" name="CustomShape 3"/>
          <p:cNvSpPr/>
          <p:nvPr/>
        </p:nvSpPr>
        <p:spPr>
          <a:xfrm>
            <a:off x="406440" y="981720"/>
            <a:ext cx="6336360" cy="316440"/>
          </a:xfrm>
          <a:prstGeom prst="rect">
            <a:avLst/>
          </a:prstGeom>
          <a:solidFill>
            <a:schemeClr val="accent1">
              <a:lumMod val="5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600" spc="-1" strike="noStrike">
                <a:solidFill>
                  <a:srgbClr val="ffffff"/>
                </a:solidFill>
                <a:latin typeface="Arial"/>
                <a:ea typeface="DejaVu Sans"/>
              </a:rPr>
              <a:t>Regular Semester Sample Data</a:t>
            </a:r>
            <a:endParaRPr b="0" lang="en-IN" sz="1600" spc="-1" strike="noStrike">
              <a:latin typeface="Arial"/>
            </a:endParaRPr>
          </a:p>
        </p:txBody>
      </p:sp>
      <p:sp>
        <p:nvSpPr>
          <p:cNvPr id="291" name="CustomShape 4"/>
          <p:cNvSpPr/>
          <p:nvPr/>
        </p:nvSpPr>
        <p:spPr>
          <a:xfrm>
            <a:off x="7524720" y="802800"/>
            <a:ext cx="4259880" cy="336600"/>
          </a:xfrm>
          <a:prstGeom prst="rect">
            <a:avLst/>
          </a:prstGeom>
          <a:solidFill>
            <a:schemeClr val="accent1">
              <a:lumMod val="5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600" spc="-1" strike="noStrike">
                <a:solidFill>
                  <a:srgbClr val="ffffff"/>
                </a:solidFill>
                <a:latin typeface="Arial"/>
                <a:ea typeface="DejaVu Sans"/>
              </a:rPr>
              <a:t>Observations</a:t>
            </a:r>
            <a:endParaRPr b="0" lang="en-IN" sz="1600" spc="-1" strike="noStrike">
              <a:latin typeface="Arial"/>
            </a:endParaRPr>
          </a:p>
        </p:txBody>
      </p:sp>
      <p:pic>
        <p:nvPicPr>
          <p:cNvPr id="292" name="Picture 1" descr=""/>
          <p:cNvPicPr/>
          <p:nvPr/>
        </p:nvPicPr>
        <p:blipFill>
          <a:blip r:embed="rId1"/>
          <a:stretch/>
        </p:blipFill>
        <p:spPr>
          <a:xfrm>
            <a:off x="406440" y="1314360"/>
            <a:ext cx="6336360" cy="5009040"/>
          </a:xfrm>
          <a:prstGeom prst="rect">
            <a:avLst/>
          </a:prstGeom>
          <a:ln>
            <a:solidFill>
              <a:schemeClr val="tx1"/>
            </a:solidFill>
          </a:ln>
        </p:spPr>
      </p:pic>
      <p:sp>
        <p:nvSpPr>
          <p:cNvPr id="293" name="CustomShape 5"/>
          <p:cNvSpPr/>
          <p:nvPr/>
        </p:nvSpPr>
        <p:spPr>
          <a:xfrm rot="5400000">
            <a:off x="5665320" y="3129120"/>
            <a:ext cx="2939040" cy="297360"/>
          </a:xfrm>
          <a:prstGeom prst="triangle">
            <a:avLst>
              <a:gd name="adj" fmla="val 50000"/>
            </a:avLst>
          </a:prstGeom>
          <a:solidFill>
            <a:schemeClr val="accent6">
              <a:lumMod val="60000"/>
              <a:lumOff val="40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406440" y="0"/>
            <a:ext cx="11378160" cy="67284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1" lang="en-IN" sz="3200" spc="-1" strike="noStrike">
                <a:solidFill>
                  <a:srgbClr val="002060"/>
                </a:solidFill>
                <a:latin typeface="Calibri"/>
                <a:ea typeface="Calibri"/>
              </a:rPr>
              <a:t>Feature Importance</a:t>
            </a:r>
            <a:endParaRPr b="0" lang="en-IN" sz="3200" spc="-1" strike="noStrike">
              <a:latin typeface="Arial"/>
            </a:endParaRPr>
          </a:p>
        </p:txBody>
      </p:sp>
      <p:pic>
        <p:nvPicPr>
          <p:cNvPr id="295" name="image7.png" descr=""/>
          <p:cNvPicPr/>
          <p:nvPr/>
        </p:nvPicPr>
        <p:blipFill>
          <a:blip r:embed="rId1"/>
          <a:stretch/>
        </p:blipFill>
        <p:spPr>
          <a:xfrm>
            <a:off x="406440" y="1079280"/>
            <a:ext cx="7221960" cy="4834800"/>
          </a:xfrm>
          <a:prstGeom prst="rect">
            <a:avLst/>
          </a:prstGeom>
          <a:ln>
            <a:noFill/>
          </a:ln>
        </p:spPr>
      </p:pic>
      <p:sp>
        <p:nvSpPr>
          <p:cNvPr id="296" name="CustomShape 2"/>
          <p:cNvSpPr/>
          <p:nvPr/>
        </p:nvSpPr>
        <p:spPr>
          <a:xfrm>
            <a:off x="8353440" y="1196280"/>
            <a:ext cx="2808720" cy="4508280"/>
          </a:xfrm>
          <a:prstGeom prst="roundRect">
            <a:avLst>
              <a:gd name="adj" fmla="val 16667"/>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297" name="CustomShape 3"/>
          <p:cNvSpPr/>
          <p:nvPr/>
        </p:nvSpPr>
        <p:spPr>
          <a:xfrm>
            <a:off x="8434440" y="1634040"/>
            <a:ext cx="2646720" cy="3476520"/>
          </a:xfrm>
          <a:prstGeom prst="rect">
            <a:avLst/>
          </a:prstGeom>
          <a:noFill/>
          <a:ln>
            <a:noFill/>
          </a:ln>
        </p:spPr>
        <p:style>
          <a:lnRef idx="2">
            <a:schemeClr val="accent6">
              <a:shade val="50000"/>
            </a:schemeClr>
          </a:lnRef>
          <a:fillRef idx="1">
            <a:schemeClr val="accent6"/>
          </a:fillRef>
          <a:effectRef idx="0">
            <a:schemeClr val="accent6"/>
          </a:effectRef>
          <a:fontRef idx="minor"/>
        </p:style>
        <p:txBody>
          <a:bodyPr lIns="90000" rIns="90000" tIns="45000" bIns="45000" anchor="ctr"/>
          <a:p>
            <a:pPr marL="285840" indent="-284760">
              <a:lnSpc>
                <a:spcPct val="100000"/>
              </a:lnSpc>
              <a:buClr>
                <a:srgbClr val="000000"/>
              </a:buClr>
              <a:buFont typeface="Wingdings" charset="2"/>
              <a:buChar char=""/>
            </a:pPr>
            <a:r>
              <a:rPr b="0" lang="en-IN" sz="2400" spc="-1" strike="noStrike">
                <a:solidFill>
                  <a:srgbClr val="000000"/>
                </a:solidFill>
                <a:latin typeface="Calibri"/>
                <a:ea typeface="DejaVu Sans"/>
              </a:rPr>
              <a:t>Classsize is the most significance feature</a:t>
            </a:r>
            <a:endParaRPr b="0" lang="en-IN" sz="2400" spc="-1" strike="noStrike">
              <a:latin typeface="Arial"/>
            </a:endParaRPr>
          </a:p>
          <a:p>
            <a:pPr>
              <a:lnSpc>
                <a:spcPct val="100000"/>
              </a:lnSpc>
            </a:pPr>
            <a:endParaRPr b="0" lang="en-IN" sz="2400" spc="-1" strike="noStrike">
              <a:latin typeface="Arial"/>
            </a:endParaRPr>
          </a:p>
          <a:p>
            <a:pPr marL="285840" indent="-284760">
              <a:lnSpc>
                <a:spcPct val="100000"/>
              </a:lnSpc>
              <a:buClr>
                <a:srgbClr val="000000"/>
              </a:buClr>
              <a:buFont typeface="Wingdings" charset="2"/>
              <a:buChar char=""/>
            </a:pPr>
            <a:r>
              <a:rPr b="0" lang="en-IN" sz="2400" spc="-1" strike="noStrike">
                <a:solidFill>
                  <a:srgbClr val="000000"/>
                </a:solidFill>
                <a:latin typeface="Calibri"/>
                <a:ea typeface="DejaVu Sans"/>
              </a:rPr>
              <a:t>Feature importance algorithm is used to find the probability of the features.</a:t>
            </a:r>
            <a:endParaRPr b="0" lang="en-IN" sz="24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406440" y="0"/>
            <a:ext cx="11378160" cy="67284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1" lang="en-IN" sz="3200" spc="-1" strike="noStrike">
                <a:solidFill>
                  <a:srgbClr val="002060"/>
                </a:solidFill>
                <a:latin typeface="Calibri"/>
                <a:ea typeface="Calibri"/>
              </a:rPr>
              <a:t>Hypothesis testing</a:t>
            </a:r>
            <a:endParaRPr b="0" lang="en-IN" sz="3200" spc="-1" strike="noStrike">
              <a:latin typeface="Arial"/>
            </a:endParaRPr>
          </a:p>
        </p:txBody>
      </p:sp>
      <p:sp>
        <p:nvSpPr>
          <p:cNvPr id="299" name="CustomShape 2"/>
          <p:cNvSpPr/>
          <p:nvPr/>
        </p:nvSpPr>
        <p:spPr>
          <a:xfrm>
            <a:off x="406440" y="3245400"/>
            <a:ext cx="5448960" cy="351360"/>
          </a:xfrm>
          <a:prstGeom prst="rect">
            <a:avLst/>
          </a:prstGeom>
          <a:solidFill>
            <a:schemeClr val="accent1">
              <a:lumMod val="5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400" spc="-1" strike="noStrike">
                <a:solidFill>
                  <a:srgbClr val="ffffff"/>
                </a:solidFill>
                <a:latin typeface="Calibri"/>
                <a:ea typeface="DejaVu Sans"/>
              </a:rPr>
              <a:t>Sample Hypothesis</a:t>
            </a:r>
            <a:endParaRPr b="0" lang="en-IN" sz="2400" spc="-1" strike="noStrike">
              <a:latin typeface="Arial"/>
            </a:endParaRPr>
          </a:p>
        </p:txBody>
      </p:sp>
      <p:sp>
        <p:nvSpPr>
          <p:cNvPr id="300" name="CustomShape 3"/>
          <p:cNvSpPr/>
          <p:nvPr/>
        </p:nvSpPr>
        <p:spPr>
          <a:xfrm>
            <a:off x="406440" y="3588480"/>
            <a:ext cx="11146320" cy="2711880"/>
          </a:xfrm>
          <a:prstGeom prst="rect">
            <a:avLst/>
          </a:prstGeom>
          <a:noFill/>
          <a:ln w="28440">
            <a:solidFill>
              <a:schemeClr val="accent1">
                <a:lumMod val="50000"/>
              </a:schemeClr>
            </a:solidFill>
            <a:round/>
          </a:ln>
        </p:spPr>
        <p:style>
          <a:lnRef idx="2">
            <a:schemeClr val="accent1"/>
          </a:lnRef>
          <a:fillRef idx="1">
            <a:schemeClr val="lt1"/>
          </a:fillRef>
          <a:effectRef idx="0">
            <a:schemeClr val="accent1"/>
          </a:effectRef>
          <a:fontRef idx="minor"/>
        </p:style>
        <p:txBody>
          <a:bodyPr lIns="90000" rIns="90000" tIns="45000" bIns="45000" anchor="ctr"/>
          <a:p>
            <a:pPr>
              <a:lnSpc>
                <a:spcPct val="100000"/>
              </a:lnSpc>
            </a:pPr>
            <a:endParaRPr b="0" lang="en-IN" sz="1800" spc="-1" strike="noStrike">
              <a:latin typeface="Arial"/>
            </a:endParaRPr>
          </a:p>
          <a:p>
            <a:pPr>
              <a:lnSpc>
                <a:spcPct val="100000"/>
              </a:lnSpc>
            </a:pPr>
            <a:r>
              <a:rPr b="0" lang="en-IN" sz="2400" spc="-1" strike="noStrike">
                <a:solidFill>
                  <a:srgbClr val="000000"/>
                </a:solidFill>
                <a:latin typeface="Calibri"/>
                <a:ea typeface="DejaVu Sans"/>
              </a:rPr>
              <a:t>H0: The features CourseInstructor and Course are independent (which means they are not associated).</a:t>
            </a:r>
            <a:endParaRPr b="0" lang="en-IN" sz="2400" spc="-1" strike="noStrike">
              <a:latin typeface="Arial"/>
            </a:endParaRPr>
          </a:p>
          <a:p>
            <a:pPr>
              <a:lnSpc>
                <a:spcPct val="100000"/>
              </a:lnSpc>
            </a:pPr>
            <a:r>
              <a:rPr b="0" lang="en-IN" sz="2400" spc="-1" strike="noStrike">
                <a:solidFill>
                  <a:srgbClr val="000000"/>
                </a:solidFill>
                <a:latin typeface="Calibri"/>
                <a:ea typeface="DejaVu Sans"/>
              </a:rPr>
              <a:t>H1: CourseInstructor and Course are not independent (which means they are associated).</a:t>
            </a:r>
            <a:endParaRPr b="0" lang="en-IN" sz="2400" spc="-1" strike="noStrike">
              <a:latin typeface="Arial"/>
            </a:endParaRPr>
          </a:p>
          <a:p>
            <a:pPr>
              <a:lnSpc>
                <a:spcPct val="100000"/>
              </a:lnSpc>
            </a:pPr>
            <a:r>
              <a:rPr b="0" lang="en-IN" sz="2400" spc="-1" strike="noStrike">
                <a:solidFill>
                  <a:srgbClr val="000000"/>
                </a:solidFill>
                <a:latin typeface="Calibri"/>
                <a:ea typeface="DejaVu Sans"/>
              </a:rPr>
              <a:t>H0: All CourseInstructor are not  englishSpeaker</a:t>
            </a:r>
            <a:endParaRPr b="0" lang="en-IN" sz="2400" spc="-1" strike="noStrike">
              <a:latin typeface="Arial"/>
            </a:endParaRPr>
          </a:p>
          <a:p>
            <a:pPr>
              <a:lnSpc>
                <a:spcPct val="100000"/>
              </a:lnSpc>
            </a:pPr>
            <a:r>
              <a:rPr b="0" lang="en-IN" sz="2400" spc="-1" strike="noStrike">
                <a:solidFill>
                  <a:srgbClr val="000000"/>
                </a:solidFill>
                <a:latin typeface="Calibri"/>
                <a:ea typeface="DejaVu Sans"/>
              </a:rPr>
              <a:t>H1: All CourseInstructor are englishSpeaker(Rejecting null hypothesis)</a:t>
            </a:r>
            <a:endParaRPr b="0" lang="en-IN" sz="2400" spc="-1" strike="noStrike">
              <a:latin typeface="Arial"/>
            </a:endParaRPr>
          </a:p>
        </p:txBody>
      </p:sp>
      <p:sp>
        <p:nvSpPr>
          <p:cNvPr id="301" name="CustomShape 4"/>
          <p:cNvSpPr/>
          <p:nvPr/>
        </p:nvSpPr>
        <p:spPr>
          <a:xfrm>
            <a:off x="6206040" y="3593160"/>
            <a:ext cx="5346720" cy="34596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800" spc="-1" strike="noStrike">
                <a:solidFill>
                  <a:srgbClr val="000000"/>
                </a:solidFill>
                <a:latin typeface="Arial"/>
                <a:ea typeface="DejaVu Sans"/>
              </a:rPr>
              <a:t>H0:Null Hypothesis, H1:Alternate Hypothesis</a:t>
            </a:r>
            <a:endParaRPr b="0" lang="en-IN" sz="1800" spc="-1" strike="noStrike">
              <a:latin typeface="Arial"/>
            </a:endParaRPr>
          </a:p>
        </p:txBody>
      </p:sp>
      <p:sp>
        <p:nvSpPr>
          <p:cNvPr id="302" name="CustomShape 5"/>
          <p:cNvSpPr/>
          <p:nvPr/>
        </p:nvSpPr>
        <p:spPr>
          <a:xfrm>
            <a:off x="781200" y="1168200"/>
            <a:ext cx="9977760" cy="1581840"/>
          </a:xfrm>
          <a:prstGeom prst="roundRect">
            <a:avLst>
              <a:gd name="adj" fmla="val 16667"/>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303" name="CustomShape 6"/>
          <p:cNvSpPr/>
          <p:nvPr/>
        </p:nvSpPr>
        <p:spPr>
          <a:xfrm>
            <a:off x="946080" y="1168200"/>
            <a:ext cx="9812880" cy="1581840"/>
          </a:xfrm>
          <a:prstGeom prst="rect">
            <a:avLst/>
          </a:prstGeom>
          <a:noFill/>
          <a:ln>
            <a:noFill/>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nchor="ctr"/>
          <a:p>
            <a:pPr marL="285840" indent="-284760">
              <a:lnSpc>
                <a:spcPct val="100000"/>
              </a:lnSpc>
              <a:buClr>
                <a:srgbClr val="000000"/>
              </a:buClr>
              <a:buFont typeface="Wingdings" charset="2"/>
              <a:buChar char=""/>
            </a:pPr>
            <a:r>
              <a:rPr b="0" lang="en-IN" sz="2400" spc="-1" strike="noStrike">
                <a:solidFill>
                  <a:srgbClr val="000000"/>
                </a:solidFill>
                <a:latin typeface="Calibri"/>
                <a:ea typeface="DejaVu Sans"/>
              </a:rPr>
              <a:t>Pearson’s correlation can not be used for categorical features so, we are using Chi-squared test.</a:t>
            </a:r>
            <a:endParaRPr b="0" lang="en-IN" sz="2400" spc="-1" strike="noStrike">
              <a:latin typeface="Arial"/>
            </a:endParaRPr>
          </a:p>
          <a:p>
            <a:pPr marL="285840" indent="-284760">
              <a:lnSpc>
                <a:spcPct val="100000"/>
              </a:lnSpc>
              <a:buClr>
                <a:srgbClr val="000000"/>
              </a:buClr>
              <a:buFont typeface="Wingdings" charset="2"/>
              <a:buChar char=""/>
            </a:pPr>
            <a:r>
              <a:rPr b="0" lang="en-IN" sz="2400" spc="-1" strike="noStrike">
                <a:solidFill>
                  <a:srgbClr val="000000"/>
                </a:solidFill>
                <a:latin typeface="Calibri"/>
                <a:ea typeface="DejaVu Sans"/>
              </a:rPr>
              <a:t>Hypothesis testing is performed on categorical feature using Chi-Squared test.</a:t>
            </a:r>
            <a:endParaRPr b="0" lang="en-IN" sz="24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406440" y="0"/>
            <a:ext cx="11378160" cy="67284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1" lang="en-IN" sz="3200" spc="-1" strike="noStrike">
                <a:solidFill>
                  <a:srgbClr val="002060"/>
                </a:solidFill>
                <a:latin typeface="Calibri"/>
                <a:ea typeface="Calibri"/>
              </a:rPr>
              <a:t>Contingency Table </a:t>
            </a:r>
            <a:endParaRPr b="0" lang="en-IN" sz="3200" spc="-1" strike="noStrike">
              <a:latin typeface="Arial"/>
            </a:endParaRPr>
          </a:p>
        </p:txBody>
      </p:sp>
      <p:sp>
        <p:nvSpPr>
          <p:cNvPr id="305" name="CustomShape 2"/>
          <p:cNvSpPr/>
          <p:nvPr/>
        </p:nvSpPr>
        <p:spPr>
          <a:xfrm>
            <a:off x="432000" y="3168000"/>
            <a:ext cx="5615280" cy="3527280"/>
          </a:xfrm>
          <a:prstGeom prst="roundRect">
            <a:avLst>
              <a:gd name="adj" fmla="val 16667"/>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306" name="CustomShape 3"/>
          <p:cNvSpPr/>
          <p:nvPr/>
        </p:nvSpPr>
        <p:spPr>
          <a:xfrm>
            <a:off x="901800" y="3279240"/>
            <a:ext cx="4542480" cy="3092400"/>
          </a:xfrm>
          <a:prstGeom prst="rect">
            <a:avLst/>
          </a:prstGeom>
          <a:noFill/>
          <a:ln>
            <a:noFill/>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nchor="ctr"/>
          <a:p>
            <a:pPr marL="285840" indent="-284760">
              <a:lnSpc>
                <a:spcPct val="100000"/>
              </a:lnSpc>
              <a:buClr>
                <a:srgbClr val="000000"/>
              </a:buClr>
              <a:buFont typeface="Wingdings" charset="2"/>
              <a:buChar char=""/>
            </a:pPr>
            <a:r>
              <a:rPr b="0" lang="en-IN" sz="2200" spc="-1" strike="noStrike">
                <a:solidFill>
                  <a:srgbClr val="000000"/>
                </a:solidFill>
                <a:latin typeface="Calibri"/>
                <a:ea typeface="DejaVu Sans"/>
              </a:rPr>
              <a:t>Contingency table shows the frequency distribution of the features.</a:t>
            </a:r>
            <a:endParaRPr b="0" lang="en-IN" sz="2200" spc="-1" strike="noStrike">
              <a:latin typeface="Arial"/>
            </a:endParaRPr>
          </a:p>
          <a:p>
            <a:pPr marL="285840" indent="-284760">
              <a:lnSpc>
                <a:spcPct val="100000"/>
              </a:lnSpc>
              <a:buClr>
                <a:srgbClr val="000000"/>
              </a:buClr>
              <a:buFont typeface="Wingdings" charset="2"/>
              <a:buChar char=""/>
            </a:pPr>
            <a:r>
              <a:rPr b="0" lang="en-IN" sz="2200" spc="-1" strike="noStrike">
                <a:solidFill>
                  <a:srgbClr val="000000"/>
                </a:solidFill>
                <a:latin typeface="Calibri"/>
                <a:ea typeface="DejaVu Sans"/>
              </a:rPr>
              <a:t>CourseInstructor 22 has taught course 1 three times times.</a:t>
            </a:r>
            <a:endParaRPr b="0" lang="en-IN" sz="2200" spc="-1" strike="noStrike">
              <a:latin typeface="Arial"/>
            </a:endParaRPr>
          </a:p>
          <a:p>
            <a:pPr marL="285840" indent="-284760">
              <a:lnSpc>
                <a:spcPct val="100000"/>
              </a:lnSpc>
              <a:buClr>
                <a:srgbClr val="000000"/>
              </a:buClr>
              <a:buFont typeface="Wingdings" charset="2"/>
              <a:buChar char=""/>
            </a:pPr>
            <a:r>
              <a:rPr b="0" lang="en-IN" sz="2200" spc="-1" strike="noStrike">
                <a:solidFill>
                  <a:srgbClr val="000000"/>
                </a:solidFill>
                <a:latin typeface="Calibri"/>
                <a:ea typeface="DejaVu Sans"/>
              </a:rPr>
              <a:t>Here the correlation is shown between the Course and courseInstructor features.</a:t>
            </a:r>
            <a:endParaRPr b="0" lang="en-IN" sz="2200" spc="-1" strike="noStrike">
              <a:latin typeface="Arial"/>
            </a:endParaRPr>
          </a:p>
        </p:txBody>
      </p:sp>
      <p:pic>
        <p:nvPicPr>
          <p:cNvPr id="307" name="Picture 3" descr=""/>
          <p:cNvPicPr/>
          <p:nvPr/>
        </p:nvPicPr>
        <p:blipFill>
          <a:blip r:embed="rId1"/>
          <a:srcRect l="1582" t="1438" r="1559" b="3111"/>
          <a:stretch/>
        </p:blipFill>
        <p:spPr>
          <a:xfrm>
            <a:off x="6315840" y="3177720"/>
            <a:ext cx="5044320" cy="3469680"/>
          </a:xfrm>
          <a:prstGeom prst="rect">
            <a:avLst/>
          </a:prstGeom>
          <a:ln w="19080">
            <a:solidFill>
              <a:schemeClr val="accent1">
                <a:lumMod val="50000"/>
              </a:schemeClr>
            </a:solidFill>
            <a:round/>
          </a:ln>
        </p:spPr>
      </p:pic>
      <p:pic>
        <p:nvPicPr>
          <p:cNvPr id="308" name="Picture 7" descr=""/>
          <p:cNvPicPr/>
          <p:nvPr/>
        </p:nvPicPr>
        <p:blipFill>
          <a:blip r:embed="rId2"/>
          <a:srcRect l="9353" t="9023" r="20923" b="18210"/>
          <a:stretch/>
        </p:blipFill>
        <p:spPr>
          <a:xfrm>
            <a:off x="1942920" y="830880"/>
            <a:ext cx="7237440" cy="2188800"/>
          </a:xfrm>
          <a:prstGeom prst="rect">
            <a:avLst/>
          </a:prstGeom>
          <a:ln w="19080">
            <a:solidFill>
              <a:schemeClr val="tx1"/>
            </a:solidFill>
            <a:round/>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406440" y="0"/>
            <a:ext cx="11378160" cy="67284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1" lang="en-IN" sz="3200" spc="-1" strike="noStrike">
                <a:solidFill>
                  <a:srgbClr val="002060"/>
                </a:solidFill>
                <a:latin typeface="Calibri"/>
                <a:ea typeface="Calibri"/>
              </a:rPr>
              <a:t>Contingency Table</a:t>
            </a:r>
            <a:endParaRPr b="0" lang="en-IN" sz="3200" spc="-1" strike="noStrike">
              <a:latin typeface="Arial"/>
            </a:endParaRPr>
          </a:p>
        </p:txBody>
      </p:sp>
      <p:sp>
        <p:nvSpPr>
          <p:cNvPr id="310" name="CustomShape 2"/>
          <p:cNvSpPr/>
          <p:nvPr/>
        </p:nvSpPr>
        <p:spPr>
          <a:xfrm>
            <a:off x="1630800" y="1183680"/>
            <a:ext cx="3345480" cy="4775400"/>
          </a:xfrm>
          <a:prstGeom prst="roundRect">
            <a:avLst>
              <a:gd name="adj" fmla="val 16667"/>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311" name="CustomShape 3"/>
          <p:cNvSpPr/>
          <p:nvPr/>
        </p:nvSpPr>
        <p:spPr>
          <a:xfrm>
            <a:off x="1630800" y="1257480"/>
            <a:ext cx="3345480" cy="4533480"/>
          </a:xfrm>
          <a:prstGeom prst="rect">
            <a:avLst/>
          </a:prstGeom>
          <a:noFill/>
          <a:ln>
            <a:noFill/>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nchor="ctr"/>
          <a:p>
            <a:pPr>
              <a:lnSpc>
                <a:spcPct val="100000"/>
              </a:lnSpc>
            </a:pPr>
            <a:endParaRPr b="0" lang="en-IN" sz="1800" spc="-1" strike="noStrike">
              <a:latin typeface="Arial"/>
            </a:endParaRPr>
          </a:p>
          <a:p>
            <a:pPr marL="343080" indent="-342000">
              <a:lnSpc>
                <a:spcPct val="100000"/>
              </a:lnSpc>
              <a:buClr>
                <a:srgbClr val="000000"/>
              </a:buClr>
              <a:buFont typeface="Wingdings" charset="2"/>
              <a:buChar char=""/>
            </a:pPr>
            <a:r>
              <a:rPr b="0" lang="en-IN" sz="2400" spc="-1" strike="noStrike">
                <a:solidFill>
                  <a:srgbClr val="000000"/>
                </a:solidFill>
                <a:latin typeface="Calibri"/>
                <a:ea typeface="DejaVu Sans"/>
              </a:rPr>
              <a:t>Here the contingency table is made for three features CourseInstructor, Course and englishSpeaker.</a:t>
            </a:r>
            <a:endParaRPr b="0" lang="en-IN" sz="2400" spc="-1" strike="noStrike">
              <a:latin typeface="Arial"/>
            </a:endParaRPr>
          </a:p>
          <a:p>
            <a:pPr marL="343080" indent="-342000">
              <a:lnSpc>
                <a:spcPct val="100000"/>
              </a:lnSpc>
              <a:buClr>
                <a:srgbClr val="000000"/>
              </a:buClr>
              <a:buFont typeface="Wingdings" charset="2"/>
              <a:buChar char=""/>
            </a:pPr>
            <a:r>
              <a:rPr b="0" lang="en-IN" sz="2400" spc="-1" strike="noStrike">
                <a:solidFill>
                  <a:srgbClr val="000000"/>
                </a:solidFill>
                <a:latin typeface="Calibri"/>
                <a:ea typeface="DejaVu Sans"/>
              </a:rPr>
              <a:t>CourseInstructor 1 has taught course 8 and course 15 who is non-englishSpeaker.</a:t>
            </a:r>
            <a:endParaRPr b="0" lang="en-IN" sz="2400" spc="-1" strike="noStrike">
              <a:latin typeface="Arial"/>
            </a:endParaRPr>
          </a:p>
          <a:p>
            <a:pPr>
              <a:lnSpc>
                <a:spcPct val="100000"/>
              </a:lnSpc>
            </a:pPr>
            <a:endParaRPr b="0" lang="en-IN" sz="2400" spc="-1" strike="noStrike">
              <a:latin typeface="Arial"/>
            </a:endParaRPr>
          </a:p>
        </p:txBody>
      </p:sp>
      <p:pic>
        <p:nvPicPr>
          <p:cNvPr id="312" name="Picture 2" descr=""/>
          <p:cNvPicPr/>
          <p:nvPr/>
        </p:nvPicPr>
        <p:blipFill>
          <a:blip r:embed="rId1"/>
          <a:srcRect l="13605" t="4982" r="42703" b="7104"/>
          <a:stretch/>
        </p:blipFill>
        <p:spPr>
          <a:xfrm>
            <a:off x="6095880" y="979560"/>
            <a:ext cx="4411440" cy="5514480"/>
          </a:xfrm>
          <a:prstGeom prst="rect">
            <a:avLst/>
          </a:prstGeom>
          <a:ln w="19080">
            <a:solidFill>
              <a:schemeClr val="accent1">
                <a:lumMod val="50000"/>
              </a:schemeClr>
            </a:solidFill>
            <a:round/>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769320" y="1923120"/>
            <a:ext cx="10654920" cy="1796760"/>
          </a:xfrm>
          <a:prstGeom prst="rect">
            <a:avLst/>
          </a:prstGeom>
          <a:ln>
            <a:noFill/>
          </a:ln>
          <a:effectLst>
            <a:outerShdw algn="ctr" blurRad="107950" dir="5400000" dist="12700">
              <a:srgbClr val="000000"/>
            </a:outerShdw>
            <a:softEdge rad="0"/>
          </a:effectLst>
          <a:scene3d>
            <a:camera prst="orthographicFront">
              <a:rot lat="0" lon="0" rev="0"/>
            </a:camera>
            <a:lightRig dir="t" rig="soft">
              <a:rot lat="0" lon="0" rev="0"/>
            </a:lightRig>
          </a:scene3d>
          <a:sp3d contourW="44450" prstMaterial="matte">
            <a:bevelT prst="artDeco" w="63500" h="63500"/>
            <a:contourClr>
              <a:srgbClr val="ffffff"/>
            </a:contourClr>
          </a:sp3d>
        </p:spPr>
        <p:style>
          <a:lnRef idx="0">
            <a:schemeClr val="accent1"/>
          </a:lnRef>
          <a:fillRef idx="3">
            <a:schemeClr val="accent1"/>
          </a:fillRef>
          <a:effectRef idx="3">
            <a:schemeClr val="accent1"/>
          </a:effectRef>
          <a:fontRef idx="minor"/>
        </p:style>
        <p:txBody>
          <a:bodyPr lIns="90000" rIns="90000" tIns="45000" bIns="45000"/>
          <a:p>
            <a:pPr>
              <a:lnSpc>
                <a:spcPct val="100000"/>
              </a:lnSpc>
            </a:pPr>
            <a:r>
              <a:rPr b="1" i="1" lang="en-IN" sz="2400" spc="-7" strike="noStrike" u="sng">
                <a:solidFill>
                  <a:srgbClr val="ffffff"/>
                </a:solidFill>
                <a:uFillTx/>
                <a:latin typeface="Arial"/>
                <a:ea typeface="DejaVu Sans"/>
              </a:rPr>
              <a:t>Goal: </a:t>
            </a:r>
            <a:endParaRPr b="0" lang="en-IN" sz="2400" spc="-1" strike="noStrike">
              <a:latin typeface="Arial"/>
            </a:endParaRPr>
          </a:p>
          <a:p>
            <a:pPr>
              <a:lnSpc>
                <a:spcPct val="100000"/>
              </a:lnSpc>
            </a:pPr>
            <a:endParaRPr b="0" lang="en-IN" sz="2400" spc="-1" strike="noStrike">
              <a:latin typeface="Arial"/>
            </a:endParaRPr>
          </a:p>
          <a:p>
            <a:pPr>
              <a:lnSpc>
                <a:spcPct val="100000"/>
              </a:lnSpc>
            </a:pPr>
            <a:r>
              <a:rPr b="1" i="1" lang="en-IN" sz="2400" spc="-7" strike="noStrike">
                <a:solidFill>
                  <a:srgbClr val="ffffff"/>
                </a:solidFill>
                <a:latin typeface="Arial"/>
                <a:ea typeface="DejaVu Sans"/>
              </a:rPr>
              <a:t>Develop a Machine Learning Model that evaluates teaching performance scores : "low", "medium" or "high".</a:t>
            </a:r>
            <a:endParaRPr b="0" lang="en-IN" sz="2400" spc="-1" strike="noStrike">
              <a:latin typeface="Arial"/>
            </a:endParaRPr>
          </a:p>
          <a:p>
            <a:pPr>
              <a:lnSpc>
                <a:spcPct val="100000"/>
              </a:lnSpc>
            </a:pPr>
            <a:endParaRPr b="0" lang="en-IN" sz="2400" spc="-1" strike="noStrike">
              <a:latin typeface="Arial"/>
            </a:endParaRPr>
          </a:p>
        </p:txBody>
      </p:sp>
      <p:sp>
        <p:nvSpPr>
          <p:cNvPr id="218" name="CustomShape 2"/>
          <p:cNvSpPr/>
          <p:nvPr/>
        </p:nvSpPr>
        <p:spPr>
          <a:xfrm>
            <a:off x="353520" y="73800"/>
            <a:ext cx="11486160" cy="5770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002060"/>
                </a:solidFill>
                <a:latin typeface="Calibri"/>
                <a:ea typeface="DejaVu Sans"/>
              </a:rPr>
              <a:t>Teaching Assistant Evaluation </a:t>
            </a:r>
            <a:endParaRPr b="0" lang="en-IN"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406440" y="0"/>
            <a:ext cx="11378160" cy="67284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1" lang="en-IN" sz="3200" spc="-1" strike="noStrike">
                <a:solidFill>
                  <a:srgbClr val="002060"/>
                </a:solidFill>
                <a:latin typeface="Calibri"/>
                <a:ea typeface="Calibri"/>
              </a:rPr>
              <a:t>Preprocessing and Feature Engineering </a:t>
            </a:r>
            <a:endParaRPr b="0" lang="en-IN" sz="3200" spc="-1" strike="noStrike">
              <a:latin typeface="Arial"/>
            </a:endParaRPr>
          </a:p>
        </p:txBody>
      </p:sp>
      <p:sp>
        <p:nvSpPr>
          <p:cNvPr id="314" name="CustomShape 2"/>
          <p:cNvSpPr/>
          <p:nvPr/>
        </p:nvSpPr>
        <p:spPr>
          <a:xfrm>
            <a:off x="645840" y="3701520"/>
            <a:ext cx="4064760" cy="336600"/>
          </a:xfrm>
          <a:prstGeom prst="rect">
            <a:avLst/>
          </a:prstGeom>
          <a:solidFill>
            <a:schemeClr val="accent1">
              <a:lumMod val="5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400" spc="-1" strike="noStrike">
                <a:solidFill>
                  <a:srgbClr val="ffffff"/>
                </a:solidFill>
                <a:latin typeface="Calibri"/>
                <a:ea typeface="DejaVu Sans"/>
              </a:rPr>
              <a:t>Feature Engineering</a:t>
            </a:r>
            <a:endParaRPr b="0" lang="en-IN" sz="2400" spc="-1" strike="noStrike">
              <a:latin typeface="Arial"/>
            </a:endParaRPr>
          </a:p>
        </p:txBody>
      </p:sp>
      <p:sp>
        <p:nvSpPr>
          <p:cNvPr id="315" name="CustomShape 3"/>
          <p:cNvSpPr/>
          <p:nvPr/>
        </p:nvSpPr>
        <p:spPr>
          <a:xfrm>
            <a:off x="645840" y="4039200"/>
            <a:ext cx="10518840" cy="2126880"/>
          </a:xfrm>
          <a:prstGeom prst="rect">
            <a:avLst/>
          </a:prstGeom>
          <a:noFill/>
          <a:ln w="28440">
            <a:solidFill>
              <a:schemeClr val="accent1">
                <a:lumMod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400" spc="-1" strike="noStrike">
                <a:solidFill>
                  <a:srgbClr val="000000"/>
                </a:solidFill>
                <a:latin typeface="Calibri"/>
                <a:ea typeface="DejaVu Sans"/>
              </a:rPr>
              <a:t>Handling Categorical Features</a:t>
            </a:r>
            <a:endParaRPr b="0" lang="en-IN" sz="2400" spc="-1" strike="noStrike">
              <a:latin typeface="Arial"/>
            </a:endParaRPr>
          </a:p>
          <a:p>
            <a:pPr algn="ctr">
              <a:lnSpc>
                <a:spcPct val="100000"/>
              </a:lnSpc>
            </a:pPr>
            <a:endParaRPr b="0" lang="en-IN" sz="2400" spc="-1" strike="noStrike">
              <a:latin typeface="Arial"/>
            </a:endParaRPr>
          </a:p>
          <a:p>
            <a:pPr>
              <a:lnSpc>
                <a:spcPct val="100000"/>
              </a:lnSpc>
            </a:pPr>
            <a:r>
              <a:rPr b="0" lang="en-IN" sz="2000" spc="-1" strike="noStrike">
                <a:solidFill>
                  <a:srgbClr val="000000"/>
                </a:solidFill>
                <a:latin typeface="Calibri"/>
                <a:ea typeface="DejaVu Sans"/>
              </a:rPr>
              <a:t>The categorical features are handeled in following two  ways:</a:t>
            </a:r>
            <a:endParaRPr b="0" lang="en-IN" sz="2000" spc="-1" strike="noStrike">
              <a:latin typeface="Arial"/>
            </a:endParaRPr>
          </a:p>
          <a:p>
            <a:pPr marL="343080" indent="-342000">
              <a:lnSpc>
                <a:spcPct val="100000"/>
              </a:lnSpc>
              <a:buClr>
                <a:srgbClr val="000000"/>
              </a:buClr>
              <a:buFont typeface="StarSymbol"/>
              <a:buAutoNum type="arabicPeriod"/>
            </a:pPr>
            <a:r>
              <a:rPr b="0" lang="en-IN" sz="2000" spc="-1" strike="noStrike">
                <a:solidFill>
                  <a:srgbClr val="000000"/>
                </a:solidFill>
                <a:latin typeface="Calibri"/>
                <a:ea typeface="DejaVu Sans"/>
              </a:rPr>
              <a:t>One hot encoding</a:t>
            </a:r>
            <a:endParaRPr b="0" lang="en-IN" sz="2000" spc="-1" strike="noStrike">
              <a:latin typeface="Arial"/>
            </a:endParaRPr>
          </a:p>
          <a:p>
            <a:pPr marL="343080" indent="-342000">
              <a:lnSpc>
                <a:spcPct val="100000"/>
              </a:lnSpc>
              <a:buClr>
                <a:srgbClr val="000000"/>
              </a:buClr>
              <a:buFont typeface="StarSymbol"/>
              <a:buAutoNum type="arabicPeriod"/>
            </a:pPr>
            <a:r>
              <a:rPr b="0" lang="en-IN" sz="2000" spc="-1" strike="noStrike">
                <a:solidFill>
                  <a:srgbClr val="000000"/>
                </a:solidFill>
                <a:latin typeface="Calibri"/>
                <a:ea typeface="DejaVu Sans"/>
              </a:rPr>
              <a:t>One-hot encoding on 10 most frequent categories.</a:t>
            </a:r>
            <a:endParaRPr b="0" lang="en-IN" sz="2000" spc="-1" strike="noStrike">
              <a:latin typeface="Arial"/>
            </a:endParaRPr>
          </a:p>
          <a:p>
            <a:pPr>
              <a:lnSpc>
                <a:spcPct val="100000"/>
              </a:lnSpc>
            </a:pPr>
            <a:endParaRPr b="0" lang="en-IN" sz="2000" spc="-1" strike="noStrike">
              <a:latin typeface="Arial"/>
            </a:endParaRPr>
          </a:p>
        </p:txBody>
      </p:sp>
      <p:sp>
        <p:nvSpPr>
          <p:cNvPr id="316" name="CustomShape 4"/>
          <p:cNvSpPr/>
          <p:nvPr/>
        </p:nvSpPr>
        <p:spPr>
          <a:xfrm>
            <a:off x="576000" y="792000"/>
            <a:ext cx="10511280" cy="2735280"/>
          </a:xfrm>
          <a:prstGeom prst="roundRect">
            <a:avLst>
              <a:gd name="adj" fmla="val 16667"/>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317" name="CustomShape 5"/>
          <p:cNvSpPr/>
          <p:nvPr/>
        </p:nvSpPr>
        <p:spPr>
          <a:xfrm>
            <a:off x="1458000" y="1027800"/>
            <a:ext cx="8981280" cy="228348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000000"/>
              </a:buClr>
              <a:buFont typeface="Wingdings" charset="2"/>
              <a:buChar char=""/>
            </a:pPr>
            <a:r>
              <a:rPr b="0" lang="en-IN" sz="2400" spc="-1" strike="noStrike">
                <a:solidFill>
                  <a:srgbClr val="000000"/>
                </a:solidFill>
                <a:latin typeface="Calibri"/>
                <a:ea typeface="Arial"/>
              </a:rPr>
              <a:t>The quality of data is checked. The data has no missing value</a:t>
            </a:r>
            <a:endParaRPr b="0" lang="en-IN" sz="2400" spc="-1" strike="noStrike">
              <a:latin typeface="Arial"/>
            </a:endParaRPr>
          </a:p>
          <a:p>
            <a:pPr marL="285840" indent="-284760">
              <a:lnSpc>
                <a:spcPct val="100000"/>
              </a:lnSpc>
              <a:buClr>
                <a:srgbClr val="000000"/>
              </a:buClr>
              <a:buFont typeface="Wingdings" charset="2"/>
              <a:buChar char=""/>
            </a:pPr>
            <a:r>
              <a:rPr b="0" lang="en-IN" sz="2400" spc="-1" strike="noStrike">
                <a:solidFill>
                  <a:srgbClr val="000000"/>
                </a:solidFill>
                <a:latin typeface="Calibri"/>
                <a:ea typeface="Arial"/>
              </a:rPr>
              <a:t>The data has two categorical features: CourseInstructor and course.</a:t>
            </a:r>
            <a:endParaRPr b="0" lang="en-IN" sz="2400" spc="-1" strike="noStrike">
              <a:latin typeface="Arial"/>
            </a:endParaRPr>
          </a:p>
          <a:p>
            <a:pPr marL="285840" indent="-284760">
              <a:lnSpc>
                <a:spcPct val="100000"/>
              </a:lnSpc>
              <a:buClr>
                <a:srgbClr val="000000"/>
              </a:buClr>
              <a:buFont typeface="Wingdings" charset="2"/>
              <a:buChar char=""/>
            </a:pPr>
            <a:r>
              <a:rPr b="0" lang="en-IN" sz="2400" spc="-1" strike="noStrike">
                <a:solidFill>
                  <a:srgbClr val="000000"/>
                </a:solidFill>
                <a:latin typeface="Calibri"/>
                <a:ea typeface="Arial"/>
              </a:rPr>
              <a:t>CourseInstructor has 25 categories</a:t>
            </a:r>
            <a:endParaRPr b="0" lang="en-IN" sz="2400" spc="-1" strike="noStrike">
              <a:latin typeface="Arial"/>
            </a:endParaRPr>
          </a:p>
          <a:p>
            <a:pPr marL="285840" indent="-284760">
              <a:lnSpc>
                <a:spcPct val="100000"/>
              </a:lnSpc>
              <a:buClr>
                <a:srgbClr val="000000"/>
              </a:buClr>
              <a:buFont typeface="Wingdings" charset="2"/>
              <a:buChar char=""/>
            </a:pPr>
            <a:r>
              <a:rPr b="0" lang="en-IN" sz="2400" spc="-1" strike="noStrike">
                <a:solidFill>
                  <a:srgbClr val="000000"/>
                </a:solidFill>
                <a:latin typeface="Calibri"/>
                <a:ea typeface="Arial"/>
              </a:rPr>
              <a:t>Course has  26 categories</a:t>
            </a:r>
            <a:endParaRPr b="0" lang="en-IN" sz="24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406440" y="27000"/>
            <a:ext cx="11378160" cy="67284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1" lang="en-IN" sz="3200" spc="-1" strike="noStrike">
                <a:solidFill>
                  <a:srgbClr val="002060"/>
                </a:solidFill>
                <a:latin typeface="Calibri"/>
                <a:ea typeface="Calibri"/>
              </a:rPr>
              <a:t>Preprocessing and Feature Engineering </a:t>
            </a:r>
            <a:endParaRPr b="0" lang="en-IN" sz="3200" spc="-1" strike="noStrike">
              <a:latin typeface="Arial"/>
            </a:endParaRPr>
          </a:p>
        </p:txBody>
      </p:sp>
      <p:sp>
        <p:nvSpPr>
          <p:cNvPr id="319" name="CustomShape 2"/>
          <p:cNvSpPr/>
          <p:nvPr/>
        </p:nvSpPr>
        <p:spPr>
          <a:xfrm>
            <a:off x="406440" y="3888000"/>
            <a:ext cx="6521760" cy="641520"/>
          </a:xfrm>
          <a:prstGeom prst="rect">
            <a:avLst/>
          </a:prstGeom>
          <a:solidFill>
            <a:schemeClr val="accent1">
              <a:lumMod val="5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IN" sz="2400" spc="-1" strike="noStrike">
                <a:solidFill>
                  <a:srgbClr val="ffffff"/>
                </a:solidFill>
                <a:latin typeface="Calibri"/>
                <a:ea typeface="DejaVu Sans"/>
              </a:rPr>
              <a:t>One-hot encoding on 10 most frequent categories </a:t>
            </a:r>
            <a:endParaRPr b="0" lang="en-IN" sz="2400" spc="-1" strike="noStrike">
              <a:latin typeface="Arial"/>
            </a:endParaRPr>
          </a:p>
        </p:txBody>
      </p:sp>
      <p:sp>
        <p:nvSpPr>
          <p:cNvPr id="320" name="CustomShape 3"/>
          <p:cNvSpPr/>
          <p:nvPr/>
        </p:nvSpPr>
        <p:spPr>
          <a:xfrm>
            <a:off x="406440" y="4530240"/>
            <a:ext cx="11205360" cy="1614240"/>
          </a:xfrm>
          <a:prstGeom prst="rect">
            <a:avLst/>
          </a:prstGeom>
          <a:ln w="28440">
            <a:solidFill>
              <a:schemeClr val="accent1">
                <a:lumMod val="50000"/>
              </a:schemeClr>
            </a:solidFill>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1" lang="en-IN" sz="1600" spc="-1" strike="noStrike">
                <a:solidFill>
                  <a:srgbClr val="ffffff"/>
                </a:solidFill>
                <a:latin typeface="Arial"/>
                <a:ea typeface="DejaVu Sans"/>
              </a:rPr>
              <a:t>s</a:t>
            </a:r>
            <a:endParaRPr b="0" lang="en-IN" sz="1600" spc="-1" strike="noStrike">
              <a:latin typeface="Arial"/>
            </a:endParaRPr>
          </a:p>
          <a:p>
            <a:pPr marL="285840" indent="-284760">
              <a:lnSpc>
                <a:spcPct val="100000"/>
              </a:lnSpc>
              <a:buClr>
                <a:srgbClr val="000000"/>
              </a:buClr>
              <a:buFont typeface="Wingdings" charset="2"/>
              <a:buChar char=""/>
            </a:pPr>
            <a:r>
              <a:rPr b="0" lang="en-IN" sz="2400" spc="-1" strike="noStrike">
                <a:solidFill>
                  <a:srgbClr val="000000"/>
                </a:solidFill>
                <a:latin typeface="Calibri"/>
                <a:ea typeface="DejaVu Sans"/>
              </a:rPr>
              <a:t>Top 10 most frequent features are taken and one hot encoding is performed and kept 0 for remaining features.</a:t>
            </a:r>
            <a:endParaRPr b="0" lang="en-IN" sz="2400" spc="-1" strike="noStrike">
              <a:latin typeface="Arial"/>
            </a:endParaRPr>
          </a:p>
          <a:p>
            <a:pPr marL="285840" indent="-284760">
              <a:lnSpc>
                <a:spcPct val="100000"/>
              </a:lnSpc>
              <a:buClr>
                <a:srgbClr val="000000"/>
              </a:buClr>
              <a:buFont typeface="Wingdings" charset="2"/>
              <a:buChar char=""/>
            </a:pPr>
            <a:r>
              <a:rPr b="0" lang="en-IN" sz="2400" spc="-1" strike="noStrike">
                <a:solidFill>
                  <a:srgbClr val="000000"/>
                </a:solidFill>
                <a:latin typeface="Calibri"/>
                <a:ea typeface="DejaVu Sans"/>
              </a:rPr>
              <a:t>The feature is handled and accuracy is compared.</a:t>
            </a:r>
            <a:endParaRPr b="0" lang="en-IN" sz="2400" spc="-1" strike="noStrike">
              <a:latin typeface="Arial"/>
            </a:endParaRPr>
          </a:p>
          <a:p>
            <a:pPr>
              <a:lnSpc>
                <a:spcPct val="100000"/>
              </a:lnSpc>
            </a:pPr>
            <a:endParaRPr b="0" lang="en-IN" sz="2400" spc="-1" strike="noStrike">
              <a:latin typeface="Arial"/>
            </a:endParaRPr>
          </a:p>
        </p:txBody>
      </p:sp>
      <p:sp>
        <p:nvSpPr>
          <p:cNvPr id="321" name="CustomShape 4"/>
          <p:cNvSpPr/>
          <p:nvPr/>
        </p:nvSpPr>
        <p:spPr>
          <a:xfrm>
            <a:off x="406440" y="1073520"/>
            <a:ext cx="5495400" cy="4006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400" spc="-1" strike="noStrike">
                <a:solidFill>
                  <a:srgbClr val="ffffff"/>
                </a:solidFill>
                <a:latin typeface="Calibri"/>
                <a:ea typeface="DejaVu Sans"/>
              </a:rPr>
              <a:t>One Hot encoding</a:t>
            </a:r>
            <a:endParaRPr b="0" lang="en-IN" sz="2400" spc="-1" strike="noStrike">
              <a:latin typeface="Arial"/>
            </a:endParaRPr>
          </a:p>
        </p:txBody>
      </p:sp>
      <p:sp>
        <p:nvSpPr>
          <p:cNvPr id="322" name="CustomShape 5"/>
          <p:cNvSpPr/>
          <p:nvPr/>
        </p:nvSpPr>
        <p:spPr>
          <a:xfrm>
            <a:off x="406440" y="1475280"/>
            <a:ext cx="11205360" cy="2142360"/>
          </a:xfrm>
          <a:prstGeom prst="rect">
            <a:avLst/>
          </a:prstGeom>
          <a:ln w="28440">
            <a:solidFill>
              <a:schemeClr val="accent1">
                <a:lumMod val="50000"/>
              </a:schemeClr>
            </a:solidFill>
            <a:round/>
          </a:ln>
        </p:spPr>
        <p:style>
          <a:lnRef idx="2">
            <a:schemeClr val="accent5"/>
          </a:lnRef>
          <a:fillRef idx="1">
            <a:schemeClr val="lt1"/>
          </a:fillRef>
          <a:effectRef idx="0">
            <a:schemeClr val="accent5"/>
          </a:effectRef>
          <a:fontRef idx="minor"/>
        </p:style>
        <p:txBody>
          <a:bodyPr lIns="90000" rIns="90000" tIns="45000" bIns="45000" anchor="ctr"/>
          <a:p>
            <a:pPr marL="285840" indent="-284760">
              <a:lnSpc>
                <a:spcPct val="100000"/>
              </a:lnSpc>
              <a:buClr>
                <a:srgbClr val="000000"/>
              </a:buClr>
              <a:buFont typeface="Wingdings" charset="2"/>
              <a:buChar char=""/>
            </a:pPr>
            <a:r>
              <a:rPr b="0" lang="en-IN" sz="2400" spc="-1" strike="noStrike">
                <a:solidFill>
                  <a:srgbClr val="000000"/>
                </a:solidFill>
                <a:latin typeface="Calibri"/>
                <a:ea typeface="DejaVu Sans"/>
              </a:rPr>
              <a:t>One hot encoding is performed on CourseInstructor and Course.</a:t>
            </a:r>
            <a:endParaRPr b="0" lang="en-IN" sz="2400" spc="-1" strike="noStrike">
              <a:latin typeface="Arial"/>
            </a:endParaRPr>
          </a:p>
          <a:p>
            <a:pPr marL="285840" indent="-284760">
              <a:lnSpc>
                <a:spcPct val="100000"/>
              </a:lnSpc>
              <a:buClr>
                <a:srgbClr val="000000"/>
              </a:buClr>
              <a:buFont typeface="Wingdings" charset="2"/>
              <a:buChar char=""/>
            </a:pPr>
            <a:r>
              <a:rPr b="0" lang="en-IN" sz="2400" spc="-1" strike="noStrike">
                <a:solidFill>
                  <a:srgbClr val="000000"/>
                </a:solidFill>
                <a:latin typeface="Calibri"/>
                <a:ea typeface="DejaVu Sans"/>
              </a:rPr>
              <a:t>Dummy variable trap is handled.</a:t>
            </a:r>
            <a:endParaRPr b="0" lang="en-IN" sz="2400" spc="-1" strike="noStrike">
              <a:latin typeface="Arial"/>
            </a:endParaRPr>
          </a:p>
          <a:p>
            <a:pPr marL="285840" indent="-284760">
              <a:lnSpc>
                <a:spcPct val="100000"/>
              </a:lnSpc>
              <a:buClr>
                <a:srgbClr val="000000"/>
              </a:buClr>
              <a:buFont typeface="Wingdings" charset="2"/>
              <a:buChar char=""/>
            </a:pPr>
            <a:r>
              <a:rPr b="0" lang="en-IN" sz="2400" spc="-1" strike="noStrike">
                <a:solidFill>
                  <a:srgbClr val="000000"/>
                </a:solidFill>
                <a:latin typeface="Calibri"/>
                <a:ea typeface="DejaVu Sans"/>
              </a:rPr>
              <a:t>We have 52 independent features.</a:t>
            </a:r>
            <a:endParaRPr b="0" lang="en-IN" sz="2400" spc="-1" strike="noStrike">
              <a:latin typeface="Arial"/>
            </a:endParaRPr>
          </a:p>
          <a:p>
            <a:pPr marL="285840" indent="-284760">
              <a:lnSpc>
                <a:spcPct val="100000"/>
              </a:lnSpc>
              <a:buClr>
                <a:srgbClr val="000000"/>
              </a:buClr>
              <a:buFont typeface="Wingdings" charset="2"/>
              <a:buChar char=""/>
            </a:pPr>
            <a:r>
              <a:rPr b="0" lang="en-IN" sz="2400" spc="-1" strike="noStrike">
                <a:solidFill>
                  <a:srgbClr val="000000"/>
                </a:solidFill>
                <a:latin typeface="Calibri"/>
                <a:ea typeface="DejaVu Sans"/>
              </a:rPr>
              <a:t>Binary features Semester and englishInstructor are handled by replacing 1 as 0 and 2 as 1.</a:t>
            </a:r>
            <a:endParaRPr b="0" lang="en-IN" sz="24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406440" y="0"/>
            <a:ext cx="11378160" cy="67284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1" lang="en-IN" sz="3200" spc="-1" strike="noStrike">
                <a:solidFill>
                  <a:srgbClr val="002060"/>
                </a:solidFill>
                <a:latin typeface="Calibri"/>
                <a:ea typeface="Calibri"/>
              </a:rPr>
              <a:t>Preprocessing and Feature Engineering </a:t>
            </a:r>
            <a:endParaRPr b="0" lang="en-IN" sz="3200" spc="-1" strike="noStrike">
              <a:latin typeface="Arial"/>
            </a:endParaRPr>
          </a:p>
        </p:txBody>
      </p:sp>
      <p:sp>
        <p:nvSpPr>
          <p:cNvPr id="324" name="CustomShape 2"/>
          <p:cNvSpPr/>
          <p:nvPr/>
        </p:nvSpPr>
        <p:spPr>
          <a:xfrm>
            <a:off x="2428200" y="936000"/>
            <a:ext cx="6592680" cy="658080"/>
          </a:xfrm>
          <a:prstGeom prst="rect">
            <a:avLst/>
          </a:prstGeom>
          <a:solidFill>
            <a:schemeClr val="accent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IN" sz="2400" spc="-1" strike="noStrike">
                <a:solidFill>
                  <a:srgbClr val="ffffff"/>
                </a:solidFill>
                <a:latin typeface="Calibri"/>
                <a:ea typeface="DejaVu Sans"/>
              </a:rPr>
              <a:t>One-hot encoding on 10 most frequent categories</a:t>
            </a:r>
            <a:endParaRPr b="0" lang="en-IN" sz="2400" spc="-1" strike="noStrike">
              <a:latin typeface="Arial"/>
            </a:endParaRPr>
          </a:p>
        </p:txBody>
      </p:sp>
      <p:pic>
        <p:nvPicPr>
          <p:cNvPr id="325" name="Picture 2" descr=""/>
          <p:cNvPicPr/>
          <p:nvPr/>
        </p:nvPicPr>
        <p:blipFill>
          <a:blip r:embed="rId1"/>
          <a:srcRect l="0" t="3948" r="29029" b="7373"/>
          <a:stretch/>
        </p:blipFill>
        <p:spPr>
          <a:xfrm>
            <a:off x="749160" y="2235240"/>
            <a:ext cx="4725720" cy="2721960"/>
          </a:xfrm>
          <a:prstGeom prst="rect">
            <a:avLst/>
          </a:prstGeom>
          <a:ln>
            <a:noFill/>
          </a:ln>
        </p:spPr>
      </p:pic>
      <p:pic>
        <p:nvPicPr>
          <p:cNvPr id="326" name="Picture 4" descr=""/>
          <p:cNvPicPr/>
          <p:nvPr/>
        </p:nvPicPr>
        <p:blipFill>
          <a:blip r:embed="rId2"/>
          <a:srcRect l="0" t="0" r="14791" b="5291"/>
          <a:stretch/>
        </p:blipFill>
        <p:spPr>
          <a:xfrm>
            <a:off x="5892840" y="2235240"/>
            <a:ext cx="5503680" cy="2721960"/>
          </a:xfrm>
          <a:prstGeom prst="rect">
            <a:avLst/>
          </a:prstGeom>
          <a:ln>
            <a:noFill/>
          </a:ln>
        </p:spPr>
      </p:pic>
      <p:sp>
        <p:nvSpPr>
          <p:cNvPr id="327" name="CustomShape 3"/>
          <p:cNvSpPr/>
          <p:nvPr/>
        </p:nvSpPr>
        <p:spPr>
          <a:xfrm>
            <a:off x="477360" y="1910160"/>
            <a:ext cx="11306880" cy="3565080"/>
          </a:xfrm>
          <a:prstGeom prst="rect">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328" name="Line 4"/>
          <p:cNvSpPr/>
          <p:nvPr/>
        </p:nvSpPr>
        <p:spPr>
          <a:xfrm>
            <a:off x="5725080" y="1909800"/>
            <a:ext cx="360" cy="3566160"/>
          </a:xfrm>
          <a:prstGeom prst="line">
            <a:avLst/>
          </a:prstGeom>
          <a:ln>
            <a:solidFill>
              <a:schemeClr val="tx1"/>
            </a:solidFill>
            <a:round/>
          </a:ln>
        </p:spPr>
        <p:style>
          <a:lnRef idx="1">
            <a:schemeClr val="accent1"/>
          </a:lnRef>
          <a:fillRef idx="0">
            <a:schemeClr val="accent1"/>
          </a:fillRef>
          <a:effectRef idx="0">
            <a:schemeClr val="accent1"/>
          </a:effectRef>
          <a:fontRef idx="minor"/>
        </p:style>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406440" y="0"/>
            <a:ext cx="11378160" cy="672840"/>
          </a:xfrm>
          <a:prstGeom prst="rect">
            <a:avLst/>
          </a:prstGeom>
          <a:noFill/>
          <a:ln>
            <a:noFill/>
          </a:ln>
        </p:spPr>
        <p:style>
          <a:lnRef idx="0"/>
          <a:fillRef idx="0"/>
          <a:effectRef idx="0"/>
          <a:fontRef idx="minor"/>
        </p:style>
        <p:txBody>
          <a:bodyPr lIns="90000" rIns="90000" tIns="45000" bIns="45000" anchor="b"/>
          <a:p>
            <a:pPr>
              <a:lnSpc>
                <a:spcPct val="90000"/>
              </a:lnSpc>
            </a:pPr>
            <a:r>
              <a:rPr b="1" lang="en-IN" sz="3200" spc="-1" strike="noStrike">
                <a:solidFill>
                  <a:srgbClr val="000000"/>
                </a:solidFill>
                <a:latin typeface="Calibri"/>
                <a:ea typeface="Calibri"/>
              </a:rPr>
              <a:t>Normalization</a:t>
            </a:r>
            <a:endParaRPr b="0" lang="en-IN" sz="3200" spc="-1" strike="noStrike">
              <a:latin typeface="Arial"/>
            </a:endParaRPr>
          </a:p>
        </p:txBody>
      </p:sp>
      <p:sp>
        <p:nvSpPr>
          <p:cNvPr id="330" name="CustomShape 2"/>
          <p:cNvSpPr/>
          <p:nvPr/>
        </p:nvSpPr>
        <p:spPr>
          <a:xfrm>
            <a:off x="406440" y="1685520"/>
            <a:ext cx="11378160" cy="3162240"/>
          </a:xfrm>
          <a:prstGeom prst="roundRect">
            <a:avLst>
              <a:gd name="adj" fmla="val 16667"/>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331" name="CustomShape 3"/>
          <p:cNvSpPr/>
          <p:nvPr/>
        </p:nvSpPr>
        <p:spPr>
          <a:xfrm>
            <a:off x="406440" y="1737720"/>
            <a:ext cx="11378160" cy="3070440"/>
          </a:xfrm>
          <a:prstGeom prst="rect">
            <a:avLst/>
          </a:prstGeom>
          <a:noFill/>
          <a:ln>
            <a:noFill/>
          </a:ln>
        </p:spPr>
        <p:style>
          <a:lnRef idx="0"/>
          <a:fillRef idx="0"/>
          <a:effectRef idx="0"/>
          <a:fontRef idx="minor"/>
        </p:style>
        <p:txBody>
          <a:bodyPr lIns="90000" rIns="90000" tIns="45000" bIns="45000"/>
          <a:p>
            <a:pPr marL="343080" indent="-342000" algn="just">
              <a:lnSpc>
                <a:spcPct val="115000"/>
              </a:lnSpc>
              <a:spcBef>
                <a:spcPts val="901"/>
              </a:spcBef>
              <a:spcAft>
                <a:spcPts val="901"/>
              </a:spcAft>
              <a:buClr>
                <a:srgbClr val="000000"/>
              </a:buClr>
              <a:buFont typeface="Wingdings" charset="2"/>
              <a:buChar char=""/>
            </a:pPr>
            <a:r>
              <a:rPr b="0" lang="en-IN" sz="2400" spc="-1" strike="noStrike">
                <a:solidFill>
                  <a:srgbClr val="000000"/>
                </a:solidFill>
                <a:latin typeface="Arial"/>
                <a:ea typeface="Arial"/>
              </a:rPr>
              <a:t>Input attribute (Class size-numerical) has numerical values that can be very distant from each other.</a:t>
            </a:r>
            <a:endParaRPr b="0" lang="en-IN" sz="2400" spc="-1" strike="noStrike">
              <a:latin typeface="Arial"/>
            </a:endParaRPr>
          </a:p>
          <a:p>
            <a:pPr marL="343080" indent="-342000" algn="just">
              <a:lnSpc>
                <a:spcPct val="115000"/>
              </a:lnSpc>
              <a:spcBef>
                <a:spcPts val="901"/>
              </a:spcBef>
              <a:spcAft>
                <a:spcPts val="901"/>
              </a:spcAft>
              <a:buClr>
                <a:srgbClr val="000000"/>
              </a:buClr>
              <a:buFont typeface="Wingdings" charset="2"/>
              <a:buChar char=""/>
            </a:pPr>
            <a:r>
              <a:rPr b="0" lang="en-IN" sz="2400" spc="-1" strike="noStrike">
                <a:solidFill>
                  <a:srgbClr val="000000"/>
                </a:solidFill>
                <a:latin typeface="Arial"/>
                <a:ea typeface="Arial"/>
              </a:rPr>
              <a:t>To prevent that we will normalize data set using Max-Min normalization and standardization.</a:t>
            </a:r>
            <a:endParaRPr b="0" lang="en-IN" sz="2400" spc="-1" strike="noStrike">
              <a:latin typeface="Arial"/>
            </a:endParaRPr>
          </a:p>
          <a:p>
            <a:pPr marL="343080" indent="-342000" algn="just">
              <a:lnSpc>
                <a:spcPct val="115000"/>
              </a:lnSpc>
              <a:spcBef>
                <a:spcPts val="901"/>
              </a:spcBef>
              <a:spcAft>
                <a:spcPts val="901"/>
              </a:spcAft>
              <a:buClr>
                <a:srgbClr val="000000"/>
              </a:buClr>
              <a:buFont typeface="Wingdings" charset="2"/>
              <a:buChar char=""/>
            </a:pPr>
            <a:r>
              <a:rPr b="0" lang="en-IN" sz="2400" spc="-1" strike="noStrike">
                <a:solidFill>
                  <a:srgbClr val="000000"/>
                </a:solidFill>
                <a:latin typeface="Arial"/>
                <a:ea typeface="Arial"/>
              </a:rPr>
              <a:t>The accuracy of the model doesn’t change much even after using standard scaler.</a:t>
            </a:r>
            <a:endParaRPr b="0" lang="en-IN" sz="24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406440" y="0"/>
            <a:ext cx="11378160" cy="672840"/>
          </a:xfrm>
          <a:prstGeom prst="rect">
            <a:avLst/>
          </a:prstGeom>
          <a:noFill/>
          <a:ln>
            <a:noFill/>
          </a:ln>
        </p:spPr>
        <p:style>
          <a:lnRef idx="0"/>
          <a:fillRef idx="0"/>
          <a:effectRef idx="0"/>
          <a:fontRef idx="minor"/>
        </p:style>
        <p:txBody>
          <a:bodyPr lIns="90000" rIns="90000" tIns="45000" bIns="45000" anchor="b"/>
          <a:p>
            <a:pPr>
              <a:lnSpc>
                <a:spcPct val="90000"/>
              </a:lnSpc>
            </a:pPr>
            <a:r>
              <a:rPr b="1" lang="en-IN" sz="3200" spc="-1" strike="noStrike">
                <a:solidFill>
                  <a:srgbClr val="000000"/>
                </a:solidFill>
                <a:latin typeface="Calibri"/>
                <a:ea typeface="Calibri"/>
              </a:rPr>
              <a:t>Model Creation</a:t>
            </a:r>
            <a:endParaRPr b="0" lang="en-IN" sz="3200" spc="-1" strike="noStrike">
              <a:latin typeface="Arial"/>
            </a:endParaRPr>
          </a:p>
        </p:txBody>
      </p:sp>
      <p:sp>
        <p:nvSpPr>
          <p:cNvPr id="333" name="CustomShape 2"/>
          <p:cNvSpPr/>
          <p:nvPr/>
        </p:nvSpPr>
        <p:spPr>
          <a:xfrm>
            <a:off x="590040" y="1625040"/>
            <a:ext cx="10860120" cy="3774240"/>
          </a:xfrm>
          <a:prstGeom prst="rect">
            <a:avLst/>
          </a:prstGeom>
          <a:ln w="28440">
            <a:solidFill>
              <a:schemeClr val="accent1">
                <a:lumMod val="50000"/>
              </a:schemeClr>
            </a:solidFill>
            <a:round/>
          </a:ln>
        </p:spPr>
        <p:style>
          <a:lnRef idx="2">
            <a:schemeClr val="accent5"/>
          </a:lnRef>
          <a:fillRef idx="1">
            <a:schemeClr val="lt1"/>
          </a:fillRef>
          <a:effectRef idx="0">
            <a:schemeClr val="accent5"/>
          </a:effectRef>
          <a:fontRef idx="minor"/>
        </p:style>
        <p:txBody>
          <a:bodyPr lIns="90000" rIns="90000" tIns="45000" bIns="45000" anchor="ctr"/>
          <a:p>
            <a:pPr marL="343080" indent="-342000" algn="just">
              <a:lnSpc>
                <a:spcPct val="115000"/>
              </a:lnSpc>
              <a:spcBef>
                <a:spcPts val="901"/>
              </a:spcBef>
              <a:buClr>
                <a:srgbClr val="000000"/>
              </a:buClr>
              <a:buFont typeface="Wingdings" charset="2"/>
              <a:buChar char=""/>
            </a:pPr>
            <a:r>
              <a:rPr b="0" lang="en-IN" sz="2400" spc="-1" strike="noStrike">
                <a:solidFill>
                  <a:srgbClr val="000000"/>
                </a:solidFill>
                <a:latin typeface="Calibri"/>
                <a:ea typeface="Arial"/>
              </a:rPr>
              <a:t>Various Machine learning algorithms are developed, and accuracy is compared.</a:t>
            </a:r>
            <a:endParaRPr b="0" lang="en-IN" sz="2400" spc="-1" strike="noStrike">
              <a:latin typeface="Arial"/>
            </a:endParaRPr>
          </a:p>
          <a:p>
            <a:pPr marL="343080" indent="-342000" algn="just">
              <a:lnSpc>
                <a:spcPct val="115000"/>
              </a:lnSpc>
              <a:buClr>
                <a:srgbClr val="000000"/>
              </a:buClr>
              <a:buFont typeface="Wingdings" charset="2"/>
              <a:buChar char=""/>
            </a:pPr>
            <a:r>
              <a:rPr b="0" lang="en-IN" sz="2400" spc="-1" strike="noStrike">
                <a:solidFill>
                  <a:srgbClr val="000000"/>
                </a:solidFill>
                <a:latin typeface="Calibri"/>
                <a:ea typeface="Arial"/>
              </a:rPr>
              <a:t>An artificial Neural (ANN)Algorithm is also performed though the data is very small. </a:t>
            </a:r>
            <a:endParaRPr b="0" lang="en-IN" sz="2400" spc="-1" strike="noStrike">
              <a:latin typeface="Arial"/>
            </a:endParaRPr>
          </a:p>
          <a:p>
            <a:pPr marL="343080" indent="-342000" algn="just">
              <a:lnSpc>
                <a:spcPct val="115000"/>
              </a:lnSpc>
              <a:buClr>
                <a:srgbClr val="000000"/>
              </a:buClr>
              <a:buFont typeface="Wingdings" charset="2"/>
              <a:buChar char=""/>
            </a:pPr>
            <a:r>
              <a:rPr b="0" lang="en-IN" sz="2400" spc="-1" strike="noStrike">
                <a:solidFill>
                  <a:srgbClr val="000000"/>
                </a:solidFill>
                <a:latin typeface="Calibri"/>
                <a:ea typeface="Arial"/>
              </a:rPr>
              <a:t>Randomized Search Cv and grid search are used for hyperparameter optimization.</a:t>
            </a:r>
            <a:endParaRPr b="0" lang="en-IN" sz="2400" spc="-1" strike="noStrike">
              <a:latin typeface="Arial"/>
            </a:endParaRPr>
          </a:p>
          <a:p>
            <a:pPr marL="343080" indent="-342000" algn="just">
              <a:lnSpc>
                <a:spcPct val="115000"/>
              </a:lnSpc>
              <a:buClr>
                <a:srgbClr val="000000"/>
              </a:buClr>
              <a:buFont typeface="Wingdings" charset="2"/>
              <a:buChar char=""/>
            </a:pPr>
            <a:r>
              <a:rPr b="0" lang="en-IN" sz="2400" spc="-1" strike="noStrike">
                <a:solidFill>
                  <a:srgbClr val="000000"/>
                </a:solidFill>
                <a:latin typeface="Calibri"/>
                <a:ea typeface="Arial"/>
              </a:rPr>
              <a:t>Used auto-ml tool pycaret to compare the accuracy.</a:t>
            </a:r>
            <a:endParaRPr b="0" lang="en-IN" sz="2400" spc="-1" strike="noStrike">
              <a:latin typeface="Arial"/>
            </a:endParaRPr>
          </a:p>
          <a:p>
            <a:pPr marL="343080" indent="-342000" algn="just">
              <a:lnSpc>
                <a:spcPct val="115000"/>
              </a:lnSpc>
              <a:spcAft>
                <a:spcPts val="901"/>
              </a:spcAft>
              <a:buClr>
                <a:srgbClr val="000000"/>
              </a:buClr>
              <a:buFont typeface="Wingdings" charset="2"/>
              <a:buChar char=""/>
            </a:pPr>
            <a:r>
              <a:rPr b="0" lang="en-IN" sz="2400" spc="-1" strike="noStrike">
                <a:solidFill>
                  <a:srgbClr val="000000"/>
                </a:solidFill>
                <a:latin typeface="Calibri"/>
                <a:ea typeface="Arial"/>
              </a:rPr>
              <a:t>Precision, recall and F1 score are used as metrics.</a:t>
            </a:r>
            <a:endParaRPr b="0" lang="en-IN" sz="24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CustomShape 1"/>
          <p:cNvSpPr/>
          <p:nvPr/>
        </p:nvSpPr>
        <p:spPr>
          <a:xfrm>
            <a:off x="406440" y="0"/>
            <a:ext cx="11378160" cy="67284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1" lang="en-IN" sz="3200" spc="-1" strike="noStrike">
                <a:solidFill>
                  <a:srgbClr val="000000"/>
                </a:solidFill>
                <a:latin typeface="Calibri"/>
                <a:ea typeface="Calibri"/>
              </a:rPr>
              <a:t>Model Accuracy Result</a:t>
            </a:r>
            <a:endParaRPr b="0" lang="en-IN" sz="3200" spc="-1" strike="noStrike">
              <a:latin typeface="Arial"/>
            </a:endParaRPr>
          </a:p>
        </p:txBody>
      </p:sp>
      <p:graphicFrame>
        <p:nvGraphicFramePr>
          <p:cNvPr id="335" name="Table 2"/>
          <p:cNvGraphicFramePr/>
          <p:nvPr/>
        </p:nvGraphicFramePr>
        <p:xfrm>
          <a:off x="1832040" y="2433600"/>
          <a:ext cx="8127360" cy="3621240"/>
        </p:xfrm>
        <a:graphic>
          <a:graphicData uri="http://schemas.openxmlformats.org/drawingml/2006/table">
            <a:tbl>
              <a:tblPr/>
              <a:tblGrid>
                <a:gridCol w="2709000"/>
                <a:gridCol w="2707560"/>
                <a:gridCol w="2711160"/>
              </a:tblGrid>
              <a:tr h="682920">
                <a:tc>
                  <a:txBody>
                    <a:bodyPr/>
                    <a:p>
                      <a:pPr algn="ctr">
                        <a:lnSpc>
                          <a:spcPct val="100000"/>
                        </a:lnSpc>
                      </a:pPr>
                      <a:r>
                        <a:rPr b="1" lang="en-IN" sz="2000" spc="-1" strike="noStrike">
                          <a:solidFill>
                            <a:srgbClr val="ffffff"/>
                          </a:solidFill>
                          <a:latin typeface="Calibri"/>
                        </a:rPr>
                        <a:t>Algorithms</a:t>
                      </a:r>
                      <a:endParaRPr b="0" lang="en-IN" sz="20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4472c4"/>
                    </a:solidFill>
                  </a:tcPr>
                </a:tc>
                <a:tc>
                  <a:txBody>
                    <a:bodyPr/>
                    <a:p>
                      <a:pPr algn="ctr">
                        <a:lnSpc>
                          <a:spcPct val="100000"/>
                        </a:lnSpc>
                      </a:pPr>
                      <a:r>
                        <a:rPr b="1" lang="en-IN" sz="2000" spc="-1" strike="noStrike">
                          <a:solidFill>
                            <a:srgbClr val="ffffff"/>
                          </a:solidFill>
                          <a:latin typeface="Calibri"/>
                        </a:rPr>
                        <a:t>Accuracy</a:t>
                      </a:r>
                      <a:endParaRPr b="0" lang="en-IN" sz="2000" spc="-1" strike="noStrike">
                        <a:latin typeface="Arial"/>
                      </a:endParaRPr>
                    </a:p>
                    <a:p>
                      <a:pPr algn="ctr">
                        <a:lnSpc>
                          <a:spcPct val="100000"/>
                        </a:lnSpc>
                      </a:pPr>
                      <a:r>
                        <a:rPr b="1" lang="en-IN" sz="2000" spc="-1" strike="noStrike">
                          <a:solidFill>
                            <a:srgbClr val="ffffff"/>
                          </a:solidFill>
                          <a:latin typeface="Calibri"/>
                        </a:rPr>
                        <a:t>(Trained on 80%)</a:t>
                      </a:r>
                      <a:endParaRPr b="0" lang="en-IN" sz="20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4472c4"/>
                    </a:solidFill>
                  </a:tcPr>
                </a:tc>
                <a:tc>
                  <a:txBody>
                    <a:bodyPr/>
                    <a:p>
                      <a:pPr algn="ctr">
                        <a:lnSpc>
                          <a:spcPct val="100000"/>
                        </a:lnSpc>
                      </a:pPr>
                      <a:r>
                        <a:rPr b="1" lang="en-IN" sz="2000" spc="-1" strike="noStrike">
                          <a:solidFill>
                            <a:srgbClr val="ffffff"/>
                          </a:solidFill>
                          <a:latin typeface="Calibri"/>
                        </a:rPr>
                        <a:t>Accuracy</a:t>
                      </a:r>
                      <a:endParaRPr b="0" lang="en-IN" sz="2000" spc="-1" strike="noStrike">
                        <a:latin typeface="Arial"/>
                      </a:endParaRPr>
                    </a:p>
                    <a:p>
                      <a:pPr algn="ctr">
                        <a:lnSpc>
                          <a:spcPct val="100000"/>
                        </a:lnSpc>
                      </a:pPr>
                      <a:r>
                        <a:rPr b="1" lang="en-IN" sz="2000" spc="-1" strike="noStrike">
                          <a:solidFill>
                            <a:srgbClr val="ffffff"/>
                          </a:solidFill>
                          <a:latin typeface="Calibri"/>
                        </a:rPr>
                        <a:t>(Trained on 90%)</a:t>
                      </a:r>
                      <a:endParaRPr b="0" lang="en-IN" sz="20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4472c4"/>
                    </a:solidFill>
                  </a:tcPr>
                </a:tc>
              </a:tr>
              <a:tr h="622440">
                <a:tc>
                  <a:txBody>
                    <a:bodyPr/>
                    <a:p>
                      <a:pPr algn="ctr">
                        <a:lnSpc>
                          <a:spcPct val="100000"/>
                        </a:lnSpc>
                      </a:pPr>
                      <a:r>
                        <a:rPr b="1" lang="en-IN" sz="1800" spc="-1" strike="noStrike">
                          <a:solidFill>
                            <a:srgbClr val="000000"/>
                          </a:solidFill>
                          <a:latin typeface="Calibri"/>
                        </a:rPr>
                        <a:t>Random Forest Classifier</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cfd5e9"/>
                    </a:solidFill>
                  </a:tcPr>
                </a:tc>
                <a:tc>
                  <a:txBody>
                    <a:bodyPr/>
                    <a:p>
                      <a:pPr algn="ctr">
                        <a:lnSpc>
                          <a:spcPct val="100000"/>
                        </a:lnSpc>
                      </a:pPr>
                      <a:r>
                        <a:rPr b="0" lang="en-IN" sz="1800" spc="-1" strike="noStrike">
                          <a:solidFill>
                            <a:srgbClr val="000000"/>
                          </a:solidFill>
                          <a:latin typeface="Calibri"/>
                        </a:rPr>
                        <a:t>70.96</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cfd5e9"/>
                    </a:solidFill>
                  </a:tcPr>
                </a:tc>
                <a:tc>
                  <a:txBody>
                    <a:bodyPr/>
                    <a:p>
                      <a:pPr algn="ctr">
                        <a:lnSpc>
                          <a:spcPct val="100000"/>
                        </a:lnSpc>
                      </a:pPr>
                      <a:r>
                        <a:rPr b="0" lang="en-IN" sz="1800" spc="-1" strike="noStrike">
                          <a:solidFill>
                            <a:srgbClr val="000000"/>
                          </a:solidFill>
                          <a:latin typeface="Calibri"/>
                        </a:rPr>
                        <a:t>87.5</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cfd5e9"/>
                    </a:solidFill>
                  </a:tcPr>
                </a:tc>
              </a:tr>
              <a:tr h="622440">
                <a:tc>
                  <a:txBody>
                    <a:bodyPr/>
                    <a:p>
                      <a:pPr algn="ctr">
                        <a:lnSpc>
                          <a:spcPct val="100000"/>
                        </a:lnSpc>
                      </a:pPr>
                      <a:r>
                        <a:rPr b="1" lang="en-IN" sz="1800" spc="-1" strike="noStrike">
                          <a:solidFill>
                            <a:srgbClr val="000000"/>
                          </a:solidFill>
                          <a:latin typeface="Calibri"/>
                        </a:rPr>
                        <a:t>Support Vector Machine </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e8ebf4"/>
                    </a:solidFill>
                  </a:tcPr>
                </a:tc>
                <a:tc>
                  <a:txBody>
                    <a:bodyPr/>
                    <a:p>
                      <a:pPr algn="ctr">
                        <a:lnSpc>
                          <a:spcPct val="100000"/>
                        </a:lnSpc>
                      </a:pPr>
                      <a:r>
                        <a:rPr b="0" lang="en-IN" sz="1800" spc="-1" strike="noStrike">
                          <a:solidFill>
                            <a:srgbClr val="000000"/>
                          </a:solidFill>
                          <a:latin typeface="Calibri"/>
                        </a:rPr>
                        <a:t>58.06</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e8ebf4"/>
                    </a:solidFill>
                  </a:tcPr>
                </a:tc>
                <a:tc>
                  <a:txBody>
                    <a:bodyPr/>
                    <a:p>
                      <a:pPr algn="ctr">
                        <a:lnSpc>
                          <a:spcPct val="100000"/>
                        </a:lnSpc>
                      </a:pPr>
                      <a:r>
                        <a:rPr b="0" lang="en-IN" sz="1800" spc="-1" strike="noStrike">
                          <a:solidFill>
                            <a:srgbClr val="000000"/>
                          </a:solidFill>
                          <a:latin typeface="Calibri"/>
                        </a:rPr>
                        <a:t>62.5</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e8ebf4"/>
                    </a:solidFill>
                  </a:tcPr>
                </a:tc>
              </a:tr>
              <a:tr h="622440">
                <a:tc>
                  <a:txBody>
                    <a:bodyPr/>
                    <a:p>
                      <a:pPr algn="ctr">
                        <a:lnSpc>
                          <a:spcPct val="100000"/>
                        </a:lnSpc>
                      </a:pPr>
                      <a:r>
                        <a:rPr b="1" lang="en-IN" sz="1800" spc="-1" strike="noStrike">
                          <a:solidFill>
                            <a:srgbClr val="000000"/>
                          </a:solidFill>
                          <a:latin typeface="Calibri"/>
                        </a:rPr>
                        <a:t>K Neighbors Classifier</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cfd5e9"/>
                    </a:solidFill>
                  </a:tcPr>
                </a:tc>
                <a:tc>
                  <a:txBody>
                    <a:bodyPr/>
                    <a:p>
                      <a:pPr algn="ctr">
                        <a:lnSpc>
                          <a:spcPct val="100000"/>
                        </a:lnSpc>
                      </a:pPr>
                      <a:r>
                        <a:rPr b="0" lang="en-IN" sz="1800" spc="-1" strike="noStrike">
                          <a:solidFill>
                            <a:srgbClr val="000000"/>
                          </a:solidFill>
                          <a:latin typeface="Calibri"/>
                        </a:rPr>
                        <a:t>58.064</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cfd5e9"/>
                    </a:solidFill>
                  </a:tcPr>
                </a:tc>
                <a:tc>
                  <a:txBody>
                    <a:bodyPr/>
                    <a:p>
                      <a:pPr algn="ctr">
                        <a:lnSpc>
                          <a:spcPct val="100000"/>
                        </a:lnSpc>
                      </a:pPr>
                      <a:r>
                        <a:rPr b="0" lang="en-IN" sz="1800" spc="-1" strike="noStrike">
                          <a:solidFill>
                            <a:srgbClr val="000000"/>
                          </a:solidFill>
                          <a:latin typeface="Calibri"/>
                        </a:rPr>
                        <a:t>87.5</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cfd5e9"/>
                    </a:solidFill>
                  </a:tcPr>
                </a:tc>
              </a:tr>
              <a:tr h="357120">
                <a:tc>
                  <a:txBody>
                    <a:bodyPr/>
                    <a:p>
                      <a:pPr algn="ctr">
                        <a:lnSpc>
                          <a:spcPct val="100000"/>
                        </a:lnSpc>
                      </a:pPr>
                      <a:r>
                        <a:rPr b="1" lang="en-IN" sz="1800" spc="-1" strike="noStrike">
                          <a:solidFill>
                            <a:srgbClr val="000000"/>
                          </a:solidFill>
                          <a:latin typeface="Calibri"/>
                        </a:rPr>
                        <a:t>Xgboost</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e8ebf4"/>
                    </a:solidFill>
                  </a:tcPr>
                </a:tc>
                <a:tc>
                  <a:txBody>
                    <a:bodyPr/>
                    <a:p>
                      <a:pPr algn="ctr">
                        <a:lnSpc>
                          <a:spcPct val="100000"/>
                        </a:lnSpc>
                      </a:pPr>
                      <a:r>
                        <a:rPr b="0" lang="en-IN" sz="1800" spc="-1" strike="noStrike">
                          <a:solidFill>
                            <a:srgbClr val="000000"/>
                          </a:solidFill>
                          <a:latin typeface="Calibri"/>
                        </a:rPr>
                        <a:t>62.5</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e8ebf4"/>
                    </a:solidFill>
                  </a:tcPr>
                </a:tc>
                <a:tc>
                  <a:txBody>
                    <a:bodyPr/>
                    <a:p>
                      <a:pPr algn="ctr">
                        <a:lnSpc>
                          <a:spcPct val="100000"/>
                        </a:lnSpc>
                      </a:pPr>
                      <a:r>
                        <a:rPr b="0" lang="en-IN" sz="1800" spc="-1" strike="noStrike">
                          <a:solidFill>
                            <a:srgbClr val="000000"/>
                          </a:solidFill>
                          <a:latin typeface="Calibri"/>
                        </a:rPr>
                        <a:t>58.06</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e8ebf4"/>
                    </a:solidFill>
                  </a:tcPr>
                </a:tc>
              </a:tr>
              <a:tr h="357120">
                <a:tc>
                  <a:txBody>
                    <a:bodyPr/>
                    <a:p>
                      <a:pPr algn="ctr">
                        <a:lnSpc>
                          <a:spcPct val="100000"/>
                        </a:lnSpc>
                      </a:pPr>
                      <a:r>
                        <a:rPr b="1" lang="en-IN" sz="1800" spc="-1" strike="noStrike">
                          <a:solidFill>
                            <a:srgbClr val="000000"/>
                          </a:solidFill>
                          <a:latin typeface="Calibri"/>
                        </a:rPr>
                        <a:t>Decision Tree</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cfd5e9"/>
                    </a:solidFill>
                  </a:tcPr>
                </a:tc>
                <a:tc>
                  <a:txBody>
                    <a:bodyPr/>
                    <a:p>
                      <a:pPr algn="ctr">
                        <a:lnSpc>
                          <a:spcPct val="100000"/>
                        </a:lnSpc>
                      </a:pPr>
                      <a:r>
                        <a:rPr b="0" lang="en-IN" sz="1800" spc="-1" strike="noStrike">
                          <a:solidFill>
                            <a:srgbClr val="000000"/>
                          </a:solidFill>
                          <a:latin typeface="Calibri"/>
                        </a:rPr>
                        <a:t>70.96</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cfd5e9"/>
                    </a:solidFill>
                  </a:tcPr>
                </a:tc>
                <a:tc>
                  <a:txBody>
                    <a:bodyPr/>
                    <a:p>
                      <a:pPr algn="ctr">
                        <a:lnSpc>
                          <a:spcPct val="100000"/>
                        </a:lnSpc>
                      </a:pPr>
                      <a:r>
                        <a:rPr b="0" lang="en-IN" sz="1800" spc="-1" strike="noStrike">
                          <a:solidFill>
                            <a:srgbClr val="000000"/>
                          </a:solidFill>
                          <a:latin typeface="Calibri"/>
                        </a:rPr>
                        <a:t>98</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cfd5e9"/>
                    </a:solidFill>
                  </a:tcPr>
                </a:tc>
              </a:tr>
              <a:tr h="357120">
                <a:tc>
                  <a:txBody>
                    <a:bodyPr/>
                    <a:p>
                      <a:pPr algn="ctr">
                        <a:lnSpc>
                          <a:spcPct val="100000"/>
                        </a:lnSpc>
                      </a:pPr>
                      <a:r>
                        <a:rPr b="1" lang="en-IN" sz="1800" spc="-1" strike="noStrike">
                          <a:solidFill>
                            <a:srgbClr val="000000"/>
                          </a:solidFill>
                          <a:latin typeface="Calibri"/>
                        </a:rPr>
                        <a:t>ANN</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e8ebf4"/>
                    </a:solidFill>
                  </a:tcPr>
                </a:tc>
                <a:tc>
                  <a:txBody>
                    <a:bodyPr/>
                    <a:p>
                      <a:pPr algn="ctr">
                        <a:lnSpc>
                          <a:spcPct val="100000"/>
                        </a:lnSpc>
                      </a:pPr>
                      <a:r>
                        <a:rPr b="0" lang="en-IN" sz="1800" spc="-1" strike="noStrike">
                          <a:solidFill>
                            <a:srgbClr val="000000"/>
                          </a:solidFill>
                          <a:latin typeface="Calibri"/>
                        </a:rPr>
                        <a:t>82</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e8ebf4"/>
                    </a:solidFill>
                  </a:tcPr>
                </a:tc>
                <a:tc>
                  <a:txBody>
                    <a:bodyPr/>
                    <a:p>
                      <a:pPr algn="ctr">
                        <a:lnSpc>
                          <a:spcPct val="100000"/>
                        </a:lnSpc>
                      </a:pPr>
                      <a:r>
                        <a:rPr b="0" lang="en-IN" sz="1800" spc="-1" strike="noStrike">
                          <a:solidFill>
                            <a:srgbClr val="000000"/>
                          </a:solidFill>
                          <a:latin typeface="Calibri"/>
                        </a:rPr>
                        <a:t>34</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e8ebf4"/>
                    </a:solidFill>
                  </a:tcPr>
                </a:tc>
              </a:tr>
            </a:tbl>
          </a:graphicData>
        </a:graphic>
      </p:graphicFrame>
      <p:sp>
        <p:nvSpPr>
          <p:cNvPr id="336" name="CustomShape 3"/>
          <p:cNvSpPr/>
          <p:nvPr/>
        </p:nvSpPr>
        <p:spPr>
          <a:xfrm>
            <a:off x="1832040" y="1222920"/>
            <a:ext cx="8127000" cy="816480"/>
          </a:xfrm>
          <a:prstGeom prst="rect">
            <a:avLst/>
          </a:prstGeom>
          <a:solidFill>
            <a:schemeClr val="accent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400" spc="-1" strike="noStrike">
                <a:solidFill>
                  <a:srgbClr val="ffffff"/>
                </a:solidFill>
                <a:latin typeface="Calibri"/>
                <a:ea typeface="DejaVu Sans"/>
              </a:rPr>
              <a:t>The model is trained on 80% and 90% of the data and the accuracy is compared</a:t>
            </a:r>
            <a:endParaRPr b="0" lang="en-IN" sz="24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406440" y="0"/>
            <a:ext cx="11378160" cy="67284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1" lang="en-IN" sz="3200" spc="-1" strike="noStrike">
                <a:solidFill>
                  <a:srgbClr val="000000"/>
                </a:solidFill>
                <a:latin typeface="Calibri"/>
                <a:ea typeface="Calibri"/>
              </a:rPr>
              <a:t>Model Accuracy Result (Random Forest Classifier)</a:t>
            </a:r>
            <a:endParaRPr b="0" lang="en-IN" sz="3200" spc="-1" strike="noStrike">
              <a:latin typeface="Arial"/>
            </a:endParaRPr>
          </a:p>
        </p:txBody>
      </p:sp>
      <p:pic>
        <p:nvPicPr>
          <p:cNvPr id="338" name="Picture 4" descr=""/>
          <p:cNvPicPr/>
          <p:nvPr/>
        </p:nvPicPr>
        <p:blipFill>
          <a:blip r:embed="rId1"/>
          <a:stretch/>
        </p:blipFill>
        <p:spPr>
          <a:xfrm>
            <a:off x="181080" y="720000"/>
            <a:ext cx="4857120" cy="2991960"/>
          </a:xfrm>
          <a:prstGeom prst="rect">
            <a:avLst/>
          </a:prstGeom>
          <a:ln>
            <a:noFill/>
          </a:ln>
        </p:spPr>
      </p:pic>
      <p:pic>
        <p:nvPicPr>
          <p:cNvPr id="339" name="Picture 9" descr=""/>
          <p:cNvPicPr/>
          <p:nvPr/>
        </p:nvPicPr>
        <p:blipFill>
          <a:blip r:embed="rId2"/>
          <a:stretch/>
        </p:blipFill>
        <p:spPr>
          <a:xfrm>
            <a:off x="181080" y="3713040"/>
            <a:ext cx="5235120" cy="3191040"/>
          </a:xfrm>
          <a:prstGeom prst="rect">
            <a:avLst/>
          </a:prstGeom>
          <a:ln>
            <a:noFill/>
          </a:ln>
        </p:spPr>
      </p:pic>
      <p:sp>
        <p:nvSpPr>
          <p:cNvPr id="340" name="CustomShape 2"/>
          <p:cNvSpPr/>
          <p:nvPr/>
        </p:nvSpPr>
        <p:spPr>
          <a:xfrm>
            <a:off x="6474600" y="720000"/>
            <a:ext cx="5531400" cy="613692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pic>
        <p:nvPicPr>
          <p:cNvPr id="341" name="Picture 8" descr=""/>
          <p:cNvPicPr/>
          <p:nvPr/>
        </p:nvPicPr>
        <p:blipFill>
          <a:blip r:embed="rId3"/>
          <a:srcRect l="3569" t="1805" r="20897" b="7907"/>
          <a:stretch/>
        </p:blipFill>
        <p:spPr>
          <a:xfrm>
            <a:off x="6539760" y="790200"/>
            <a:ext cx="5466240" cy="3840840"/>
          </a:xfrm>
          <a:prstGeom prst="rect">
            <a:avLst/>
          </a:prstGeom>
          <a:ln>
            <a:noFill/>
          </a:ln>
        </p:spPr>
      </p:pic>
      <p:pic>
        <p:nvPicPr>
          <p:cNvPr id="342" name="Picture 10" descr=""/>
          <p:cNvPicPr/>
          <p:nvPr/>
        </p:nvPicPr>
        <p:blipFill>
          <a:blip r:embed="rId4"/>
          <a:srcRect l="8381" t="3793" r="26613" b="7253"/>
          <a:stretch/>
        </p:blipFill>
        <p:spPr>
          <a:xfrm>
            <a:off x="7287480" y="4615920"/>
            <a:ext cx="3989160" cy="2148840"/>
          </a:xfrm>
          <a:prstGeom prst="rect">
            <a:avLst/>
          </a:prstGeom>
          <a:ln>
            <a:noFill/>
          </a:ln>
        </p:spPr>
      </p:pic>
      <p:sp>
        <p:nvSpPr>
          <p:cNvPr id="343" name="CustomShape 3"/>
          <p:cNvSpPr/>
          <p:nvPr/>
        </p:nvSpPr>
        <p:spPr>
          <a:xfrm>
            <a:off x="4820400" y="1570320"/>
            <a:ext cx="1521720" cy="106236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latin typeface="Calibri"/>
                <a:ea typeface="DejaVu Sans"/>
              </a:rPr>
              <a:t>Model is trained on 90 % of the data</a:t>
            </a:r>
            <a:endParaRPr b="0" lang="en-IN" sz="1600" spc="-1" strike="noStrike">
              <a:latin typeface="Arial"/>
            </a:endParaRPr>
          </a:p>
        </p:txBody>
      </p:sp>
      <p:sp>
        <p:nvSpPr>
          <p:cNvPr id="344" name="CustomShape 4"/>
          <p:cNvSpPr/>
          <p:nvPr/>
        </p:nvSpPr>
        <p:spPr>
          <a:xfrm flipH="1">
            <a:off x="4589640" y="1865520"/>
            <a:ext cx="203760" cy="220680"/>
          </a:xfrm>
          <a:prstGeom prst="rightArrow">
            <a:avLst>
              <a:gd name="adj1" fmla="val 50000"/>
              <a:gd name="adj2" fmla="val 50000"/>
            </a:avLst>
          </a:prstGeom>
          <a:solidFill>
            <a:schemeClr val="accent6"/>
          </a:solidFill>
          <a:ln>
            <a:round/>
          </a:ln>
        </p:spPr>
        <p:style>
          <a:lnRef idx="2">
            <a:schemeClr val="accent1">
              <a:shade val="50000"/>
            </a:schemeClr>
          </a:lnRef>
          <a:fillRef idx="1">
            <a:schemeClr val="accent1"/>
          </a:fillRef>
          <a:effectRef idx="0">
            <a:schemeClr val="accent1"/>
          </a:effectRef>
          <a:fontRef idx="minor"/>
        </p:style>
      </p:sp>
      <p:sp>
        <p:nvSpPr>
          <p:cNvPr id="345" name="CustomShape 5"/>
          <p:cNvSpPr/>
          <p:nvPr/>
        </p:nvSpPr>
        <p:spPr>
          <a:xfrm>
            <a:off x="6244920" y="1865520"/>
            <a:ext cx="217800" cy="220680"/>
          </a:xfrm>
          <a:prstGeom prst="rightArrow">
            <a:avLst>
              <a:gd name="adj1" fmla="val 50000"/>
              <a:gd name="adj2" fmla="val 50000"/>
            </a:avLst>
          </a:prstGeom>
          <a:solidFill>
            <a:schemeClr val="accent6"/>
          </a:solidFill>
          <a:ln>
            <a:round/>
          </a:ln>
        </p:spPr>
        <p:style>
          <a:lnRef idx="2">
            <a:schemeClr val="accent1">
              <a:shade val="50000"/>
            </a:schemeClr>
          </a:lnRef>
          <a:fillRef idx="1">
            <a:schemeClr val="accent1"/>
          </a:fillRef>
          <a:effectRef idx="0">
            <a:schemeClr val="accent1"/>
          </a:effectRef>
          <a:fontRef idx="minor"/>
        </p:style>
      </p:sp>
      <p:sp>
        <p:nvSpPr>
          <p:cNvPr id="346" name="CustomShape 6"/>
          <p:cNvSpPr/>
          <p:nvPr/>
        </p:nvSpPr>
        <p:spPr>
          <a:xfrm>
            <a:off x="4771080" y="4978800"/>
            <a:ext cx="1521720" cy="106236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latin typeface="Calibri"/>
                <a:ea typeface="DejaVu Sans"/>
              </a:rPr>
              <a:t>Model is trained on 80 % of the data</a:t>
            </a:r>
            <a:endParaRPr b="0" lang="en-IN" sz="1600" spc="-1" strike="noStrike">
              <a:latin typeface="Arial"/>
            </a:endParaRPr>
          </a:p>
        </p:txBody>
      </p:sp>
      <p:sp>
        <p:nvSpPr>
          <p:cNvPr id="347" name="CustomShape 7"/>
          <p:cNvSpPr/>
          <p:nvPr/>
        </p:nvSpPr>
        <p:spPr>
          <a:xfrm flipH="1">
            <a:off x="4540320" y="5274000"/>
            <a:ext cx="203760" cy="220680"/>
          </a:xfrm>
          <a:prstGeom prst="rightArrow">
            <a:avLst>
              <a:gd name="adj1" fmla="val 50000"/>
              <a:gd name="adj2" fmla="val 50000"/>
            </a:avLst>
          </a:prstGeom>
          <a:solidFill>
            <a:schemeClr val="accent6"/>
          </a:solidFill>
          <a:ln>
            <a:round/>
          </a:ln>
        </p:spPr>
        <p:style>
          <a:lnRef idx="2">
            <a:schemeClr val="accent1">
              <a:shade val="50000"/>
            </a:schemeClr>
          </a:lnRef>
          <a:fillRef idx="1">
            <a:schemeClr val="accent1"/>
          </a:fillRef>
          <a:effectRef idx="0">
            <a:schemeClr val="accent1"/>
          </a:effectRef>
          <a:fontRef idx="minor"/>
        </p:style>
      </p:sp>
      <p:sp>
        <p:nvSpPr>
          <p:cNvPr id="348" name="CustomShape 8"/>
          <p:cNvSpPr/>
          <p:nvPr/>
        </p:nvSpPr>
        <p:spPr>
          <a:xfrm>
            <a:off x="6233760" y="5274000"/>
            <a:ext cx="217800" cy="220680"/>
          </a:xfrm>
          <a:prstGeom prst="rightArrow">
            <a:avLst>
              <a:gd name="adj1" fmla="val 50000"/>
              <a:gd name="adj2" fmla="val 50000"/>
            </a:avLst>
          </a:prstGeom>
          <a:solidFill>
            <a:schemeClr val="accent6"/>
          </a:solidFill>
          <a:ln>
            <a:round/>
          </a:ln>
        </p:spPr>
        <p:style>
          <a:lnRef idx="2">
            <a:schemeClr val="accent1">
              <a:shade val="50000"/>
            </a:schemeClr>
          </a:lnRef>
          <a:fillRef idx="1">
            <a:schemeClr val="accent1"/>
          </a:fillRef>
          <a:effectRef idx="0">
            <a:schemeClr val="accent1"/>
          </a:effectRef>
          <a:fontRef idx="minor"/>
        </p:style>
      </p:sp>
      <p:sp>
        <p:nvSpPr>
          <p:cNvPr id="349" name="Line 9"/>
          <p:cNvSpPr/>
          <p:nvPr/>
        </p:nvSpPr>
        <p:spPr>
          <a:xfrm flipV="1">
            <a:off x="6474600" y="4615560"/>
            <a:ext cx="5532480" cy="16200"/>
          </a:xfrm>
          <a:prstGeom prst="line">
            <a:avLst/>
          </a:prstGeom>
          <a:ln>
            <a:solidFill>
              <a:schemeClr val="tx1"/>
            </a:solidFill>
            <a:round/>
          </a:ln>
        </p:spPr>
        <p:style>
          <a:lnRef idx="1">
            <a:schemeClr val="accent1"/>
          </a:lnRef>
          <a:fillRef idx="0">
            <a:schemeClr val="accent1"/>
          </a:fillRef>
          <a:effectRef idx="0">
            <a:schemeClr val="accent1"/>
          </a:effectRef>
          <a:fontRef idx="minor"/>
        </p:style>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406440" y="0"/>
            <a:ext cx="11378160" cy="67284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1" lang="en-IN" sz="3200" spc="-1" strike="noStrike">
                <a:solidFill>
                  <a:srgbClr val="000000"/>
                </a:solidFill>
                <a:latin typeface="Calibri"/>
                <a:ea typeface="Calibri"/>
              </a:rPr>
              <a:t>Model Accuracy Result (SVM)</a:t>
            </a:r>
            <a:endParaRPr b="0" lang="en-IN" sz="3200" spc="-1" strike="noStrike">
              <a:latin typeface="Arial"/>
            </a:endParaRPr>
          </a:p>
        </p:txBody>
      </p:sp>
      <p:pic>
        <p:nvPicPr>
          <p:cNvPr id="351" name="Picture 3" descr=""/>
          <p:cNvPicPr/>
          <p:nvPr/>
        </p:nvPicPr>
        <p:blipFill>
          <a:blip r:embed="rId1"/>
          <a:stretch/>
        </p:blipFill>
        <p:spPr>
          <a:xfrm>
            <a:off x="406440" y="816840"/>
            <a:ext cx="5206320" cy="3749400"/>
          </a:xfrm>
          <a:prstGeom prst="rect">
            <a:avLst/>
          </a:prstGeom>
          <a:ln>
            <a:noFill/>
          </a:ln>
        </p:spPr>
      </p:pic>
      <p:pic>
        <p:nvPicPr>
          <p:cNvPr id="352" name="Picture 6" descr=""/>
          <p:cNvPicPr/>
          <p:nvPr/>
        </p:nvPicPr>
        <p:blipFill>
          <a:blip r:embed="rId2"/>
          <a:srcRect l="1309" t="6585" r="17219" b="14282"/>
          <a:stretch/>
        </p:blipFill>
        <p:spPr>
          <a:xfrm>
            <a:off x="406440" y="4654800"/>
            <a:ext cx="5115960" cy="1485720"/>
          </a:xfrm>
          <a:prstGeom prst="rect">
            <a:avLst/>
          </a:prstGeom>
          <a:ln>
            <a:solidFill>
              <a:schemeClr val="tx1"/>
            </a:solidFill>
          </a:ln>
        </p:spPr>
      </p:pic>
      <p:pic>
        <p:nvPicPr>
          <p:cNvPr id="353" name="Picture 10" descr=""/>
          <p:cNvPicPr/>
          <p:nvPr/>
        </p:nvPicPr>
        <p:blipFill>
          <a:blip r:embed="rId3"/>
          <a:stretch/>
        </p:blipFill>
        <p:spPr>
          <a:xfrm>
            <a:off x="5880600" y="816840"/>
            <a:ext cx="6120360" cy="3744720"/>
          </a:xfrm>
          <a:prstGeom prst="rect">
            <a:avLst/>
          </a:prstGeom>
          <a:ln>
            <a:noFill/>
          </a:ln>
        </p:spPr>
      </p:pic>
      <p:pic>
        <p:nvPicPr>
          <p:cNvPr id="354" name="Picture 12" descr=""/>
          <p:cNvPicPr/>
          <p:nvPr/>
        </p:nvPicPr>
        <p:blipFill>
          <a:blip r:embed="rId4"/>
          <a:srcRect l="8045" t="4489" r="33304" b="21716"/>
          <a:stretch/>
        </p:blipFill>
        <p:spPr>
          <a:xfrm>
            <a:off x="6468840" y="4654800"/>
            <a:ext cx="5130360" cy="1485720"/>
          </a:xfrm>
          <a:prstGeom prst="rect">
            <a:avLst/>
          </a:prstGeom>
          <a:ln>
            <a:solidFill>
              <a:schemeClr val="tx1"/>
            </a:solidFill>
          </a:ln>
        </p:spPr>
      </p:pic>
      <p:sp>
        <p:nvSpPr>
          <p:cNvPr id="355" name="Line 2"/>
          <p:cNvSpPr/>
          <p:nvPr/>
        </p:nvSpPr>
        <p:spPr>
          <a:xfrm>
            <a:off x="5880600" y="816480"/>
            <a:ext cx="360" cy="594432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356" name="CustomShape 3"/>
          <p:cNvSpPr/>
          <p:nvPr/>
        </p:nvSpPr>
        <p:spPr>
          <a:xfrm>
            <a:off x="1328400" y="6229080"/>
            <a:ext cx="3242520" cy="575640"/>
          </a:xfrm>
          <a:prstGeom prst="rect">
            <a:avLst/>
          </a:prstGeom>
          <a:solidFill>
            <a:schemeClr val="accent6">
              <a:lumMod val="40000"/>
              <a:lumOff val="60000"/>
            </a:schemeClr>
          </a:solidFill>
          <a:ln>
            <a:noFill/>
          </a:ln>
        </p:spPr>
        <p:style>
          <a:lnRef idx="0"/>
          <a:fillRef idx="0"/>
          <a:effectRef idx="0"/>
          <a:fontRef idx="minor"/>
        </p:style>
        <p:txBody>
          <a:bodyPr lIns="90000" rIns="90000" tIns="45000" bIns="45000"/>
          <a:p>
            <a:pPr>
              <a:lnSpc>
                <a:spcPct val="100000"/>
              </a:lnSpc>
            </a:pPr>
            <a:r>
              <a:rPr b="1" lang="en-IN" sz="1600" spc="-1" strike="noStrike">
                <a:solidFill>
                  <a:srgbClr val="000000"/>
                </a:solidFill>
                <a:latin typeface="Calibri"/>
                <a:ea typeface="DejaVu Sans"/>
              </a:rPr>
              <a:t>Model is trained on 90 % of the data</a:t>
            </a:r>
            <a:endParaRPr b="0" lang="en-IN" sz="1600" spc="-1" strike="noStrike">
              <a:latin typeface="Arial"/>
            </a:endParaRPr>
          </a:p>
        </p:txBody>
      </p:sp>
      <p:sp>
        <p:nvSpPr>
          <p:cNvPr id="357" name="CustomShape 4"/>
          <p:cNvSpPr/>
          <p:nvPr/>
        </p:nvSpPr>
        <p:spPr>
          <a:xfrm>
            <a:off x="7412760" y="6229080"/>
            <a:ext cx="3242520" cy="575640"/>
          </a:xfrm>
          <a:prstGeom prst="rect">
            <a:avLst/>
          </a:prstGeom>
          <a:solidFill>
            <a:schemeClr val="accent6">
              <a:lumMod val="40000"/>
              <a:lumOff val="60000"/>
            </a:schemeClr>
          </a:solidFill>
          <a:ln>
            <a:noFill/>
          </a:ln>
        </p:spPr>
        <p:style>
          <a:lnRef idx="0"/>
          <a:fillRef idx="0"/>
          <a:effectRef idx="0"/>
          <a:fontRef idx="minor"/>
        </p:style>
        <p:txBody>
          <a:bodyPr lIns="90000" rIns="90000" tIns="45000" bIns="45000"/>
          <a:p>
            <a:pPr>
              <a:lnSpc>
                <a:spcPct val="100000"/>
              </a:lnSpc>
            </a:pPr>
            <a:r>
              <a:rPr b="1" lang="en-IN" sz="1600" spc="-1" strike="noStrike">
                <a:solidFill>
                  <a:srgbClr val="000000"/>
                </a:solidFill>
                <a:latin typeface="Calibri"/>
                <a:ea typeface="DejaVu Sans"/>
              </a:rPr>
              <a:t>Model is trained on 80 % of the data</a:t>
            </a:r>
            <a:endParaRPr b="0" lang="en-IN" sz="16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406440" y="0"/>
            <a:ext cx="11378160" cy="67284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1" lang="en-IN" sz="3200" spc="-1" strike="noStrike">
                <a:solidFill>
                  <a:srgbClr val="000000"/>
                </a:solidFill>
                <a:latin typeface="Calibri"/>
                <a:ea typeface="Calibri"/>
              </a:rPr>
              <a:t>Model Accuracy Result (K Neighbors Classifier)</a:t>
            </a:r>
            <a:endParaRPr b="0" lang="en-IN" sz="3200" spc="-1" strike="noStrike">
              <a:latin typeface="Arial"/>
            </a:endParaRPr>
          </a:p>
        </p:txBody>
      </p:sp>
      <p:pic>
        <p:nvPicPr>
          <p:cNvPr id="359" name="Picture 7" descr=""/>
          <p:cNvPicPr/>
          <p:nvPr/>
        </p:nvPicPr>
        <p:blipFill>
          <a:blip r:embed="rId1"/>
          <a:stretch/>
        </p:blipFill>
        <p:spPr>
          <a:xfrm>
            <a:off x="55440" y="2628360"/>
            <a:ext cx="5642640" cy="3868920"/>
          </a:xfrm>
          <a:prstGeom prst="rect">
            <a:avLst/>
          </a:prstGeom>
          <a:ln>
            <a:solidFill>
              <a:schemeClr val="tx1"/>
            </a:solidFill>
          </a:ln>
        </p:spPr>
      </p:pic>
      <p:sp>
        <p:nvSpPr>
          <p:cNvPr id="360" name="CustomShape 2"/>
          <p:cNvSpPr/>
          <p:nvPr/>
        </p:nvSpPr>
        <p:spPr>
          <a:xfrm>
            <a:off x="1600200" y="1595880"/>
            <a:ext cx="2553480" cy="911880"/>
          </a:xfrm>
          <a:prstGeom prst="rect">
            <a:avLst/>
          </a:prstGeom>
          <a:solidFill>
            <a:schemeClr val="accent2">
              <a:lumMod val="20000"/>
              <a:lumOff val="80000"/>
            </a:schemeClr>
          </a:solidFill>
          <a:ln>
            <a:solidFill>
              <a:schemeClr val="tx1"/>
            </a:solid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Calibri"/>
                <a:ea typeface="DejaVu Sans"/>
              </a:rPr>
              <a:t>Model is trained on 90 % of the data</a:t>
            </a:r>
            <a:endParaRPr b="0" lang="en-IN" sz="1800" spc="-1" strike="noStrike">
              <a:latin typeface="Arial"/>
            </a:endParaRPr>
          </a:p>
        </p:txBody>
      </p:sp>
      <p:sp>
        <p:nvSpPr>
          <p:cNvPr id="361" name="CustomShape 3"/>
          <p:cNvSpPr/>
          <p:nvPr/>
        </p:nvSpPr>
        <p:spPr>
          <a:xfrm>
            <a:off x="7624800" y="5078520"/>
            <a:ext cx="2567160" cy="911880"/>
          </a:xfrm>
          <a:prstGeom prst="rect">
            <a:avLst/>
          </a:prstGeom>
          <a:solidFill>
            <a:schemeClr val="accent2">
              <a:lumMod val="20000"/>
              <a:lumOff val="80000"/>
            </a:schemeClr>
          </a:solidFill>
          <a:ln>
            <a:solidFill>
              <a:schemeClr val="tx1"/>
            </a:solid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Calibri"/>
                <a:ea typeface="DejaVu Sans"/>
              </a:rPr>
              <a:t>Model is trained on 80 % of the data</a:t>
            </a:r>
            <a:endParaRPr b="0" lang="en-IN" sz="1800" spc="-1" strike="noStrike">
              <a:latin typeface="Arial"/>
            </a:endParaRPr>
          </a:p>
        </p:txBody>
      </p:sp>
      <p:pic>
        <p:nvPicPr>
          <p:cNvPr id="362" name="Picture 9" descr=""/>
          <p:cNvPicPr/>
          <p:nvPr/>
        </p:nvPicPr>
        <p:blipFill>
          <a:blip r:embed="rId2"/>
          <a:stretch/>
        </p:blipFill>
        <p:spPr>
          <a:xfrm>
            <a:off x="5699520" y="794520"/>
            <a:ext cx="6427080" cy="3869280"/>
          </a:xfrm>
          <a:prstGeom prst="rect">
            <a:avLst/>
          </a:prstGeom>
          <a:ln>
            <a:solidFill>
              <a:schemeClr val="tx1"/>
            </a:solidFill>
          </a:ln>
        </p:spPr>
      </p:pic>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406440" y="0"/>
            <a:ext cx="11378160" cy="67284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1" lang="en-IN" sz="3200" spc="-1" strike="noStrike">
                <a:solidFill>
                  <a:srgbClr val="000000"/>
                </a:solidFill>
                <a:latin typeface="Calibri"/>
                <a:ea typeface="Calibri"/>
              </a:rPr>
              <a:t>Model Accuracy Result (Xgboost)</a:t>
            </a:r>
            <a:endParaRPr b="0" lang="en-IN" sz="3200" spc="-1" strike="noStrike">
              <a:latin typeface="Arial"/>
            </a:endParaRPr>
          </a:p>
        </p:txBody>
      </p:sp>
      <p:sp>
        <p:nvSpPr>
          <p:cNvPr id="364" name="CustomShape 2"/>
          <p:cNvSpPr/>
          <p:nvPr/>
        </p:nvSpPr>
        <p:spPr>
          <a:xfrm>
            <a:off x="1046160" y="1972080"/>
            <a:ext cx="2567160" cy="911880"/>
          </a:xfrm>
          <a:prstGeom prst="rect">
            <a:avLst/>
          </a:prstGeom>
          <a:solidFill>
            <a:schemeClr val="accent2">
              <a:lumMod val="20000"/>
              <a:lumOff val="80000"/>
            </a:schemeClr>
          </a:solidFill>
          <a:ln>
            <a:solidFill>
              <a:schemeClr val="tx1"/>
            </a:solid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Calibri"/>
                <a:ea typeface="DejaVu Sans"/>
              </a:rPr>
              <a:t>Model is trained on 90 % of the data</a:t>
            </a:r>
            <a:endParaRPr b="0" lang="en-IN" sz="1800" spc="-1" strike="noStrike">
              <a:latin typeface="Arial"/>
            </a:endParaRPr>
          </a:p>
        </p:txBody>
      </p:sp>
      <p:sp>
        <p:nvSpPr>
          <p:cNvPr id="365" name="CustomShape 3"/>
          <p:cNvSpPr/>
          <p:nvPr/>
        </p:nvSpPr>
        <p:spPr>
          <a:xfrm>
            <a:off x="1046160" y="4659840"/>
            <a:ext cx="2567160" cy="911880"/>
          </a:xfrm>
          <a:prstGeom prst="rect">
            <a:avLst/>
          </a:prstGeom>
          <a:solidFill>
            <a:schemeClr val="accent2">
              <a:lumMod val="20000"/>
              <a:lumOff val="80000"/>
            </a:schemeClr>
          </a:solidFill>
          <a:ln>
            <a:solidFill>
              <a:schemeClr val="tx1"/>
            </a:solid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Calibri"/>
                <a:ea typeface="DejaVu Sans"/>
              </a:rPr>
              <a:t>Model is trained on 80 % of the data</a:t>
            </a:r>
            <a:endParaRPr b="0" lang="en-IN" sz="1800" spc="-1" strike="noStrike">
              <a:latin typeface="Arial"/>
            </a:endParaRPr>
          </a:p>
        </p:txBody>
      </p:sp>
      <p:sp>
        <p:nvSpPr>
          <p:cNvPr id="366" name="CustomShape 4"/>
          <p:cNvSpPr/>
          <p:nvPr/>
        </p:nvSpPr>
        <p:spPr>
          <a:xfrm>
            <a:off x="4273200" y="840600"/>
            <a:ext cx="7123320" cy="56700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pic>
        <p:nvPicPr>
          <p:cNvPr id="367" name="Picture 7" descr=""/>
          <p:cNvPicPr/>
          <p:nvPr/>
        </p:nvPicPr>
        <p:blipFill>
          <a:blip r:embed="rId1"/>
          <a:srcRect l="1802" t="4341" r="14734" b="7627"/>
          <a:stretch/>
        </p:blipFill>
        <p:spPr>
          <a:xfrm>
            <a:off x="4398120" y="1014480"/>
            <a:ext cx="6998400" cy="2486520"/>
          </a:xfrm>
          <a:prstGeom prst="rect">
            <a:avLst/>
          </a:prstGeom>
          <a:ln>
            <a:noFill/>
          </a:ln>
        </p:spPr>
      </p:pic>
      <p:pic>
        <p:nvPicPr>
          <p:cNvPr id="368" name="Picture 8" descr=""/>
          <p:cNvPicPr/>
          <p:nvPr/>
        </p:nvPicPr>
        <p:blipFill>
          <a:blip r:embed="rId2"/>
          <a:srcRect l="5239" t="5913" r="19510" b="11588"/>
          <a:stretch/>
        </p:blipFill>
        <p:spPr>
          <a:xfrm>
            <a:off x="4398120" y="3850200"/>
            <a:ext cx="6998400" cy="2446200"/>
          </a:xfrm>
          <a:prstGeom prst="rect">
            <a:avLst/>
          </a:prstGeom>
          <a:ln>
            <a:noFill/>
          </a:ln>
        </p:spPr>
      </p:pic>
      <p:sp>
        <p:nvSpPr>
          <p:cNvPr id="369" name="Line 5"/>
          <p:cNvSpPr/>
          <p:nvPr/>
        </p:nvSpPr>
        <p:spPr>
          <a:xfrm>
            <a:off x="4272840" y="3675960"/>
            <a:ext cx="712476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370" name="CustomShape 6"/>
          <p:cNvSpPr/>
          <p:nvPr/>
        </p:nvSpPr>
        <p:spPr>
          <a:xfrm>
            <a:off x="3703680" y="2207520"/>
            <a:ext cx="479160" cy="174240"/>
          </a:xfrm>
          <a:prstGeom prst="rightArrow">
            <a:avLst>
              <a:gd name="adj1" fmla="val 50000"/>
              <a:gd name="adj2" fmla="val 50000"/>
            </a:avLst>
          </a:prstGeom>
          <a:solidFill>
            <a:schemeClr val="accent2">
              <a:lumMod val="75000"/>
            </a:schemeClr>
          </a:solidFill>
          <a:ln>
            <a:round/>
          </a:ln>
        </p:spPr>
        <p:style>
          <a:lnRef idx="2">
            <a:schemeClr val="accent1">
              <a:shade val="50000"/>
            </a:schemeClr>
          </a:lnRef>
          <a:fillRef idx="1">
            <a:schemeClr val="accent1"/>
          </a:fillRef>
          <a:effectRef idx="0">
            <a:schemeClr val="accent1"/>
          </a:effectRef>
          <a:fontRef idx="minor"/>
        </p:style>
      </p:sp>
      <p:sp>
        <p:nvSpPr>
          <p:cNvPr id="371" name="CustomShape 7"/>
          <p:cNvSpPr/>
          <p:nvPr/>
        </p:nvSpPr>
        <p:spPr>
          <a:xfrm>
            <a:off x="3703680" y="4895280"/>
            <a:ext cx="479160" cy="174240"/>
          </a:xfrm>
          <a:prstGeom prst="rightArrow">
            <a:avLst>
              <a:gd name="adj1" fmla="val 50000"/>
              <a:gd name="adj2" fmla="val 50000"/>
            </a:avLst>
          </a:prstGeom>
          <a:solidFill>
            <a:schemeClr val="accent2">
              <a:lumMod val="75000"/>
            </a:schemeClr>
          </a:solidFill>
          <a:ln>
            <a:round/>
          </a:ln>
        </p:spPr>
        <p:style>
          <a:lnRef idx="2">
            <a:schemeClr val="accent1">
              <a:shade val="50000"/>
            </a:schemeClr>
          </a:lnRef>
          <a:fillRef idx="1">
            <a:schemeClr val="accent1"/>
          </a:fillRef>
          <a:effectRef idx="0">
            <a:schemeClr val="accent1"/>
          </a:effectRef>
          <a:fontRef idx="minor"/>
        </p:style>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406440" y="0"/>
            <a:ext cx="11378160" cy="672840"/>
          </a:xfrm>
          <a:prstGeom prst="rect">
            <a:avLst/>
          </a:prstGeom>
          <a:noFill/>
          <a:ln>
            <a:noFill/>
          </a:ln>
        </p:spPr>
        <p:style>
          <a:lnRef idx="0"/>
          <a:fillRef idx="0"/>
          <a:effectRef idx="0"/>
          <a:fontRef idx="minor"/>
        </p:style>
        <p:txBody>
          <a:bodyPr lIns="90000" rIns="90000" tIns="45000" bIns="45000" anchor="b"/>
          <a:p>
            <a:pPr>
              <a:lnSpc>
                <a:spcPct val="90000"/>
              </a:lnSpc>
            </a:pPr>
            <a:r>
              <a:rPr b="1" lang="en-IN" sz="3200" spc="-1" strike="noStrike">
                <a:solidFill>
                  <a:srgbClr val="002060"/>
                </a:solidFill>
                <a:latin typeface="Calibri"/>
                <a:ea typeface="Calibri"/>
              </a:rPr>
              <a:t>Teaching Assistant Evaluation </a:t>
            </a:r>
            <a:endParaRPr b="0" lang="en-IN" sz="3200" spc="-1" strike="noStrike">
              <a:latin typeface="Arial"/>
            </a:endParaRPr>
          </a:p>
        </p:txBody>
      </p:sp>
      <p:sp>
        <p:nvSpPr>
          <p:cNvPr id="220" name="CustomShape 2"/>
          <p:cNvSpPr/>
          <p:nvPr/>
        </p:nvSpPr>
        <p:spPr>
          <a:xfrm>
            <a:off x="321840" y="1278360"/>
            <a:ext cx="11676600" cy="2146320"/>
          </a:xfrm>
          <a:prstGeom prst="rect">
            <a:avLst/>
          </a:prstGeom>
          <a:solidFill>
            <a:schemeClr val="bg1"/>
          </a:solidFill>
          <a:ln w="28440">
            <a:solidFill>
              <a:srgbClr val="00206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285840" indent="-284760">
              <a:lnSpc>
                <a:spcPct val="100000"/>
              </a:lnSpc>
              <a:buClr>
                <a:srgbClr val="000000"/>
              </a:buClr>
              <a:buFont typeface="Wingdings" charset="2"/>
              <a:buChar char=""/>
            </a:pPr>
            <a:r>
              <a:rPr b="0" lang="en-IN" sz="1800" spc="-1" strike="noStrike">
                <a:solidFill>
                  <a:srgbClr val="000000"/>
                </a:solidFill>
                <a:latin typeface="Calibri"/>
                <a:ea typeface="DejaVu Sans"/>
              </a:rPr>
              <a:t>The quality of teaching assistants’ work is important to students' education and inclusion, so it is of significance to evaluate and improve the performance of teaching assistants.  </a:t>
            </a:r>
            <a:endParaRPr b="0" lang="en-IN" sz="1800" spc="-1" strike="noStrike">
              <a:latin typeface="Arial"/>
            </a:endParaRPr>
          </a:p>
          <a:p>
            <a:pPr marL="285840" indent="-284760">
              <a:lnSpc>
                <a:spcPct val="100000"/>
              </a:lnSpc>
              <a:buClr>
                <a:srgbClr val="000000"/>
              </a:buClr>
              <a:buFont typeface="Wingdings" charset="2"/>
              <a:buChar char=""/>
            </a:pPr>
            <a:r>
              <a:rPr b="0" lang="en-IN" sz="1800" spc="-1" strike="noStrike">
                <a:solidFill>
                  <a:srgbClr val="000000"/>
                </a:solidFill>
                <a:latin typeface="Calibri"/>
                <a:ea typeface="DejaVu Sans"/>
              </a:rPr>
              <a:t>The teaching assistant evaluation reviews academic qualifications, relevant experience, quality of teaching, and professional contributions. </a:t>
            </a:r>
            <a:endParaRPr b="0" lang="en-IN" sz="1800" spc="-1" strike="noStrike">
              <a:latin typeface="Arial"/>
            </a:endParaRPr>
          </a:p>
          <a:p>
            <a:pPr marL="285840" indent="-284760">
              <a:lnSpc>
                <a:spcPct val="100000"/>
              </a:lnSpc>
              <a:buClr>
                <a:srgbClr val="000000"/>
              </a:buClr>
              <a:buFont typeface="Wingdings" charset="2"/>
              <a:buChar char=""/>
            </a:pPr>
            <a:r>
              <a:rPr b="0" lang="en-IN" sz="1800" spc="-1" strike="noStrike">
                <a:solidFill>
                  <a:srgbClr val="000000"/>
                </a:solidFill>
                <a:latin typeface="Calibri"/>
                <a:ea typeface="DejaVu Sans"/>
              </a:rPr>
              <a:t>All aspects can be assessed by the students, peers or by the teachers themselves. </a:t>
            </a:r>
            <a:endParaRPr b="0" lang="en-IN" sz="1800" spc="-1" strike="noStrike">
              <a:latin typeface="Arial"/>
            </a:endParaRPr>
          </a:p>
          <a:p>
            <a:pPr marL="285840" indent="-284760">
              <a:lnSpc>
                <a:spcPct val="100000"/>
              </a:lnSpc>
              <a:buClr>
                <a:srgbClr val="000000"/>
              </a:buClr>
              <a:buFont typeface="Wingdings" charset="2"/>
              <a:buChar char=""/>
            </a:pPr>
            <a:r>
              <a:rPr b="0" lang="en-IN" sz="1800" spc="-1" strike="noStrike">
                <a:solidFill>
                  <a:srgbClr val="000000"/>
                </a:solidFill>
                <a:latin typeface="Calibri"/>
                <a:ea typeface="DejaVu Sans"/>
              </a:rPr>
              <a:t>The project focuses on the application of some machine learning techniques on the data in order to develop a model that can use some past assessment to determine a future evaluation.</a:t>
            </a:r>
            <a:endParaRPr b="0" lang="en-IN" sz="1800" spc="-1" strike="noStrike">
              <a:latin typeface="Arial"/>
            </a:endParaRPr>
          </a:p>
        </p:txBody>
      </p:sp>
      <p:sp>
        <p:nvSpPr>
          <p:cNvPr id="221" name="CustomShape 3"/>
          <p:cNvSpPr/>
          <p:nvPr/>
        </p:nvSpPr>
        <p:spPr>
          <a:xfrm>
            <a:off x="320760" y="892440"/>
            <a:ext cx="11676600" cy="385200"/>
          </a:xfrm>
          <a:prstGeom prst="rect">
            <a:avLst/>
          </a:prstGeom>
          <a:solidFill>
            <a:schemeClr val="accent1">
              <a:lumMod val="5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000" spc="-1" strike="noStrike">
                <a:solidFill>
                  <a:srgbClr val="ffffff"/>
                </a:solidFill>
                <a:latin typeface="Calibri"/>
                <a:ea typeface="DejaVu Sans"/>
              </a:rPr>
              <a:t>Background</a:t>
            </a:r>
            <a:endParaRPr b="0" lang="en-IN" sz="2000" spc="-1" strike="noStrike">
              <a:latin typeface="Arial"/>
            </a:endParaRPr>
          </a:p>
        </p:txBody>
      </p:sp>
      <p:sp>
        <p:nvSpPr>
          <p:cNvPr id="222" name="CustomShape 4"/>
          <p:cNvSpPr/>
          <p:nvPr/>
        </p:nvSpPr>
        <p:spPr>
          <a:xfrm>
            <a:off x="321840" y="4396320"/>
            <a:ext cx="11676600" cy="2059200"/>
          </a:xfrm>
          <a:prstGeom prst="rect">
            <a:avLst/>
          </a:prstGeom>
          <a:noFill/>
          <a:ln w="28440">
            <a:solidFill>
              <a:srgbClr val="00206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800" spc="-1" strike="noStrike">
                <a:solidFill>
                  <a:srgbClr val="000000"/>
                </a:solidFill>
                <a:latin typeface="Calibri"/>
                <a:ea typeface="DejaVu Sans"/>
              </a:rPr>
              <a:t>1. Whether of not the TA is a native English speaker (binary); 1=English speaker, 2=non-English speaker</a:t>
            </a:r>
            <a:endParaRPr b="0" lang="en-IN" sz="1800" spc="-1" strike="noStrike">
              <a:latin typeface="Arial"/>
            </a:endParaRPr>
          </a:p>
          <a:p>
            <a:pPr>
              <a:lnSpc>
                <a:spcPct val="100000"/>
              </a:lnSpc>
            </a:pPr>
            <a:r>
              <a:rPr b="0" lang="en-IN" sz="1800" spc="-1" strike="noStrike">
                <a:solidFill>
                  <a:srgbClr val="000000"/>
                </a:solidFill>
                <a:latin typeface="Calibri"/>
                <a:ea typeface="DejaVu Sans"/>
              </a:rPr>
              <a:t>2. Course instructor (categorical, 25 categories)</a:t>
            </a:r>
            <a:endParaRPr b="0" lang="en-IN" sz="1800" spc="-1" strike="noStrike">
              <a:latin typeface="Arial"/>
            </a:endParaRPr>
          </a:p>
          <a:p>
            <a:pPr>
              <a:lnSpc>
                <a:spcPct val="100000"/>
              </a:lnSpc>
            </a:pPr>
            <a:r>
              <a:rPr b="0" lang="en-IN" sz="1800" spc="-1" strike="noStrike">
                <a:solidFill>
                  <a:srgbClr val="000000"/>
                </a:solidFill>
                <a:latin typeface="Calibri"/>
                <a:ea typeface="DejaVu Sans"/>
              </a:rPr>
              <a:t>3. Course (categorical, 26 categories)</a:t>
            </a:r>
            <a:endParaRPr b="0" lang="en-IN" sz="1800" spc="-1" strike="noStrike">
              <a:latin typeface="Arial"/>
            </a:endParaRPr>
          </a:p>
          <a:p>
            <a:pPr>
              <a:lnSpc>
                <a:spcPct val="100000"/>
              </a:lnSpc>
            </a:pPr>
            <a:r>
              <a:rPr b="0" lang="en-IN" sz="1800" spc="-1" strike="noStrike">
                <a:solidFill>
                  <a:srgbClr val="000000"/>
                </a:solidFill>
                <a:latin typeface="Calibri"/>
                <a:ea typeface="DejaVu Sans"/>
              </a:rPr>
              <a:t>4. Summer or regular semester (binary) 1=Summer, 2=Regular</a:t>
            </a:r>
            <a:endParaRPr b="0" lang="en-IN" sz="1800" spc="-1" strike="noStrike">
              <a:latin typeface="Arial"/>
            </a:endParaRPr>
          </a:p>
          <a:p>
            <a:pPr>
              <a:lnSpc>
                <a:spcPct val="100000"/>
              </a:lnSpc>
            </a:pPr>
            <a:r>
              <a:rPr b="0" lang="en-IN" sz="1800" spc="-1" strike="noStrike">
                <a:solidFill>
                  <a:srgbClr val="000000"/>
                </a:solidFill>
                <a:latin typeface="Calibri"/>
                <a:ea typeface="DejaVu Sans"/>
              </a:rPr>
              <a:t>5. Class size (numerical)</a:t>
            </a:r>
            <a:endParaRPr b="0" lang="en-IN" sz="1800" spc="-1" strike="noStrike">
              <a:latin typeface="Arial"/>
            </a:endParaRPr>
          </a:p>
          <a:p>
            <a:pPr>
              <a:lnSpc>
                <a:spcPct val="100000"/>
              </a:lnSpc>
            </a:pPr>
            <a:r>
              <a:rPr b="0" lang="en-IN" sz="1800" spc="-1" strike="noStrike">
                <a:solidFill>
                  <a:srgbClr val="000000"/>
                </a:solidFill>
                <a:latin typeface="Calibri"/>
                <a:ea typeface="DejaVu Sans"/>
              </a:rPr>
              <a:t>6. Class attribute (categorical) 1=Low, 2=Medium, 3=High</a:t>
            </a:r>
            <a:endParaRPr b="0" lang="en-IN" sz="1800" spc="-1" strike="noStrike">
              <a:latin typeface="Arial"/>
            </a:endParaRPr>
          </a:p>
        </p:txBody>
      </p:sp>
      <p:sp>
        <p:nvSpPr>
          <p:cNvPr id="223" name="CustomShape 5"/>
          <p:cNvSpPr/>
          <p:nvPr/>
        </p:nvSpPr>
        <p:spPr>
          <a:xfrm>
            <a:off x="321840" y="4059360"/>
            <a:ext cx="11676600" cy="336600"/>
          </a:xfrm>
          <a:prstGeom prst="rect">
            <a:avLst/>
          </a:prstGeom>
          <a:solidFill>
            <a:schemeClr val="accent1">
              <a:lumMod val="50000"/>
            </a:schemeClr>
          </a:solidFill>
          <a:ln>
            <a:solidFill>
              <a:srgbClr val="00206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000" spc="-1" strike="noStrike">
                <a:solidFill>
                  <a:srgbClr val="ffffff"/>
                </a:solidFill>
                <a:latin typeface="Calibri"/>
                <a:ea typeface="DejaVu Sans"/>
              </a:rPr>
              <a:t>Attribute Information</a:t>
            </a:r>
            <a:endParaRPr b="0" lang="en-IN" sz="2000" spc="-1" strike="noStrike">
              <a:latin typeface="Arial"/>
            </a:endParaRPr>
          </a:p>
        </p:txBody>
      </p:sp>
      <p:sp>
        <p:nvSpPr>
          <p:cNvPr id="224" name="CustomShape 6"/>
          <p:cNvSpPr/>
          <p:nvPr/>
        </p:nvSpPr>
        <p:spPr>
          <a:xfrm rot="10800000">
            <a:off x="10715400" y="4474080"/>
            <a:ext cx="2939040" cy="472680"/>
          </a:xfrm>
          <a:prstGeom prst="triangle">
            <a:avLst>
              <a:gd name="adj" fmla="val 50000"/>
            </a:avLst>
          </a:prstGeom>
          <a:solidFill>
            <a:schemeClr val="accent6">
              <a:lumMod val="7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CustomShape 1"/>
          <p:cNvSpPr/>
          <p:nvPr/>
        </p:nvSpPr>
        <p:spPr>
          <a:xfrm>
            <a:off x="406440" y="0"/>
            <a:ext cx="11378160" cy="67284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1" lang="en-IN" sz="3200" spc="-1" strike="noStrike">
                <a:solidFill>
                  <a:srgbClr val="000000"/>
                </a:solidFill>
                <a:latin typeface="Calibri"/>
                <a:ea typeface="Calibri"/>
              </a:rPr>
              <a:t>Model Accuracy Result (Decision Tree)</a:t>
            </a:r>
            <a:endParaRPr b="0" lang="en-IN" sz="3200" spc="-1" strike="noStrike">
              <a:latin typeface="Arial"/>
            </a:endParaRPr>
          </a:p>
        </p:txBody>
      </p:sp>
      <p:pic>
        <p:nvPicPr>
          <p:cNvPr id="373" name="Picture 4" descr=""/>
          <p:cNvPicPr/>
          <p:nvPr/>
        </p:nvPicPr>
        <p:blipFill>
          <a:blip r:embed="rId1"/>
          <a:stretch/>
        </p:blipFill>
        <p:spPr>
          <a:xfrm>
            <a:off x="0" y="803520"/>
            <a:ext cx="6104160" cy="3628800"/>
          </a:xfrm>
          <a:prstGeom prst="rect">
            <a:avLst/>
          </a:prstGeom>
          <a:ln>
            <a:solidFill>
              <a:schemeClr val="tx1"/>
            </a:solidFill>
          </a:ln>
        </p:spPr>
      </p:pic>
      <p:pic>
        <p:nvPicPr>
          <p:cNvPr id="374" name="Picture 7" descr=""/>
          <p:cNvPicPr/>
          <p:nvPr/>
        </p:nvPicPr>
        <p:blipFill>
          <a:blip r:embed="rId2"/>
          <a:stretch/>
        </p:blipFill>
        <p:spPr>
          <a:xfrm>
            <a:off x="6105240" y="2835720"/>
            <a:ext cx="6085800" cy="3661200"/>
          </a:xfrm>
          <a:prstGeom prst="rect">
            <a:avLst/>
          </a:prstGeom>
          <a:ln>
            <a:solidFill>
              <a:schemeClr val="tx1"/>
            </a:solidFill>
          </a:ln>
        </p:spPr>
      </p:pic>
      <p:sp>
        <p:nvSpPr>
          <p:cNvPr id="375" name="CustomShape 2"/>
          <p:cNvSpPr/>
          <p:nvPr/>
        </p:nvSpPr>
        <p:spPr>
          <a:xfrm>
            <a:off x="1786320" y="4890600"/>
            <a:ext cx="2531160" cy="911880"/>
          </a:xfrm>
          <a:prstGeom prst="rect">
            <a:avLst/>
          </a:prstGeom>
          <a:solidFill>
            <a:schemeClr val="accent6">
              <a:lumMod val="40000"/>
              <a:lumOff val="60000"/>
            </a:schemeClr>
          </a:solidFill>
          <a:ln>
            <a:solidFill>
              <a:schemeClr val="tx1"/>
            </a:solid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Calibri"/>
                <a:ea typeface="DejaVu Sans"/>
              </a:rPr>
              <a:t>Model is trained on 90 % of the data</a:t>
            </a:r>
            <a:endParaRPr b="0" lang="en-IN" sz="1800" spc="-1" strike="noStrike">
              <a:latin typeface="Arial"/>
            </a:endParaRPr>
          </a:p>
        </p:txBody>
      </p:sp>
      <p:sp>
        <p:nvSpPr>
          <p:cNvPr id="376" name="CustomShape 3"/>
          <p:cNvSpPr/>
          <p:nvPr/>
        </p:nvSpPr>
        <p:spPr>
          <a:xfrm>
            <a:off x="7835040" y="1787400"/>
            <a:ext cx="2543040" cy="911880"/>
          </a:xfrm>
          <a:prstGeom prst="rect">
            <a:avLst/>
          </a:prstGeom>
          <a:solidFill>
            <a:schemeClr val="accent6">
              <a:lumMod val="40000"/>
              <a:lumOff val="60000"/>
            </a:schemeClr>
          </a:solidFill>
          <a:ln>
            <a:solidFill>
              <a:schemeClr val="tx1"/>
            </a:solid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Calibri"/>
                <a:ea typeface="DejaVu Sans"/>
              </a:rPr>
              <a:t>Model is trained on 80 % of the data</a:t>
            </a:r>
            <a:endParaRPr b="0" lang="en-IN" sz="18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CustomShape 1"/>
          <p:cNvSpPr/>
          <p:nvPr/>
        </p:nvSpPr>
        <p:spPr>
          <a:xfrm>
            <a:off x="406440" y="0"/>
            <a:ext cx="11378160" cy="67284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1" lang="en-IN" sz="3200" spc="-1" strike="noStrike">
                <a:solidFill>
                  <a:srgbClr val="000000"/>
                </a:solidFill>
                <a:latin typeface="Calibri"/>
                <a:ea typeface="Calibri"/>
              </a:rPr>
              <a:t>Model Accuracy Result (Artificial Neural Network)</a:t>
            </a:r>
            <a:endParaRPr b="0" lang="en-IN" sz="3200" spc="-1" strike="noStrike">
              <a:latin typeface="Arial"/>
            </a:endParaRPr>
          </a:p>
        </p:txBody>
      </p:sp>
      <p:pic>
        <p:nvPicPr>
          <p:cNvPr id="378" name="Picture 3" descr=""/>
          <p:cNvPicPr/>
          <p:nvPr/>
        </p:nvPicPr>
        <p:blipFill>
          <a:blip r:embed="rId1"/>
          <a:srcRect l="10515" t="5968" r="8443" b="32095"/>
          <a:stretch/>
        </p:blipFill>
        <p:spPr>
          <a:xfrm>
            <a:off x="812880" y="1413000"/>
            <a:ext cx="5291280" cy="1218240"/>
          </a:xfrm>
          <a:prstGeom prst="rect">
            <a:avLst/>
          </a:prstGeom>
          <a:ln>
            <a:noFill/>
          </a:ln>
        </p:spPr>
      </p:pic>
      <p:pic>
        <p:nvPicPr>
          <p:cNvPr id="379" name="Picture 6" descr=""/>
          <p:cNvPicPr/>
          <p:nvPr/>
        </p:nvPicPr>
        <p:blipFill>
          <a:blip r:embed="rId2"/>
          <a:srcRect l="4987" t="7560" r="8541" b="38510"/>
          <a:stretch/>
        </p:blipFill>
        <p:spPr>
          <a:xfrm>
            <a:off x="812880" y="3870000"/>
            <a:ext cx="5291280" cy="987120"/>
          </a:xfrm>
          <a:prstGeom prst="rect">
            <a:avLst/>
          </a:prstGeom>
          <a:ln>
            <a:noFill/>
          </a:ln>
        </p:spPr>
      </p:pic>
      <p:sp>
        <p:nvSpPr>
          <p:cNvPr id="380" name="CustomShape 2"/>
          <p:cNvSpPr/>
          <p:nvPr/>
        </p:nvSpPr>
        <p:spPr>
          <a:xfrm>
            <a:off x="7514280" y="1413000"/>
            <a:ext cx="2845080" cy="1003680"/>
          </a:xfrm>
          <a:prstGeom prst="rect">
            <a:avLst/>
          </a:prstGeom>
          <a:solidFill>
            <a:schemeClr val="accent6">
              <a:lumMod val="40000"/>
              <a:lumOff val="60000"/>
            </a:schemeClr>
          </a:solidFill>
          <a:ln>
            <a:solidFill>
              <a:schemeClr val="tx1"/>
            </a:solidFill>
          </a:ln>
        </p:spPr>
        <p:style>
          <a:lnRef idx="0"/>
          <a:fillRef idx="0"/>
          <a:effectRef idx="0"/>
          <a:fontRef idx="minor"/>
        </p:style>
        <p:txBody>
          <a:bodyPr lIns="90000" rIns="90000" tIns="45000" bIns="45000"/>
          <a:p>
            <a:pPr>
              <a:lnSpc>
                <a:spcPct val="100000"/>
              </a:lnSpc>
            </a:pPr>
            <a:r>
              <a:rPr b="1" lang="en-IN" sz="2000" spc="-1" strike="noStrike">
                <a:solidFill>
                  <a:srgbClr val="000000"/>
                </a:solidFill>
                <a:latin typeface="Calibri"/>
                <a:ea typeface="DejaVu Sans"/>
              </a:rPr>
              <a:t>Model is trained on 90 % of the data</a:t>
            </a:r>
            <a:endParaRPr b="0" lang="en-IN" sz="2000" spc="-1" strike="noStrike">
              <a:latin typeface="Arial"/>
            </a:endParaRPr>
          </a:p>
        </p:txBody>
      </p:sp>
      <p:sp>
        <p:nvSpPr>
          <p:cNvPr id="381" name="CustomShape 3"/>
          <p:cNvSpPr/>
          <p:nvPr/>
        </p:nvSpPr>
        <p:spPr>
          <a:xfrm>
            <a:off x="7514280" y="3860640"/>
            <a:ext cx="2845080" cy="1003680"/>
          </a:xfrm>
          <a:prstGeom prst="rect">
            <a:avLst/>
          </a:prstGeom>
          <a:solidFill>
            <a:schemeClr val="accent6">
              <a:lumMod val="40000"/>
              <a:lumOff val="60000"/>
            </a:schemeClr>
          </a:solidFill>
          <a:ln>
            <a:solidFill>
              <a:schemeClr val="tx1"/>
            </a:solidFill>
          </a:ln>
        </p:spPr>
        <p:style>
          <a:lnRef idx="0"/>
          <a:fillRef idx="0"/>
          <a:effectRef idx="0"/>
          <a:fontRef idx="minor"/>
        </p:style>
        <p:txBody>
          <a:bodyPr lIns="90000" rIns="90000" tIns="45000" bIns="45000"/>
          <a:p>
            <a:pPr>
              <a:lnSpc>
                <a:spcPct val="100000"/>
              </a:lnSpc>
            </a:pPr>
            <a:r>
              <a:rPr b="1" lang="en-IN" sz="2000" spc="-1" strike="noStrike">
                <a:solidFill>
                  <a:srgbClr val="000000"/>
                </a:solidFill>
                <a:latin typeface="Calibri"/>
                <a:ea typeface="DejaVu Sans"/>
              </a:rPr>
              <a:t>Model is trained on 80 % of the data</a:t>
            </a:r>
            <a:endParaRPr b="0" lang="en-IN" sz="20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CustomShape 1"/>
          <p:cNvSpPr/>
          <p:nvPr/>
        </p:nvSpPr>
        <p:spPr>
          <a:xfrm>
            <a:off x="406440" y="0"/>
            <a:ext cx="11378160" cy="67284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1" lang="en-IN" sz="3200" spc="-1" strike="noStrike">
                <a:solidFill>
                  <a:srgbClr val="000000"/>
                </a:solidFill>
                <a:latin typeface="Calibri"/>
                <a:ea typeface="Calibri"/>
              </a:rPr>
              <a:t>Model Accuracy Result using Automl:</a:t>
            </a:r>
            <a:endParaRPr b="0" lang="en-IN" sz="3200" spc="-1" strike="noStrike">
              <a:latin typeface="Arial"/>
            </a:endParaRPr>
          </a:p>
        </p:txBody>
      </p:sp>
      <p:pic>
        <p:nvPicPr>
          <p:cNvPr id="383" name="Picture 3" descr=""/>
          <p:cNvPicPr/>
          <p:nvPr/>
        </p:nvPicPr>
        <p:blipFill>
          <a:blip r:embed="rId1"/>
          <a:srcRect l="11236" t="5954" r="11850" b="5083"/>
          <a:stretch/>
        </p:blipFill>
        <p:spPr>
          <a:xfrm>
            <a:off x="2123280" y="1015920"/>
            <a:ext cx="7639200" cy="5099400"/>
          </a:xfrm>
          <a:prstGeom prst="rect">
            <a:avLst/>
          </a:prstGeom>
          <a:ln>
            <a:solidFill>
              <a:schemeClr val="tx1"/>
            </a:solidFill>
          </a:ln>
        </p:spPr>
      </p:pic>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CustomShape 1"/>
          <p:cNvSpPr/>
          <p:nvPr/>
        </p:nvSpPr>
        <p:spPr>
          <a:xfrm>
            <a:off x="406440" y="0"/>
            <a:ext cx="11378160" cy="67284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1" lang="en-IN" sz="3200" spc="-1" strike="noStrike">
                <a:solidFill>
                  <a:srgbClr val="000000"/>
                </a:solidFill>
                <a:latin typeface="Calibri"/>
                <a:ea typeface="Calibri"/>
              </a:rPr>
              <a:t>Algorithms</a:t>
            </a:r>
            <a:endParaRPr b="0" lang="en-IN" sz="3200" spc="-1" strike="noStrike">
              <a:latin typeface="Arial"/>
            </a:endParaRPr>
          </a:p>
        </p:txBody>
      </p:sp>
      <p:graphicFrame>
        <p:nvGraphicFramePr>
          <p:cNvPr id="385" name="Table 2"/>
          <p:cNvGraphicFramePr/>
          <p:nvPr/>
        </p:nvGraphicFramePr>
        <p:xfrm>
          <a:off x="1953000" y="721080"/>
          <a:ext cx="8359560" cy="6060600"/>
        </p:xfrm>
        <a:graphic>
          <a:graphicData uri="http://schemas.openxmlformats.org/drawingml/2006/table">
            <a:tbl>
              <a:tblPr/>
              <a:tblGrid>
                <a:gridCol w="4179960"/>
                <a:gridCol w="4179960"/>
              </a:tblGrid>
              <a:tr h="387360">
                <a:tc>
                  <a:txBody>
                    <a:bodyPr/>
                    <a:p>
                      <a:pPr algn="ctr">
                        <a:lnSpc>
                          <a:spcPct val="100000"/>
                        </a:lnSpc>
                      </a:pPr>
                      <a:r>
                        <a:rPr b="1" lang="en-IN" sz="2000" spc="-1" strike="noStrike">
                          <a:solidFill>
                            <a:srgbClr val="ffffff"/>
                          </a:solidFill>
                          <a:latin typeface="Calibri"/>
                        </a:rPr>
                        <a:t>Algorithms</a:t>
                      </a:r>
                      <a:endParaRPr b="0" lang="en-IN" sz="20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4472c4"/>
                    </a:solidFill>
                  </a:tcPr>
                </a:tc>
                <a:tc>
                  <a:txBody>
                    <a:bodyPr/>
                    <a:p>
                      <a:pPr algn="ctr">
                        <a:lnSpc>
                          <a:spcPct val="100000"/>
                        </a:lnSpc>
                      </a:pPr>
                      <a:r>
                        <a:rPr b="1" lang="en-IN" sz="2000" spc="-1" strike="noStrike">
                          <a:solidFill>
                            <a:srgbClr val="ffffff"/>
                          </a:solidFill>
                          <a:latin typeface="Calibri"/>
                        </a:rPr>
                        <a:t>Key Usage</a:t>
                      </a:r>
                      <a:endParaRPr b="0" lang="en-IN" sz="20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4472c4"/>
                    </a:solidFill>
                  </a:tcPr>
                </a:tc>
              </a:tr>
              <a:tr h="1418400">
                <a:tc>
                  <a:txBody>
                    <a:bodyPr/>
                    <a:p>
                      <a:pPr algn="ctr">
                        <a:lnSpc>
                          <a:spcPct val="100000"/>
                        </a:lnSpc>
                      </a:pPr>
                      <a:r>
                        <a:rPr b="0" lang="en-IN" sz="1800" spc="-1" strike="noStrike">
                          <a:solidFill>
                            <a:srgbClr val="000000"/>
                          </a:solidFill>
                          <a:latin typeface="Calibri"/>
                        </a:rPr>
                        <a:t>Xgboost Classifier</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p>
                      <a:pPr marL="343080" indent="-342000">
                        <a:lnSpc>
                          <a:spcPct val="100000"/>
                        </a:lnSpc>
                        <a:buClr>
                          <a:srgbClr val="000000"/>
                        </a:buClr>
                        <a:buFont typeface="Wingdings" charset="2"/>
                        <a:buChar char=""/>
                      </a:pPr>
                      <a:r>
                        <a:rPr b="0" lang="en-IN" sz="1800" spc="-1" strike="noStrike">
                          <a:solidFill>
                            <a:srgbClr val="000000"/>
                          </a:solidFill>
                          <a:latin typeface="Calibri"/>
                        </a:rPr>
                        <a:t>It can solve complex non linear functions</a:t>
                      </a:r>
                      <a:endParaRPr b="0" lang="en-IN" sz="1800" spc="-1" strike="noStrike">
                        <a:latin typeface="Arial"/>
                      </a:endParaRPr>
                    </a:p>
                    <a:p>
                      <a:pPr marL="343080" indent="-342000">
                        <a:lnSpc>
                          <a:spcPct val="100000"/>
                        </a:lnSpc>
                        <a:buClr>
                          <a:srgbClr val="000000"/>
                        </a:buClr>
                        <a:buFont typeface="Wingdings" charset="2"/>
                        <a:buChar char=""/>
                      </a:pPr>
                      <a:r>
                        <a:rPr b="0" lang="en-IN" sz="1800" spc="-1" strike="noStrike">
                          <a:solidFill>
                            <a:srgbClr val="000000"/>
                          </a:solidFill>
                          <a:latin typeface="Calibri"/>
                        </a:rPr>
                        <a:t>It is better in solve any kind of ML usecases.</a:t>
                      </a:r>
                      <a:endParaRPr b="0" lang="en-IN" sz="1800" spc="-1" strike="noStrike">
                        <a:latin typeface="Arial"/>
                      </a:endParaRPr>
                    </a:p>
                    <a:p>
                      <a:pPr marL="343080" indent="-342000">
                        <a:lnSpc>
                          <a:spcPct val="100000"/>
                        </a:lnSpc>
                        <a:buClr>
                          <a:srgbClr val="000000"/>
                        </a:buClr>
                        <a:buFont typeface="Wingdings" charset="2"/>
                        <a:buChar char=""/>
                      </a:pPr>
                      <a:r>
                        <a:rPr b="0" lang="en-IN" sz="1800" spc="-1" strike="noStrike">
                          <a:solidFill>
                            <a:srgbClr val="000000"/>
                          </a:solidFill>
                          <a:latin typeface="Calibri"/>
                        </a:rPr>
                        <a:t>It has a great performance</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r>
              <a:tr h="1418400">
                <a:tc>
                  <a:txBody>
                    <a:bodyPr/>
                    <a:p>
                      <a:pPr algn="ctr">
                        <a:lnSpc>
                          <a:spcPct val="100000"/>
                        </a:lnSpc>
                      </a:pPr>
                      <a:r>
                        <a:rPr b="0" lang="en-IN" sz="1800" spc="-1" strike="noStrike">
                          <a:solidFill>
                            <a:srgbClr val="000000"/>
                          </a:solidFill>
                          <a:latin typeface="Calibri"/>
                        </a:rPr>
                        <a:t>Decision Tree</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marL="343080" indent="-342000">
                        <a:lnSpc>
                          <a:spcPct val="100000"/>
                        </a:lnSpc>
                        <a:buClr>
                          <a:srgbClr val="000000"/>
                        </a:buClr>
                        <a:buFont typeface="Wingdings" charset="2"/>
                        <a:buChar char=""/>
                      </a:pPr>
                      <a:r>
                        <a:rPr b="0" lang="en-IN" sz="1800" spc="-1" strike="noStrike">
                          <a:solidFill>
                            <a:srgbClr val="000000"/>
                          </a:solidFill>
                          <a:latin typeface="Calibri"/>
                        </a:rPr>
                        <a:t>Simple and easy to understand</a:t>
                      </a:r>
                      <a:endParaRPr b="0" lang="en-IN" sz="1800" spc="-1" strike="noStrike">
                        <a:latin typeface="Arial"/>
                      </a:endParaRPr>
                    </a:p>
                    <a:p>
                      <a:pPr marL="343080" indent="-342000">
                        <a:lnSpc>
                          <a:spcPct val="100000"/>
                        </a:lnSpc>
                        <a:buClr>
                          <a:srgbClr val="000000"/>
                        </a:buClr>
                        <a:buFont typeface="Wingdings" charset="2"/>
                        <a:buChar char=""/>
                      </a:pPr>
                      <a:r>
                        <a:rPr b="0" lang="en-IN" sz="1800" spc="-1" strike="noStrike">
                          <a:solidFill>
                            <a:srgbClr val="000000"/>
                          </a:solidFill>
                          <a:latin typeface="Calibri"/>
                        </a:rPr>
                        <a:t>Decision Tree can handle both continuous and categorical variables.</a:t>
                      </a:r>
                      <a:endParaRPr b="0" lang="en-IN" sz="1800" spc="-1" strike="noStrike">
                        <a:latin typeface="Arial"/>
                      </a:endParaRPr>
                    </a:p>
                    <a:p>
                      <a:pPr marL="343080" indent="-342000">
                        <a:lnSpc>
                          <a:spcPct val="100000"/>
                        </a:lnSpc>
                        <a:buClr>
                          <a:srgbClr val="000000"/>
                        </a:buClr>
                        <a:buFont typeface="Wingdings" charset="2"/>
                        <a:buChar char=""/>
                      </a:pPr>
                      <a:r>
                        <a:rPr b="0" lang="en-IN" sz="1800" spc="-1" strike="noStrike">
                          <a:solidFill>
                            <a:srgbClr val="000000"/>
                          </a:solidFill>
                          <a:latin typeface="Calibri"/>
                        </a:rPr>
                        <a:t>Clear Visualization</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1418400">
                <a:tc>
                  <a:txBody>
                    <a:bodyPr/>
                    <a:p>
                      <a:pPr algn="ctr">
                        <a:lnSpc>
                          <a:spcPct val="100000"/>
                        </a:lnSpc>
                      </a:pPr>
                      <a:r>
                        <a:rPr b="0" lang="en-IN" sz="1800" spc="-1" strike="noStrike">
                          <a:solidFill>
                            <a:srgbClr val="000000"/>
                          </a:solidFill>
                          <a:latin typeface="Calibri"/>
                        </a:rPr>
                        <a:t>Artificial Neural Network(ANN)</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p>
                      <a:pPr marL="343080" indent="-342000">
                        <a:lnSpc>
                          <a:spcPct val="100000"/>
                        </a:lnSpc>
                        <a:buClr>
                          <a:srgbClr val="000000"/>
                        </a:buClr>
                        <a:buFont typeface="Wingdings" charset="2"/>
                        <a:buChar char=""/>
                      </a:pPr>
                      <a:r>
                        <a:rPr b="0" lang="en-IN" sz="1800" spc="-1" strike="noStrike">
                          <a:solidFill>
                            <a:srgbClr val="000000"/>
                          </a:solidFill>
                          <a:latin typeface="Calibri"/>
                        </a:rPr>
                        <a:t>ANNs have the ability to learn and model non-linear and complex relationships</a:t>
                      </a:r>
                      <a:endParaRPr b="0" lang="en-IN" sz="1800" spc="-1" strike="noStrike">
                        <a:latin typeface="Arial"/>
                      </a:endParaRPr>
                    </a:p>
                    <a:p>
                      <a:pPr marL="343080" indent="-342000">
                        <a:lnSpc>
                          <a:spcPct val="100000"/>
                        </a:lnSpc>
                        <a:buClr>
                          <a:srgbClr val="000000"/>
                        </a:buClr>
                        <a:buFont typeface="Wingdings" charset="2"/>
                        <a:buChar char=""/>
                      </a:pPr>
                      <a:r>
                        <a:rPr b="0" lang="en-IN" sz="1800" spc="-1" strike="noStrike">
                          <a:solidFill>
                            <a:srgbClr val="000000"/>
                          </a:solidFill>
                          <a:latin typeface="Calibri"/>
                        </a:rPr>
                        <a:t>ANNs are good for noisy datasets.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r>
              <a:tr h="1418400">
                <a:tc>
                  <a:txBody>
                    <a:bodyPr/>
                    <a:p>
                      <a:pPr algn="ctr">
                        <a:lnSpc>
                          <a:spcPct val="100000"/>
                        </a:lnSpc>
                      </a:pPr>
                      <a:r>
                        <a:rPr b="1" lang="en-IN" sz="1800" spc="-1" strike="noStrike">
                          <a:solidFill>
                            <a:srgbClr val="000000"/>
                          </a:solidFill>
                          <a:latin typeface="Calibri"/>
                        </a:rPr>
                        <a:t>Random Forest Classifier</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p>
                      <a:pPr marL="343080" indent="-342000">
                        <a:lnSpc>
                          <a:spcPct val="100000"/>
                        </a:lnSpc>
                        <a:buClr>
                          <a:srgbClr val="000000"/>
                        </a:buClr>
                        <a:buFont typeface="Wingdings" charset="2"/>
                        <a:buChar char=""/>
                      </a:pPr>
                      <a:r>
                        <a:rPr b="1" lang="en-IN" sz="1800" spc="-1" strike="noStrike">
                          <a:solidFill>
                            <a:srgbClr val="000000"/>
                          </a:solidFill>
                          <a:latin typeface="Calibri"/>
                        </a:rPr>
                        <a:t>Doesn't Overfit</a:t>
                      </a:r>
                      <a:endParaRPr b="0" lang="en-IN" sz="1800" spc="-1" strike="noStrike">
                        <a:latin typeface="Arial"/>
                      </a:endParaRPr>
                    </a:p>
                    <a:p>
                      <a:pPr marL="343080" indent="-342000">
                        <a:lnSpc>
                          <a:spcPct val="100000"/>
                        </a:lnSpc>
                        <a:buClr>
                          <a:srgbClr val="000000"/>
                        </a:buClr>
                        <a:buFont typeface="Wingdings" charset="2"/>
                        <a:buChar char=""/>
                      </a:pPr>
                      <a:r>
                        <a:rPr b="1" lang="en-IN" sz="1800" spc="-1" strike="noStrike">
                          <a:solidFill>
                            <a:srgbClr val="000000"/>
                          </a:solidFill>
                          <a:latin typeface="Calibri"/>
                        </a:rPr>
                        <a:t>Less Parameter Tuning required</a:t>
                      </a:r>
                      <a:endParaRPr b="0" lang="en-IN" sz="1800" spc="-1" strike="noStrike">
                        <a:latin typeface="Arial"/>
                      </a:endParaRPr>
                    </a:p>
                    <a:p>
                      <a:pPr marL="343080" indent="-342000">
                        <a:lnSpc>
                          <a:spcPct val="100000"/>
                        </a:lnSpc>
                        <a:buClr>
                          <a:srgbClr val="000000"/>
                        </a:buClr>
                        <a:buFont typeface="Wingdings" charset="2"/>
                        <a:buChar char=""/>
                      </a:pPr>
                      <a:r>
                        <a:rPr b="1" lang="en-IN" sz="1800" spc="-1" strike="noStrike">
                          <a:solidFill>
                            <a:srgbClr val="000000"/>
                          </a:solidFill>
                          <a:latin typeface="Calibri"/>
                        </a:rPr>
                        <a:t>Suitable for any kind of ML problems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CustomShape 1"/>
          <p:cNvSpPr/>
          <p:nvPr/>
        </p:nvSpPr>
        <p:spPr>
          <a:xfrm>
            <a:off x="406440" y="0"/>
            <a:ext cx="11378160" cy="67284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1" lang="en-IN" sz="3200" spc="-1" strike="noStrike">
                <a:solidFill>
                  <a:srgbClr val="000000"/>
                </a:solidFill>
                <a:latin typeface="Calibri"/>
                <a:ea typeface="Calibri"/>
              </a:rPr>
              <a:t>Algorithms</a:t>
            </a:r>
            <a:endParaRPr b="0" lang="en-IN" sz="3200" spc="-1" strike="noStrike">
              <a:latin typeface="Arial"/>
            </a:endParaRPr>
          </a:p>
        </p:txBody>
      </p:sp>
      <p:graphicFrame>
        <p:nvGraphicFramePr>
          <p:cNvPr id="387" name="Table 2"/>
          <p:cNvGraphicFramePr/>
          <p:nvPr/>
        </p:nvGraphicFramePr>
        <p:xfrm>
          <a:off x="1791720" y="988200"/>
          <a:ext cx="8358120" cy="5785200"/>
        </p:xfrm>
        <a:graphic>
          <a:graphicData uri="http://schemas.openxmlformats.org/drawingml/2006/table">
            <a:tbl>
              <a:tblPr/>
              <a:tblGrid>
                <a:gridCol w="4179240"/>
                <a:gridCol w="4179240"/>
              </a:tblGrid>
              <a:tr h="387360">
                <a:tc>
                  <a:txBody>
                    <a:bodyPr/>
                    <a:p>
                      <a:pPr algn="ctr">
                        <a:lnSpc>
                          <a:spcPct val="100000"/>
                        </a:lnSpc>
                      </a:pPr>
                      <a:r>
                        <a:rPr b="1" lang="en-IN" sz="2000" spc="-1" strike="noStrike">
                          <a:solidFill>
                            <a:srgbClr val="ffffff"/>
                          </a:solidFill>
                          <a:latin typeface="Calibri"/>
                        </a:rPr>
                        <a:t>Algorithms</a:t>
                      </a:r>
                      <a:endParaRPr b="0" lang="en-IN" sz="20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4472c4"/>
                    </a:solidFill>
                  </a:tcPr>
                </a:tc>
                <a:tc>
                  <a:txBody>
                    <a:bodyPr/>
                    <a:p>
                      <a:pPr algn="ctr">
                        <a:lnSpc>
                          <a:spcPct val="100000"/>
                        </a:lnSpc>
                      </a:pPr>
                      <a:r>
                        <a:rPr b="1" lang="en-IN" sz="2000" spc="-1" strike="noStrike">
                          <a:solidFill>
                            <a:srgbClr val="ffffff"/>
                          </a:solidFill>
                          <a:latin typeface="Calibri"/>
                        </a:rPr>
                        <a:t>Key Usage</a:t>
                      </a:r>
                      <a:endParaRPr b="0" lang="en-IN" sz="20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4472c4"/>
                    </a:solidFill>
                  </a:tcPr>
                </a:tc>
              </a:tr>
              <a:tr h="5398200">
                <a:tc>
                  <a:txBody>
                    <a:bodyPr/>
                    <a:p>
                      <a:pPr algn="ctr">
                        <a:lnSpc>
                          <a:spcPct val="100000"/>
                        </a:lnSpc>
                      </a:pPr>
                      <a:r>
                        <a:rPr b="1" lang="en-IN" sz="1800" spc="-1" strike="noStrike">
                          <a:solidFill>
                            <a:srgbClr val="000000"/>
                          </a:solidFill>
                          <a:latin typeface="Calibri"/>
                        </a:rPr>
                        <a:t>Support Vector Machine Classifier</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p>
                      <a:pPr marL="343080" indent="-342000">
                        <a:lnSpc>
                          <a:spcPct val="100000"/>
                        </a:lnSpc>
                        <a:buClr>
                          <a:srgbClr val="000000"/>
                        </a:buClr>
                        <a:buFont typeface="Wingdings" charset="2"/>
                        <a:buChar char=""/>
                      </a:pPr>
                      <a:r>
                        <a:rPr b="1" lang="en-IN" sz="1800" spc="-1" strike="noStrike">
                          <a:solidFill>
                            <a:srgbClr val="000000"/>
                          </a:solidFill>
                          <a:latin typeface="Calibri"/>
                        </a:rPr>
                        <a:t>SVM is more effective in high dimensional spaces.</a:t>
                      </a:r>
                      <a:endParaRPr b="0" lang="en-IN" sz="1800" spc="-1" strike="noStrike">
                        <a:latin typeface="Arial"/>
                      </a:endParaRPr>
                    </a:p>
                    <a:p>
                      <a:pPr marL="343080" indent="-342000">
                        <a:lnSpc>
                          <a:spcPct val="100000"/>
                        </a:lnSpc>
                        <a:buClr>
                          <a:srgbClr val="000000"/>
                        </a:buClr>
                        <a:buFont typeface="Wingdings" charset="2"/>
                        <a:buChar char=""/>
                      </a:pPr>
                      <a:r>
                        <a:rPr b="1" lang="en-IN" sz="1800" spc="-1" strike="noStrike">
                          <a:solidFill>
                            <a:srgbClr val="000000"/>
                          </a:solidFill>
                          <a:latin typeface="Calibri"/>
                        </a:rPr>
                        <a:t>SVM is relatively memory efficient</a:t>
                      </a:r>
                      <a:endParaRPr b="0" lang="en-IN" sz="1800" spc="-1" strike="noStrike">
                        <a:latin typeface="Arial"/>
                      </a:endParaRPr>
                    </a:p>
                    <a:p>
                      <a:pPr marL="343080" indent="-342000">
                        <a:lnSpc>
                          <a:spcPct val="100000"/>
                        </a:lnSpc>
                        <a:buClr>
                          <a:srgbClr val="000000"/>
                        </a:buClr>
                        <a:buFont typeface="Wingdings" charset="2"/>
                        <a:buChar char=""/>
                      </a:pPr>
                      <a:r>
                        <a:rPr b="1" lang="en-IN" sz="1800" spc="-1" strike="noStrike">
                          <a:solidFill>
                            <a:srgbClr val="000000"/>
                          </a:solidFill>
                          <a:latin typeface="Calibri"/>
                        </a:rPr>
                        <a:t>SVM’s are very good when we have no idea on the data</a:t>
                      </a:r>
                      <a:endParaRPr b="0" lang="en-IN" sz="1800" spc="-1" strike="noStrike">
                        <a:latin typeface="Arial"/>
                      </a:endParaRPr>
                    </a:p>
                    <a:p>
                      <a:pPr marL="343080" indent="-342000">
                        <a:lnSpc>
                          <a:spcPct val="100000"/>
                        </a:lnSpc>
                        <a:buClr>
                          <a:srgbClr val="000000"/>
                        </a:buClr>
                        <a:buFont typeface="Wingdings" charset="2"/>
                        <a:buChar char=""/>
                      </a:pPr>
                      <a:r>
                        <a:rPr b="1" lang="en-IN" sz="1800" spc="-1" strike="noStrike">
                          <a:solidFill>
                            <a:srgbClr val="000000"/>
                          </a:solidFill>
                          <a:latin typeface="Calibri"/>
                        </a:rPr>
                        <a:t>Works well with even unstructured and semi-structured data like text, Images and trees.</a:t>
                      </a:r>
                      <a:endParaRPr b="0" lang="en-IN" sz="1800" spc="-1" strike="noStrike">
                        <a:latin typeface="Arial"/>
                      </a:endParaRPr>
                    </a:p>
                    <a:p>
                      <a:pPr marL="343080" indent="-342000">
                        <a:lnSpc>
                          <a:spcPct val="100000"/>
                        </a:lnSpc>
                        <a:buClr>
                          <a:srgbClr val="000000"/>
                        </a:buClr>
                        <a:buFont typeface="Wingdings" charset="2"/>
                        <a:buChar char=""/>
                      </a:pPr>
                      <a:r>
                        <a:rPr b="1" lang="en-IN" sz="1800" spc="-1" strike="noStrike">
                          <a:solidFill>
                            <a:srgbClr val="000000"/>
                          </a:solidFill>
                          <a:latin typeface="Calibri"/>
                        </a:rPr>
                        <a:t>The kernel trick is real strength of SVM. With an appropriate kernel function, we can solve any complex problem.</a:t>
                      </a:r>
                      <a:endParaRPr b="0" lang="en-IN" sz="1800" spc="-1" strike="noStrike">
                        <a:latin typeface="Arial"/>
                      </a:endParaRPr>
                    </a:p>
                    <a:p>
                      <a:pPr marL="343080" indent="-342000">
                        <a:lnSpc>
                          <a:spcPct val="100000"/>
                        </a:lnSpc>
                        <a:buClr>
                          <a:srgbClr val="000000"/>
                        </a:buClr>
                        <a:buFont typeface="Wingdings" charset="2"/>
                        <a:buChar char=""/>
                      </a:pPr>
                      <a:r>
                        <a:rPr b="1" lang="en-IN" sz="1800" spc="-1" strike="noStrike">
                          <a:solidFill>
                            <a:srgbClr val="000000"/>
                          </a:solidFill>
                          <a:latin typeface="Calibri"/>
                        </a:rPr>
                        <a:t>SVM models have generalization in practice, the risk of over-fitting is less in SVM.</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r>
            </a:tbl>
          </a:graphicData>
        </a:graphic>
      </p:graphicFrame>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CustomShape 1"/>
          <p:cNvSpPr/>
          <p:nvPr/>
        </p:nvSpPr>
        <p:spPr>
          <a:xfrm>
            <a:off x="406440" y="0"/>
            <a:ext cx="11378160" cy="672840"/>
          </a:xfrm>
          <a:prstGeom prst="rect">
            <a:avLst/>
          </a:prstGeom>
          <a:noFill/>
          <a:ln>
            <a:noFill/>
          </a:ln>
        </p:spPr>
        <p:style>
          <a:lnRef idx="0"/>
          <a:fillRef idx="0"/>
          <a:effectRef idx="0"/>
          <a:fontRef idx="minor"/>
        </p:style>
        <p:txBody>
          <a:bodyPr lIns="90000" rIns="90000" tIns="45000" bIns="45000" anchor="b"/>
          <a:p>
            <a:pPr>
              <a:lnSpc>
                <a:spcPct val="90000"/>
              </a:lnSpc>
            </a:pPr>
            <a:r>
              <a:rPr b="0" lang="en-IN" sz="3200" spc="-1" strike="noStrike">
                <a:solidFill>
                  <a:srgbClr val="000000"/>
                </a:solidFill>
                <a:latin typeface="Calibri"/>
                <a:ea typeface="Calibri"/>
              </a:rPr>
              <a:t>Challenges, Future work and Conclusion</a:t>
            </a:r>
            <a:endParaRPr b="0" lang="en-IN" sz="3200" spc="-1" strike="noStrike">
              <a:latin typeface="Arial"/>
            </a:endParaRPr>
          </a:p>
        </p:txBody>
      </p:sp>
      <p:sp>
        <p:nvSpPr>
          <p:cNvPr id="389" name="CustomShape 2"/>
          <p:cNvSpPr/>
          <p:nvPr/>
        </p:nvSpPr>
        <p:spPr>
          <a:xfrm>
            <a:off x="1184040" y="1162440"/>
            <a:ext cx="9221760" cy="4451040"/>
          </a:xfrm>
          <a:prstGeom prst="roundRect">
            <a:avLst>
              <a:gd name="adj" fmla="val 16667"/>
            </a:avLst>
          </a:prstGeom>
          <a:solidFill>
            <a:schemeClr val="accent1">
              <a:lumMod val="50000"/>
            </a:schemeClr>
          </a:solidFill>
          <a:ln>
            <a:solidFill>
              <a:srgbClr val="1ab5ee"/>
            </a:solidFill>
            <a:round/>
          </a:ln>
          <a:effectLst>
            <a:outerShdw blurRad="40000" dir="5400000" dist="2000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390" name="CustomShape 3"/>
          <p:cNvSpPr/>
          <p:nvPr/>
        </p:nvSpPr>
        <p:spPr>
          <a:xfrm>
            <a:off x="1513440" y="1310760"/>
            <a:ext cx="8563680" cy="411300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ffffff"/>
              </a:buClr>
              <a:buFont typeface="Wingdings" charset="2"/>
              <a:buChar char=""/>
            </a:pPr>
            <a:r>
              <a:rPr b="0" lang="en-IN" sz="2400" spc="-1" strike="noStrike">
                <a:solidFill>
                  <a:srgbClr val="ffffff"/>
                </a:solidFill>
                <a:latin typeface="Calibri"/>
                <a:ea typeface="Arial"/>
              </a:rPr>
              <a:t>Analysis for  the data is performed and 87.5% accuracy is achieved. </a:t>
            </a:r>
            <a:endParaRPr b="0" lang="en-IN" sz="2400" spc="-1" strike="noStrike">
              <a:latin typeface="Arial"/>
            </a:endParaRPr>
          </a:p>
          <a:p>
            <a:pPr marL="285840" indent="-284760">
              <a:lnSpc>
                <a:spcPct val="100000"/>
              </a:lnSpc>
              <a:buClr>
                <a:srgbClr val="ffffff"/>
              </a:buClr>
              <a:buFont typeface="Wingdings" charset="2"/>
              <a:buChar char=""/>
            </a:pPr>
            <a:r>
              <a:rPr b="0" lang="en-IN" sz="2400" spc="-1" strike="noStrike">
                <a:solidFill>
                  <a:srgbClr val="ffffff"/>
                </a:solidFill>
                <a:latin typeface="Calibri"/>
                <a:ea typeface="Arial"/>
              </a:rPr>
              <a:t>The accuracy of the algorithm can be increased by increasing data.</a:t>
            </a:r>
            <a:endParaRPr b="0" lang="en-IN" sz="2400" spc="-1" strike="noStrike">
              <a:latin typeface="Arial"/>
            </a:endParaRPr>
          </a:p>
          <a:p>
            <a:pPr marL="285840" indent="-284760">
              <a:lnSpc>
                <a:spcPct val="100000"/>
              </a:lnSpc>
              <a:buClr>
                <a:srgbClr val="ffffff"/>
              </a:buClr>
              <a:buFont typeface="Wingdings" charset="2"/>
              <a:buChar char=""/>
            </a:pPr>
            <a:r>
              <a:rPr b="0" lang="en-IN" sz="2400" spc="-1" strike="noStrike">
                <a:solidFill>
                  <a:srgbClr val="ffffff"/>
                </a:solidFill>
                <a:latin typeface="Calibri"/>
                <a:ea typeface="Arial"/>
              </a:rPr>
              <a:t>Machine learning and deep learning algorithms are developed, and the accuracy is compared. </a:t>
            </a:r>
            <a:endParaRPr b="0" lang="en-IN" sz="2400" spc="-1" strike="noStrike">
              <a:latin typeface="Arial"/>
            </a:endParaRPr>
          </a:p>
          <a:p>
            <a:pPr marL="285840" indent="-284760">
              <a:lnSpc>
                <a:spcPct val="100000"/>
              </a:lnSpc>
              <a:buClr>
                <a:srgbClr val="ffffff"/>
              </a:buClr>
              <a:buFont typeface="Wingdings" charset="2"/>
              <a:buChar char=""/>
            </a:pPr>
            <a:r>
              <a:rPr b="0" lang="en-IN" sz="2400" spc="-1" strike="noStrike">
                <a:solidFill>
                  <a:srgbClr val="ffffff"/>
                </a:solidFill>
                <a:latin typeface="Calibri"/>
                <a:ea typeface="Arial"/>
              </a:rPr>
              <a:t>The model created by auto ml gives less accuracy than the model created by machine learning.</a:t>
            </a:r>
            <a:endParaRPr b="0" lang="en-IN" sz="2400" spc="-1" strike="noStrike">
              <a:latin typeface="Arial"/>
            </a:endParaRPr>
          </a:p>
          <a:p>
            <a:pPr marL="285840" indent="-284760">
              <a:lnSpc>
                <a:spcPct val="100000"/>
              </a:lnSpc>
              <a:buClr>
                <a:srgbClr val="ffffff"/>
              </a:buClr>
              <a:buFont typeface="Wingdings" charset="2"/>
              <a:buChar char=""/>
            </a:pPr>
            <a:r>
              <a:rPr b="0" lang="en-IN" sz="2400" spc="-1" strike="noStrike">
                <a:solidFill>
                  <a:srgbClr val="ffffff"/>
                </a:solidFill>
                <a:latin typeface="Calibri"/>
                <a:ea typeface="Arial"/>
              </a:rPr>
              <a:t>The dataset was too small and also had too many categories in the categorical features which lead to difficulty in deciding which algorithm to choose.</a:t>
            </a:r>
            <a:endParaRPr b="0" lang="en-IN" sz="24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1" name="Picture 2" descr=""/>
          <p:cNvPicPr/>
          <p:nvPr/>
        </p:nvPicPr>
        <p:blipFill>
          <a:blip r:embed="rId1"/>
          <a:srcRect l="0" t="12485" r="0" b="2926"/>
          <a:stretch/>
        </p:blipFill>
        <p:spPr>
          <a:xfrm>
            <a:off x="0" y="0"/>
            <a:ext cx="12191040" cy="6856920"/>
          </a:xfrm>
          <a:prstGeom prst="rect">
            <a:avLst/>
          </a:prstGeom>
          <a:ln>
            <a:noFill/>
          </a:ln>
        </p:spPr>
      </p:pic>
      <p:sp>
        <p:nvSpPr>
          <p:cNvPr id="392" name="CustomShape 1"/>
          <p:cNvSpPr/>
          <p:nvPr/>
        </p:nvSpPr>
        <p:spPr>
          <a:xfrm>
            <a:off x="-6840" y="-5040"/>
            <a:ext cx="12191040" cy="685692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p:style>
      </p:sp>
      <p:sp>
        <p:nvSpPr>
          <p:cNvPr id="393" name="CustomShape 2"/>
          <p:cNvSpPr/>
          <p:nvPr/>
        </p:nvSpPr>
        <p:spPr>
          <a:xfrm>
            <a:off x="0" y="4599360"/>
            <a:ext cx="9197640" cy="1622880"/>
          </a:xfrm>
          <a:custGeom>
            <a:avLst/>
            <a:gdLst/>
            <a:ahLst/>
            <a:rect l="l" t="t" r="r" b="b"/>
            <a:pathLst>
              <a:path w="10000" h="10000">
                <a:moveTo>
                  <a:pt x="0" y="0"/>
                </a:moveTo>
                <a:lnTo>
                  <a:pt x="8679" y="0"/>
                </a:lnTo>
                <a:cubicBezTo>
                  <a:pt x="9051" y="3216"/>
                  <a:pt x="9564" y="6751"/>
                  <a:pt x="10000" y="10000"/>
                </a:cubicBezTo>
                <a:lnTo>
                  <a:pt x="0" y="10000"/>
                </a:lnTo>
                <a:lnTo>
                  <a:pt x="0" y="0"/>
                </a:lnTo>
                <a:close/>
              </a:path>
            </a:pathLst>
          </a:custGeom>
          <a:ln>
            <a:noFill/>
          </a:ln>
        </p:spPr>
        <p:style>
          <a:lnRef idx="2">
            <a:schemeClr val="accent1">
              <a:shade val="50000"/>
            </a:schemeClr>
          </a:lnRef>
          <a:fillRef idx="1">
            <a:schemeClr val="accent1"/>
          </a:fillRef>
          <a:effectRef idx="0">
            <a:schemeClr val="accent1"/>
          </a:effectRef>
          <a:fontRef idx="minor"/>
        </p:style>
      </p:sp>
      <p:sp>
        <p:nvSpPr>
          <p:cNvPr id="394" name="CustomShape 3"/>
          <p:cNvSpPr/>
          <p:nvPr/>
        </p:nvSpPr>
        <p:spPr>
          <a:xfrm flipH="1">
            <a:off x="7655040" y="4953960"/>
            <a:ext cx="1896120" cy="913320"/>
          </a:xfrm>
          <a:prstGeom prst="parallelogram">
            <a:avLst>
              <a:gd name="adj" fmla="val 56343"/>
            </a:avLst>
          </a:prstGeom>
          <a:solidFill>
            <a:schemeClr val="accent3"/>
          </a:solidFill>
          <a:ln>
            <a:noFill/>
          </a:ln>
          <a:effectLst>
            <a:outerShdw algn="r" blurRad="50800" dir="108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95" name="CustomShape 4"/>
          <p:cNvSpPr/>
          <p:nvPr/>
        </p:nvSpPr>
        <p:spPr>
          <a:xfrm>
            <a:off x="477720" y="4953960"/>
            <a:ext cx="6590880" cy="820800"/>
          </a:xfrm>
          <a:prstGeom prst="rect">
            <a:avLst/>
          </a:prstGeom>
          <a:noFill/>
          <a:ln>
            <a:noFill/>
          </a:ln>
        </p:spPr>
        <p:style>
          <a:lnRef idx="0"/>
          <a:fillRef idx="0"/>
          <a:effectRef idx="0"/>
          <a:fontRef idx="minor"/>
        </p:style>
        <p:txBody>
          <a:bodyPr lIns="90000" rIns="90000" tIns="45000" bIns="45000"/>
          <a:p>
            <a:pPr algn="ctr">
              <a:lnSpc>
                <a:spcPct val="100000"/>
              </a:lnSpc>
            </a:pPr>
            <a:r>
              <a:rPr b="1" lang="en-IN" sz="4800" spc="-1" strike="noStrike">
                <a:solidFill>
                  <a:srgbClr val="ffffff"/>
                </a:solidFill>
                <a:latin typeface="Georgia"/>
                <a:ea typeface="DejaVu Sans"/>
              </a:rPr>
              <a:t>Thank you</a:t>
            </a:r>
            <a:endParaRPr b="0" lang="en-IN" sz="4800" spc="-1" strike="noStrike">
              <a:latin typeface="Arial"/>
            </a:endParaRPr>
          </a:p>
        </p:txBody>
      </p:sp>
      <p:pic>
        <p:nvPicPr>
          <p:cNvPr id="396" name="Graphic 13" descr=""/>
          <p:cNvPicPr/>
          <p:nvPr/>
        </p:nvPicPr>
        <p:blipFill>
          <a:blip r:embed="rId2"/>
          <a:stretch/>
        </p:blipFill>
        <p:spPr>
          <a:xfrm>
            <a:off x="8254800" y="5064480"/>
            <a:ext cx="746640" cy="746640"/>
          </a:xfrm>
          <a:prstGeom prst="rect">
            <a:avLst/>
          </a:prstGeom>
          <a:ln>
            <a:noFill/>
          </a:ln>
        </p:spPr>
      </p:pic>
      <p:grpSp>
        <p:nvGrpSpPr>
          <p:cNvPr id="397" name="Group 5"/>
          <p:cNvGrpSpPr/>
          <p:nvPr/>
        </p:nvGrpSpPr>
        <p:grpSpPr>
          <a:xfrm>
            <a:off x="126360" y="3624120"/>
            <a:ext cx="8650800" cy="1042560"/>
            <a:chOff x="126360" y="3624120"/>
            <a:chExt cx="8650800" cy="1042560"/>
          </a:xfrm>
        </p:grpSpPr>
        <p:sp>
          <p:nvSpPr>
            <p:cNvPr id="398" name="CustomShape 6"/>
            <p:cNvSpPr/>
            <p:nvPr/>
          </p:nvSpPr>
          <p:spPr>
            <a:xfrm>
              <a:off x="126360" y="4091040"/>
              <a:ext cx="2848320" cy="33300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600" spc="-1" strike="noStrike">
                  <a:solidFill>
                    <a:srgbClr val="ffffff"/>
                  </a:solidFill>
                  <a:latin typeface="Georgia"/>
                  <a:ea typeface="DejaVu Sans"/>
                </a:rPr>
                <a:t>Linkedin :/sakilansari </a:t>
              </a:r>
              <a:endParaRPr b="0" lang="en-IN" sz="1600" spc="-1" strike="noStrike">
                <a:latin typeface="Arial"/>
              </a:endParaRPr>
            </a:p>
          </p:txBody>
        </p:sp>
        <p:sp>
          <p:nvSpPr>
            <p:cNvPr id="399" name="CustomShape 7"/>
            <p:cNvSpPr/>
            <p:nvPr/>
          </p:nvSpPr>
          <p:spPr>
            <a:xfrm>
              <a:off x="4068000" y="3627720"/>
              <a:ext cx="352080" cy="344160"/>
            </a:xfrm>
            <a:custGeom>
              <a:avLst/>
              <a:gdLst/>
              <a:ahLst/>
              <a:rect l="l" t="t" r="r" b="b"/>
              <a:pathLst>
                <a:path w="2839113" h="2779288">
                  <a:moveTo>
                    <a:pt x="634951" y="0"/>
                  </a:moveTo>
                  <a:lnTo>
                    <a:pt x="1172526" y="727041"/>
                  </a:lnTo>
                  <a:cubicBezTo>
                    <a:pt x="1061475" y="975770"/>
                    <a:pt x="874225" y="1005423"/>
                    <a:pt x="696499" y="987452"/>
                  </a:cubicBezTo>
                  <a:cubicBezTo>
                    <a:pt x="251073" y="1846230"/>
                    <a:pt x="1559023" y="2431995"/>
                    <a:pt x="1804804" y="2170143"/>
                  </a:cubicBezTo>
                  <a:cubicBezTo>
                    <a:pt x="1811009" y="1988316"/>
                    <a:pt x="1835290" y="1864195"/>
                    <a:pt x="2030889" y="1788252"/>
                  </a:cubicBezTo>
                  <a:lnTo>
                    <a:pt x="2814364" y="2141835"/>
                  </a:lnTo>
                  <a:cubicBezTo>
                    <a:pt x="2940357" y="2610284"/>
                    <a:pt x="2558789" y="2740386"/>
                    <a:pt x="2268388" y="2700921"/>
                  </a:cubicBezTo>
                  <a:cubicBezTo>
                    <a:pt x="1034091" y="3148684"/>
                    <a:pt x="-543194" y="1577028"/>
                    <a:pt x="184434" y="538873"/>
                  </a:cubicBezTo>
                  <a:cubicBezTo>
                    <a:pt x="195816" y="545508"/>
                    <a:pt x="49512" y="10994"/>
                    <a:pt x="634951" y="0"/>
                  </a:cubicBezTo>
                  <a:close/>
                </a:path>
              </a:pathLst>
            </a:custGeom>
            <a:solidFill>
              <a:schemeClr val="accent5"/>
            </a:solidFill>
            <a:ln>
              <a:noFill/>
            </a:ln>
          </p:spPr>
          <p:style>
            <a:lnRef idx="0"/>
            <a:fillRef idx="0"/>
            <a:effectRef idx="0"/>
            <a:fontRef idx="minor"/>
          </p:style>
        </p:sp>
        <p:sp>
          <p:nvSpPr>
            <p:cNvPr id="400" name="CustomShape 8"/>
            <p:cNvSpPr/>
            <p:nvPr/>
          </p:nvSpPr>
          <p:spPr>
            <a:xfrm>
              <a:off x="2751840" y="4091040"/>
              <a:ext cx="2848320" cy="33300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600" spc="-1" strike="noStrike">
                  <a:solidFill>
                    <a:srgbClr val="ffffff"/>
                  </a:solidFill>
                  <a:latin typeface="Georgia"/>
                  <a:ea typeface="DejaVu Sans"/>
                </a:rPr>
                <a:t>Contact : </a:t>
              </a:r>
              <a:r>
                <a:rPr b="0" lang="en-IN" sz="1600" spc="-1" strike="noStrike">
                  <a:solidFill>
                    <a:srgbClr val="ffffff"/>
                  </a:solidFill>
                  <a:latin typeface="Georgia Pro Light"/>
                  <a:ea typeface="DejaVu Sans"/>
                </a:rPr>
                <a:t>8179685293</a:t>
              </a:r>
              <a:endParaRPr b="0" lang="en-IN" sz="1600" spc="-1" strike="noStrike">
                <a:latin typeface="Arial"/>
              </a:endParaRPr>
            </a:p>
          </p:txBody>
        </p:sp>
        <p:sp>
          <p:nvSpPr>
            <p:cNvPr id="401" name="CustomShape 9"/>
            <p:cNvSpPr/>
            <p:nvPr/>
          </p:nvSpPr>
          <p:spPr>
            <a:xfrm>
              <a:off x="7353720" y="3624120"/>
              <a:ext cx="375120" cy="351360"/>
            </a:xfrm>
            <a:custGeom>
              <a:avLst/>
              <a:gdLst/>
              <a:ahLst/>
              <a:rect l="l" t="t" r="r" b="b"/>
              <a:pathLst>
                <a:path w="211410" h="214759">
                  <a:moveTo>
                    <a:pt x="110616" y="0"/>
                  </a:moveTo>
                  <a:cubicBezTo>
                    <a:pt x="129071" y="0"/>
                    <a:pt x="145647" y="3776"/>
                    <a:pt x="160343" y="11329"/>
                  </a:cubicBezTo>
                  <a:cubicBezTo>
                    <a:pt x="175040" y="18882"/>
                    <a:pt x="186630" y="30137"/>
                    <a:pt x="195113" y="45095"/>
                  </a:cubicBezTo>
                  <a:cubicBezTo>
                    <a:pt x="202331" y="57968"/>
                    <a:pt x="205940" y="71958"/>
                    <a:pt x="205940" y="87064"/>
                  </a:cubicBezTo>
                  <a:cubicBezTo>
                    <a:pt x="205940" y="108644"/>
                    <a:pt x="198350" y="127806"/>
                    <a:pt x="183170" y="144549"/>
                  </a:cubicBezTo>
                  <a:cubicBezTo>
                    <a:pt x="169626" y="159581"/>
                    <a:pt x="154818" y="167097"/>
                    <a:pt x="138745" y="167097"/>
                  </a:cubicBezTo>
                  <a:cubicBezTo>
                    <a:pt x="133610" y="167097"/>
                    <a:pt x="129461" y="166315"/>
                    <a:pt x="126299" y="164753"/>
                  </a:cubicBezTo>
                  <a:cubicBezTo>
                    <a:pt x="123136" y="163190"/>
                    <a:pt x="120811" y="160957"/>
                    <a:pt x="119323" y="158055"/>
                  </a:cubicBezTo>
                  <a:cubicBezTo>
                    <a:pt x="118355" y="156195"/>
                    <a:pt x="117648" y="152995"/>
                    <a:pt x="117202" y="148456"/>
                  </a:cubicBezTo>
                  <a:cubicBezTo>
                    <a:pt x="112365" y="154037"/>
                    <a:pt x="106951" y="158520"/>
                    <a:pt x="100961" y="161906"/>
                  </a:cubicBezTo>
                  <a:cubicBezTo>
                    <a:pt x="94971" y="165292"/>
                    <a:pt x="88962" y="166985"/>
                    <a:pt x="82934" y="166985"/>
                  </a:cubicBezTo>
                  <a:cubicBezTo>
                    <a:pt x="76311" y="166985"/>
                    <a:pt x="69874" y="165050"/>
                    <a:pt x="63624" y="161181"/>
                  </a:cubicBezTo>
                  <a:cubicBezTo>
                    <a:pt x="57373" y="157311"/>
                    <a:pt x="52294" y="151358"/>
                    <a:pt x="48387" y="143321"/>
                  </a:cubicBezTo>
                  <a:cubicBezTo>
                    <a:pt x="44481" y="135285"/>
                    <a:pt x="42527" y="126466"/>
                    <a:pt x="42527" y="116867"/>
                  </a:cubicBezTo>
                  <a:cubicBezTo>
                    <a:pt x="42527" y="105035"/>
                    <a:pt x="45560" y="93185"/>
                    <a:pt x="51624" y="81316"/>
                  </a:cubicBezTo>
                  <a:cubicBezTo>
                    <a:pt x="57689" y="69447"/>
                    <a:pt x="65224" y="60536"/>
                    <a:pt x="74228" y="54582"/>
                  </a:cubicBezTo>
                  <a:cubicBezTo>
                    <a:pt x="83232" y="48629"/>
                    <a:pt x="91975" y="45653"/>
                    <a:pt x="100459" y="45653"/>
                  </a:cubicBezTo>
                  <a:cubicBezTo>
                    <a:pt x="106933" y="45653"/>
                    <a:pt x="113109" y="47346"/>
                    <a:pt x="118988" y="50732"/>
                  </a:cubicBezTo>
                  <a:cubicBezTo>
                    <a:pt x="124866" y="54117"/>
                    <a:pt x="129927" y="59271"/>
                    <a:pt x="134168" y="66191"/>
                  </a:cubicBezTo>
                  <a:lnTo>
                    <a:pt x="137963" y="48890"/>
                  </a:lnTo>
                  <a:lnTo>
                    <a:pt x="157943" y="48890"/>
                  </a:lnTo>
                  <a:lnTo>
                    <a:pt x="141870" y="123788"/>
                  </a:lnTo>
                  <a:cubicBezTo>
                    <a:pt x="139638" y="134206"/>
                    <a:pt x="138521" y="139973"/>
                    <a:pt x="138521" y="141089"/>
                  </a:cubicBezTo>
                  <a:cubicBezTo>
                    <a:pt x="138521" y="143098"/>
                    <a:pt x="139284" y="144828"/>
                    <a:pt x="140810" y="146279"/>
                  </a:cubicBezTo>
                  <a:cubicBezTo>
                    <a:pt x="142335" y="147730"/>
                    <a:pt x="144177" y="148456"/>
                    <a:pt x="146335" y="148456"/>
                  </a:cubicBezTo>
                  <a:cubicBezTo>
                    <a:pt x="150279" y="148456"/>
                    <a:pt x="155451" y="146186"/>
                    <a:pt x="161850" y="141647"/>
                  </a:cubicBezTo>
                  <a:cubicBezTo>
                    <a:pt x="170333" y="135694"/>
                    <a:pt x="177049" y="127713"/>
                    <a:pt x="181998" y="117704"/>
                  </a:cubicBezTo>
                  <a:cubicBezTo>
                    <a:pt x="186946" y="107696"/>
                    <a:pt x="189421" y="97371"/>
                    <a:pt x="189421" y="86729"/>
                  </a:cubicBezTo>
                  <a:cubicBezTo>
                    <a:pt x="189421" y="74302"/>
                    <a:pt x="186239" y="62694"/>
                    <a:pt x="179877" y="51904"/>
                  </a:cubicBezTo>
                  <a:cubicBezTo>
                    <a:pt x="173515" y="41114"/>
                    <a:pt x="164027" y="32482"/>
                    <a:pt x="151414" y="26007"/>
                  </a:cubicBezTo>
                  <a:cubicBezTo>
                    <a:pt x="138800" y="19533"/>
                    <a:pt x="124866" y="16296"/>
                    <a:pt x="109611" y="16296"/>
                  </a:cubicBezTo>
                  <a:cubicBezTo>
                    <a:pt x="92199" y="16296"/>
                    <a:pt x="76293" y="20371"/>
                    <a:pt x="61893" y="28519"/>
                  </a:cubicBezTo>
                  <a:cubicBezTo>
                    <a:pt x="47494" y="36667"/>
                    <a:pt x="36332" y="48350"/>
                    <a:pt x="28407" y="63568"/>
                  </a:cubicBezTo>
                  <a:cubicBezTo>
                    <a:pt x="20482" y="78786"/>
                    <a:pt x="16519" y="95101"/>
                    <a:pt x="16519" y="112514"/>
                  </a:cubicBezTo>
                  <a:cubicBezTo>
                    <a:pt x="16519" y="130745"/>
                    <a:pt x="20482" y="146447"/>
                    <a:pt x="28407" y="159618"/>
                  </a:cubicBezTo>
                  <a:cubicBezTo>
                    <a:pt x="36332" y="172789"/>
                    <a:pt x="47792" y="182519"/>
                    <a:pt x="62786" y="188807"/>
                  </a:cubicBezTo>
                  <a:cubicBezTo>
                    <a:pt x="77781" y="195095"/>
                    <a:pt x="94394" y="198239"/>
                    <a:pt x="112625" y="198239"/>
                  </a:cubicBezTo>
                  <a:cubicBezTo>
                    <a:pt x="132122" y="198239"/>
                    <a:pt x="148456" y="194965"/>
                    <a:pt x="161627" y="188416"/>
                  </a:cubicBezTo>
                  <a:cubicBezTo>
                    <a:pt x="174798" y="181868"/>
                    <a:pt x="184658" y="173905"/>
                    <a:pt x="191207" y="164529"/>
                  </a:cubicBezTo>
                  <a:lnTo>
                    <a:pt x="211410" y="164529"/>
                  </a:lnTo>
                  <a:cubicBezTo>
                    <a:pt x="207615" y="172343"/>
                    <a:pt x="201104" y="180305"/>
                    <a:pt x="191876" y="188416"/>
                  </a:cubicBezTo>
                  <a:cubicBezTo>
                    <a:pt x="182649" y="196527"/>
                    <a:pt x="171673" y="202946"/>
                    <a:pt x="158948" y="207671"/>
                  </a:cubicBezTo>
                  <a:cubicBezTo>
                    <a:pt x="146223" y="212396"/>
                    <a:pt x="130894" y="214759"/>
                    <a:pt x="112960" y="214759"/>
                  </a:cubicBezTo>
                  <a:cubicBezTo>
                    <a:pt x="96440" y="214759"/>
                    <a:pt x="81204" y="212638"/>
                    <a:pt x="67251" y="208396"/>
                  </a:cubicBezTo>
                  <a:cubicBezTo>
                    <a:pt x="53299" y="204155"/>
                    <a:pt x="41411" y="197774"/>
                    <a:pt x="31588" y="189253"/>
                  </a:cubicBezTo>
                  <a:cubicBezTo>
                    <a:pt x="21766" y="180733"/>
                    <a:pt x="14361" y="170929"/>
                    <a:pt x="9376" y="159841"/>
                  </a:cubicBezTo>
                  <a:cubicBezTo>
                    <a:pt x="3125" y="145777"/>
                    <a:pt x="0" y="130596"/>
                    <a:pt x="0" y="114300"/>
                  </a:cubicBezTo>
                  <a:cubicBezTo>
                    <a:pt x="0" y="96143"/>
                    <a:pt x="3720" y="78841"/>
                    <a:pt x="11162" y="62396"/>
                  </a:cubicBezTo>
                  <a:cubicBezTo>
                    <a:pt x="20240" y="42230"/>
                    <a:pt x="33132" y="26789"/>
                    <a:pt x="49838" y="16073"/>
                  </a:cubicBezTo>
                  <a:cubicBezTo>
                    <a:pt x="66544" y="5358"/>
                    <a:pt x="86804" y="0"/>
                    <a:pt x="110616" y="0"/>
                  </a:cubicBezTo>
                  <a:close/>
                  <a:moveTo>
                    <a:pt x="101910" y="62284"/>
                  </a:moveTo>
                  <a:cubicBezTo>
                    <a:pt x="97147" y="62284"/>
                    <a:pt x="92664" y="63494"/>
                    <a:pt x="88459" y="65912"/>
                  </a:cubicBezTo>
                  <a:cubicBezTo>
                    <a:pt x="84255" y="68331"/>
                    <a:pt x="80181" y="72219"/>
                    <a:pt x="76237" y="77576"/>
                  </a:cubicBezTo>
                  <a:cubicBezTo>
                    <a:pt x="72293" y="82934"/>
                    <a:pt x="69130" y="89445"/>
                    <a:pt x="66749" y="97110"/>
                  </a:cubicBezTo>
                  <a:cubicBezTo>
                    <a:pt x="64368" y="104775"/>
                    <a:pt x="63177" y="111807"/>
                    <a:pt x="63177" y="118207"/>
                  </a:cubicBezTo>
                  <a:cubicBezTo>
                    <a:pt x="63177" y="128401"/>
                    <a:pt x="65596" y="136326"/>
                    <a:pt x="70432" y="141982"/>
                  </a:cubicBezTo>
                  <a:cubicBezTo>
                    <a:pt x="75269" y="147637"/>
                    <a:pt x="80813" y="150465"/>
                    <a:pt x="87064" y="150465"/>
                  </a:cubicBezTo>
                  <a:cubicBezTo>
                    <a:pt x="91231" y="150465"/>
                    <a:pt x="95622" y="149219"/>
                    <a:pt x="100235" y="146726"/>
                  </a:cubicBezTo>
                  <a:cubicBezTo>
                    <a:pt x="104849" y="144233"/>
                    <a:pt x="109258" y="140531"/>
                    <a:pt x="113462" y="135619"/>
                  </a:cubicBezTo>
                  <a:cubicBezTo>
                    <a:pt x="117667" y="130708"/>
                    <a:pt x="121108" y="124476"/>
                    <a:pt x="123787" y="116923"/>
                  </a:cubicBezTo>
                  <a:cubicBezTo>
                    <a:pt x="126466" y="109370"/>
                    <a:pt x="127806" y="101798"/>
                    <a:pt x="127806" y="94208"/>
                  </a:cubicBezTo>
                  <a:cubicBezTo>
                    <a:pt x="127806" y="84088"/>
                    <a:pt x="125294" y="76237"/>
                    <a:pt x="120271" y="70656"/>
                  </a:cubicBezTo>
                  <a:cubicBezTo>
                    <a:pt x="115248" y="65075"/>
                    <a:pt x="109128" y="62284"/>
                    <a:pt x="101910" y="6228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402" name="CustomShape 10"/>
            <p:cNvSpPr/>
            <p:nvPr/>
          </p:nvSpPr>
          <p:spPr>
            <a:xfrm>
              <a:off x="5376960" y="4091040"/>
              <a:ext cx="3400200" cy="57564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600" spc="-1" strike="noStrike">
                  <a:solidFill>
                    <a:srgbClr val="ffffff"/>
                  </a:solidFill>
                  <a:latin typeface="Georgia"/>
                  <a:ea typeface="DejaVu Sans"/>
                </a:rPr>
                <a:t>Email : sakilansari4@gmail.com</a:t>
              </a:r>
              <a:endParaRPr b="0" lang="en-IN" sz="1600" spc="-1" strike="noStrike">
                <a:latin typeface="Arial"/>
              </a:endParaRPr>
            </a:p>
          </p:txBody>
        </p:sp>
      </p:grpSp>
      <p:pic>
        <p:nvPicPr>
          <p:cNvPr id="403" name="Picture 2" descr=""/>
          <p:cNvPicPr/>
          <p:nvPr/>
        </p:nvPicPr>
        <p:blipFill>
          <a:blip r:embed="rId3"/>
          <a:stretch/>
        </p:blipFill>
        <p:spPr>
          <a:xfrm>
            <a:off x="1457280" y="3563280"/>
            <a:ext cx="391320" cy="391320"/>
          </a:xfrm>
          <a:prstGeom prst="rect">
            <a:avLst/>
          </a:prstGeom>
          <a:ln>
            <a:noFill/>
          </a:ln>
        </p:spPr>
      </p:pic>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406440" y="-18360"/>
            <a:ext cx="11378160" cy="672840"/>
          </a:xfrm>
          <a:prstGeom prst="rect">
            <a:avLst/>
          </a:prstGeom>
          <a:noFill/>
          <a:ln>
            <a:noFill/>
          </a:ln>
        </p:spPr>
        <p:style>
          <a:lnRef idx="0"/>
          <a:fillRef idx="0"/>
          <a:effectRef idx="0"/>
          <a:fontRef idx="minor"/>
        </p:style>
        <p:txBody>
          <a:bodyPr lIns="90000" rIns="90000" tIns="45000" bIns="45000" anchor="b"/>
          <a:p>
            <a:pPr>
              <a:lnSpc>
                <a:spcPct val="90000"/>
              </a:lnSpc>
            </a:pPr>
            <a:r>
              <a:rPr b="1" lang="en-IN" sz="3200" spc="-1" strike="noStrike">
                <a:solidFill>
                  <a:srgbClr val="002060"/>
                </a:solidFill>
                <a:latin typeface="Calibri"/>
                <a:ea typeface="Calibri"/>
              </a:rPr>
              <a:t>Dataset &amp; Attribute Information</a:t>
            </a:r>
            <a:endParaRPr b="0" lang="en-IN" sz="3200" spc="-1" strike="noStrike">
              <a:latin typeface="Arial"/>
            </a:endParaRPr>
          </a:p>
        </p:txBody>
      </p:sp>
      <p:sp>
        <p:nvSpPr>
          <p:cNvPr id="226" name="CustomShape 2"/>
          <p:cNvSpPr/>
          <p:nvPr/>
        </p:nvSpPr>
        <p:spPr>
          <a:xfrm>
            <a:off x="191520" y="2180520"/>
            <a:ext cx="5106960" cy="3277080"/>
          </a:xfrm>
          <a:prstGeom prst="rect">
            <a:avLst/>
          </a:prstGeom>
          <a:solidFill>
            <a:schemeClr val="bg1"/>
          </a:solidFill>
          <a:ln w="28440">
            <a:solidFill>
              <a:srgbClr val="00206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285840" indent="-284760">
              <a:lnSpc>
                <a:spcPct val="100000"/>
              </a:lnSpc>
              <a:buClr>
                <a:srgbClr val="000000"/>
              </a:buClr>
              <a:buFont typeface="Wingdings" charset="2"/>
              <a:buChar char=""/>
            </a:pPr>
            <a:r>
              <a:rPr b="0" lang="en-IN" sz="2000" spc="-1" strike="noStrike">
                <a:solidFill>
                  <a:srgbClr val="000000"/>
                </a:solidFill>
                <a:latin typeface="Calibri"/>
                <a:ea typeface="DejaVu Sans"/>
              </a:rPr>
              <a:t>The data consist of evaluations of teaching performance over three regular semesters and two summer semesters of 151 teaching assistant (TA) assignments at the Statistics Department of the University of Wisconsin-Madison.</a:t>
            </a:r>
            <a:endParaRPr b="0" lang="en-IN" sz="2000" spc="-1" strike="noStrike">
              <a:latin typeface="Arial"/>
            </a:endParaRPr>
          </a:p>
          <a:p>
            <a:pPr marL="285840" indent="-284760">
              <a:lnSpc>
                <a:spcPct val="100000"/>
              </a:lnSpc>
              <a:buClr>
                <a:srgbClr val="000000"/>
              </a:buClr>
              <a:buFont typeface="Wingdings" charset="2"/>
              <a:buChar char=""/>
            </a:pPr>
            <a:r>
              <a:rPr b="0" lang="en-IN" sz="2000" spc="-1" strike="noStrike">
                <a:solidFill>
                  <a:srgbClr val="000000"/>
                </a:solidFill>
                <a:latin typeface="Calibri"/>
                <a:ea typeface="DejaVu Sans"/>
              </a:rPr>
              <a:t> </a:t>
            </a:r>
            <a:r>
              <a:rPr b="0" lang="en-IN" sz="2000" spc="-1" strike="noStrike">
                <a:solidFill>
                  <a:srgbClr val="000000"/>
                </a:solidFill>
                <a:latin typeface="Calibri"/>
                <a:ea typeface="DejaVu Sans"/>
              </a:rPr>
              <a:t>The scores were divided into 3 roughly equal-sized categories ("low", "medium", and "high") to form the class variable.</a:t>
            </a:r>
            <a:endParaRPr b="0" lang="en-IN" sz="2000" spc="-1" strike="noStrike">
              <a:latin typeface="Arial"/>
            </a:endParaRPr>
          </a:p>
        </p:txBody>
      </p:sp>
      <p:sp>
        <p:nvSpPr>
          <p:cNvPr id="227" name="CustomShape 3"/>
          <p:cNvSpPr/>
          <p:nvPr/>
        </p:nvSpPr>
        <p:spPr>
          <a:xfrm>
            <a:off x="184320" y="1842840"/>
            <a:ext cx="5121000" cy="336600"/>
          </a:xfrm>
          <a:prstGeom prst="rect">
            <a:avLst/>
          </a:prstGeom>
          <a:solidFill>
            <a:schemeClr val="accent1">
              <a:lumMod val="5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000" spc="-1" strike="noStrike">
                <a:solidFill>
                  <a:srgbClr val="ffffff"/>
                </a:solidFill>
                <a:latin typeface="Calibri"/>
                <a:ea typeface="DejaVu Sans"/>
              </a:rPr>
              <a:t>Dataset</a:t>
            </a:r>
            <a:endParaRPr b="0" lang="en-IN" sz="2000" spc="-1" strike="noStrike">
              <a:latin typeface="Arial"/>
            </a:endParaRPr>
          </a:p>
        </p:txBody>
      </p:sp>
      <p:sp>
        <p:nvSpPr>
          <p:cNvPr id="228" name="CustomShape 4"/>
          <p:cNvSpPr/>
          <p:nvPr/>
        </p:nvSpPr>
        <p:spPr>
          <a:xfrm>
            <a:off x="5938920" y="1935000"/>
            <a:ext cx="5928840" cy="3753720"/>
          </a:xfrm>
          <a:prstGeom prst="rect">
            <a:avLst/>
          </a:prstGeom>
          <a:solidFill>
            <a:schemeClr val="bg1"/>
          </a:solidFill>
          <a:ln w="28440">
            <a:solidFill>
              <a:srgbClr val="002060"/>
            </a:solidFill>
            <a:round/>
          </a:ln>
        </p:spPr>
        <p:style>
          <a:lnRef idx="2">
            <a:schemeClr val="accent1">
              <a:shade val="50000"/>
            </a:schemeClr>
          </a:lnRef>
          <a:fillRef idx="1">
            <a:schemeClr val="accent1"/>
          </a:fillRef>
          <a:effectRef idx="0">
            <a:schemeClr val="accent1"/>
          </a:effectRef>
          <a:fontRef idx="minor"/>
        </p:style>
      </p:sp>
      <p:sp>
        <p:nvSpPr>
          <p:cNvPr id="229" name="CustomShape 5"/>
          <p:cNvSpPr/>
          <p:nvPr/>
        </p:nvSpPr>
        <p:spPr>
          <a:xfrm>
            <a:off x="5938920" y="1615680"/>
            <a:ext cx="5928840" cy="336600"/>
          </a:xfrm>
          <a:prstGeom prst="rect">
            <a:avLst/>
          </a:prstGeom>
          <a:solidFill>
            <a:schemeClr val="accent1">
              <a:lumMod val="50000"/>
            </a:schemeClr>
          </a:solidFill>
          <a:ln>
            <a:solidFill>
              <a:srgbClr val="00206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endParaRPr b="0" lang="en-IN" sz="1800" spc="-1" strike="noStrike">
              <a:latin typeface="Arial"/>
            </a:endParaRPr>
          </a:p>
          <a:p>
            <a:pPr algn="ctr">
              <a:lnSpc>
                <a:spcPct val="100000"/>
              </a:lnSpc>
            </a:pPr>
            <a:r>
              <a:rPr b="1" lang="en-IN" sz="2000" spc="-1" strike="noStrike">
                <a:solidFill>
                  <a:srgbClr val="ffffff"/>
                </a:solidFill>
                <a:latin typeface="Calibri"/>
                <a:ea typeface="DejaVu Sans"/>
              </a:rPr>
              <a:t>Data Attribute Overview </a:t>
            </a:r>
            <a:endParaRPr b="0" lang="en-IN" sz="2000" spc="-1" strike="noStrike">
              <a:latin typeface="Arial"/>
            </a:endParaRPr>
          </a:p>
          <a:p>
            <a:pPr algn="ctr">
              <a:lnSpc>
                <a:spcPct val="100000"/>
              </a:lnSpc>
            </a:pPr>
            <a:endParaRPr b="0" lang="en-IN" sz="2000" spc="-1" strike="noStrike">
              <a:latin typeface="Arial"/>
            </a:endParaRPr>
          </a:p>
        </p:txBody>
      </p:sp>
      <p:graphicFrame>
        <p:nvGraphicFramePr>
          <p:cNvPr id="230" name="Table 6"/>
          <p:cNvGraphicFramePr/>
          <p:nvPr/>
        </p:nvGraphicFramePr>
        <p:xfrm>
          <a:off x="6027120" y="2011680"/>
          <a:ext cx="5776200" cy="3594600"/>
        </p:xfrm>
        <a:graphic>
          <a:graphicData uri="http://schemas.openxmlformats.org/drawingml/2006/table">
            <a:tbl>
              <a:tblPr/>
              <a:tblGrid>
                <a:gridCol w="3544920"/>
                <a:gridCol w="2231640"/>
              </a:tblGrid>
              <a:tr h="594720">
                <a:tc>
                  <a:txBody>
                    <a:bodyPr/>
                    <a:p>
                      <a:pPr algn="ctr">
                        <a:lnSpc>
                          <a:spcPct val="100000"/>
                        </a:lnSpc>
                      </a:pPr>
                      <a:r>
                        <a:rPr b="1" lang="en-IN" sz="2000" spc="-1" strike="noStrike">
                          <a:solidFill>
                            <a:srgbClr val="ffffff"/>
                          </a:solidFill>
                          <a:latin typeface="Calibri"/>
                        </a:rPr>
                        <a:t>Dataset Attribute </a:t>
                      </a:r>
                      <a:endParaRPr b="0" lang="en-IN" sz="20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solidFill>
                      <a:srgbClr val="4472c4"/>
                    </a:solidFill>
                  </a:tcPr>
                </a:tc>
                <a:tc>
                  <a:txBody>
                    <a:bodyPr/>
                    <a:p>
                      <a:pPr algn="ctr">
                        <a:lnSpc>
                          <a:spcPct val="100000"/>
                        </a:lnSpc>
                      </a:pPr>
                      <a:r>
                        <a:rPr b="1" lang="en-IN" sz="2000" spc="-1" strike="noStrike">
                          <a:solidFill>
                            <a:srgbClr val="ffffff"/>
                          </a:solidFill>
                          <a:latin typeface="Calibri"/>
                        </a:rPr>
                        <a:t>Description</a:t>
                      </a:r>
                      <a:endParaRPr b="0" lang="en-IN" sz="20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solidFill>
                      <a:srgbClr val="4472c4"/>
                    </a:solidFill>
                  </a:tcPr>
                </a:tc>
              </a:tr>
              <a:tr h="594720">
                <a:tc>
                  <a:txBody>
                    <a:bodyPr/>
                    <a:p>
                      <a:pPr>
                        <a:lnSpc>
                          <a:spcPct val="100000"/>
                        </a:lnSpc>
                      </a:pPr>
                      <a:r>
                        <a:rPr b="0" lang="en-IN" sz="1800" spc="-1" strike="noStrike">
                          <a:solidFill>
                            <a:srgbClr val="000000"/>
                          </a:solidFill>
                          <a:latin typeface="Calibri"/>
                        </a:rPr>
                        <a:t>Data Set Characteristics</a:t>
                      </a:r>
                      <a:endParaRPr b="0" lang="en-IN" sz="18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noFill/>
                  </a:tcPr>
                </a:tc>
                <a:tc>
                  <a:txBody>
                    <a:bodyPr/>
                    <a:p>
                      <a:pPr>
                        <a:lnSpc>
                          <a:spcPct val="100000"/>
                        </a:lnSpc>
                      </a:pPr>
                      <a:r>
                        <a:rPr b="0" lang="en-IN" sz="1800" spc="-1" strike="noStrike">
                          <a:solidFill>
                            <a:srgbClr val="000000"/>
                          </a:solidFill>
                          <a:latin typeface="Calibri"/>
                        </a:rPr>
                        <a:t>Multivariate</a:t>
                      </a:r>
                      <a:endParaRPr b="0" lang="en-IN" sz="18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noFill/>
                  </a:tcPr>
                </a:tc>
              </a:tr>
              <a:tr h="594720">
                <a:tc>
                  <a:txBody>
                    <a:bodyPr/>
                    <a:p>
                      <a:pPr>
                        <a:lnSpc>
                          <a:spcPct val="100000"/>
                        </a:lnSpc>
                      </a:pPr>
                      <a:r>
                        <a:rPr b="0" lang="en-IN" sz="1800" spc="-1" strike="noStrike">
                          <a:solidFill>
                            <a:srgbClr val="000000"/>
                          </a:solidFill>
                          <a:latin typeface="Calibri"/>
                        </a:rPr>
                        <a:t>Number of Instances</a:t>
                      </a:r>
                      <a:endParaRPr b="0" lang="en-IN" sz="18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noFill/>
                  </a:tcPr>
                </a:tc>
                <a:tc>
                  <a:txBody>
                    <a:bodyPr/>
                    <a:p>
                      <a:pPr>
                        <a:lnSpc>
                          <a:spcPct val="100000"/>
                        </a:lnSpc>
                      </a:pPr>
                      <a:r>
                        <a:rPr b="0" lang="en-IN" sz="1800" spc="-1" strike="noStrike">
                          <a:solidFill>
                            <a:srgbClr val="000000"/>
                          </a:solidFill>
                          <a:latin typeface="Calibri"/>
                        </a:rPr>
                        <a:t>151</a:t>
                      </a:r>
                      <a:endParaRPr b="0" lang="en-IN" sz="18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noFill/>
                  </a:tcPr>
                </a:tc>
              </a:tr>
              <a:tr h="622440">
                <a:tc>
                  <a:txBody>
                    <a:bodyPr/>
                    <a:p>
                      <a:pPr>
                        <a:lnSpc>
                          <a:spcPct val="100000"/>
                        </a:lnSpc>
                      </a:pPr>
                      <a:r>
                        <a:rPr b="0" lang="en-IN" sz="1800" spc="-1" strike="noStrike">
                          <a:solidFill>
                            <a:srgbClr val="000000"/>
                          </a:solidFill>
                          <a:latin typeface="Calibri"/>
                        </a:rPr>
                        <a:t>Attribute Characteristics</a:t>
                      </a:r>
                      <a:endParaRPr b="0" lang="en-IN" sz="18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noFill/>
                  </a:tcPr>
                </a:tc>
                <a:tc>
                  <a:txBody>
                    <a:bodyPr/>
                    <a:p>
                      <a:pPr>
                        <a:lnSpc>
                          <a:spcPct val="100000"/>
                        </a:lnSpc>
                      </a:pPr>
                      <a:r>
                        <a:rPr b="0" lang="en-IN" sz="1800" spc="-1" strike="noStrike">
                          <a:solidFill>
                            <a:srgbClr val="000000"/>
                          </a:solidFill>
                          <a:latin typeface="Calibri"/>
                        </a:rPr>
                        <a:t>Categorical, Integer</a:t>
                      </a:r>
                      <a:endParaRPr b="0" lang="en-IN" sz="18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noFill/>
                  </a:tcPr>
                </a:tc>
              </a:tr>
              <a:tr h="594720">
                <a:tc>
                  <a:txBody>
                    <a:bodyPr/>
                    <a:p>
                      <a:pPr>
                        <a:lnSpc>
                          <a:spcPct val="100000"/>
                        </a:lnSpc>
                      </a:pPr>
                      <a:r>
                        <a:rPr b="0" lang="en-IN" sz="1800" spc="-1" strike="noStrike">
                          <a:solidFill>
                            <a:srgbClr val="000000"/>
                          </a:solidFill>
                          <a:latin typeface="Calibri"/>
                        </a:rPr>
                        <a:t>Number of Attributes</a:t>
                      </a:r>
                      <a:endParaRPr b="0" lang="en-IN" sz="18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noFill/>
                  </a:tcPr>
                </a:tc>
                <a:tc>
                  <a:txBody>
                    <a:bodyPr/>
                    <a:p>
                      <a:pPr>
                        <a:lnSpc>
                          <a:spcPct val="100000"/>
                        </a:lnSpc>
                      </a:pPr>
                      <a:r>
                        <a:rPr b="0" lang="en-IN" sz="1800" spc="-1" strike="noStrike">
                          <a:solidFill>
                            <a:srgbClr val="000000"/>
                          </a:solidFill>
                          <a:latin typeface="Calibri"/>
                        </a:rPr>
                        <a:t>5</a:t>
                      </a:r>
                      <a:endParaRPr b="0" lang="en-IN" sz="18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noFill/>
                  </a:tcPr>
                </a:tc>
              </a:tr>
              <a:tr h="593640">
                <a:tc>
                  <a:txBody>
                    <a:bodyPr/>
                    <a:p>
                      <a:pPr>
                        <a:lnSpc>
                          <a:spcPct val="100000"/>
                        </a:lnSpc>
                      </a:pPr>
                      <a:r>
                        <a:rPr b="0" lang="en-IN" sz="1800" spc="-1" strike="noStrike">
                          <a:solidFill>
                            <a:srgbClr val="000000"/>
                          </a:solidFill>
                          <a:latin typeface="Calibri"/>
                        </a:rPr>
                        <a:t>Associated Tasks</a:t>
                      </a:r>
                      <a:endParaRPr b="0" lang="en-IN" sz="18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noFill/>
                  </a:tcPr>
                </a:tc>
                <a:tc>
                  <a:txBody>
                    <a:bodyPr/>
                    <a:p>
                      <a:pPr>
                        <a:lnSpc>
                          <a:spcPct val="100000"/>
                        </a:lnSpc>
                      </a:pPr>
                      <a:r>
                        <a:rPr b="0" lang="en-IN" sz="1800" spc="-1" strike="noStrike">
                          <a:solidFill>
                            <a:srgbClr val="000000"/>
                          </a:solidFill>
                          <a:latin typeface="Calibri"/>
                        </a:rPr>
                        <a:t>Classification</a:t>
                      </a:r>
                      <a:endParaRPr b="0" lang="en-IN" sz="1800" spc="-1" strike="noStrike">
                        <a:latin typeface="Arial"/>
                      </a:endParaRPr>
                    </a:p>
                  </a:txBody>
                  <a:tcPr marL="91440" marR="91440">
                    <a:lnL w="6480">
                      <a:solidFill>
                        <a:srgbClr val="4472c4"/>
                      </a:solidFill>
                    </a:lnL>
                    <a:lnR w="6480">
                      <a:solidFill>
                        <a:srgbClr val="4472c4"/>
                      </a:solidFill>
                    </a:lnR>
                    <a:lnT w="6480">
                      <a:solidFill>
                        <a:srgbClr val="4472c4"/>
                      </a:solidFill>
                    </a:lnT>
                    <a:lnB w="6480">
                      <a:solidFill>
                        <a:srgbClr val="4472c4"/>
                      </a:solidFill>
                    </a:lnB>
                    <a:noFill/>
                  </a:tcPr>
                </a:tc>
              </a:tr>
            </a:tbl>
          </a:graphicData>
        </a:graphic>
      </p:graphicFrame>
      <p:sp>
        <p:nvSpPr>
          <p:cNvPr id="231" name="CustomShape 7"/>
          <p:cNvSpPr/>
          <p:nvPr/>
        </p:nvSpPr>
        <p:spPr>
          <a:xfrm rot="5400000">
            <a:off x="4187160" y="3660120"/>
            <a:ext cx="2939040" cy="297360"/>
          </a:xfrm>
          <a:prstGeom prst="triangle">
            <a:avLst>
              <a:gd name="adj" fmla="val 50000"/>
            </a:avLst>
          </a:prstGeom>
          <a:solidFill>
            <a:schemeClr val="accent6">
              <a:lumMod val="75000"/>
            </a:schemeClr>
          </a:solidFill>
          <a:ln>
            <a:solidFill>
              <a:schemeClr val="tx1"/>
            </a:solidFill>
            <a:round/>
          </a:ln>
        </p:spPr>
        <p:style>
          <a:lnRef idx="2">
            <a:schemeClr val="accent1">
              <a:shade val="50000"/>
            </a:schemeClr>
          </a:lnRef>
          <a:fillRef idx="1">
            <a:schemeClr val="accent1"/>
          </a:fillRef>
          <a:effectRef idx="0">
            <a:schemeClr val="accent1"/>
          </a:effectRef>
          <a:fontRef idx="minor"/>
        </p:style>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406440" y="0"/>
            <a:ext cx="11378160" cy="67284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1" lang="en-IN" sz="3200" spc="-1" strike="noStrike">
                <a:solidFill>
                  <a:srgbClr val="002060"/>
                </a:solidFill>
                <a:latin typeface="Calibri"/>
                <a:ea typeface="Calibri"/>
              </a:rPr>
              <a:t> </a:t>
            </a:r>
            <a:r>
              <a:rPr b="1" lang="en-IN" sz="3200" spc="-1" strike="noStrike">
                <a:solidFill>
                  <a:srgbClr val="002060"/>
                </a:solidFill>
                <a:latin typeface="Calibri"/>
                <a:ea typeface="Calibri"/>
              </a:rPr>
              <a:t>Dataset Preparation</a:t>
            </a:r>
            <a:endParaRPr b="0" lang="en-IN" sz="3200" spc="-1" strike="noStrike">
              <a:latin typeface="Arial"/>
            </a:endParaRPr>
          </a:p>
        </p:txBody>
      </p:sp>
      <p:sp>
        <p:nvSpPr>
          <p:cNvPr id="233" name="CustomShape 2"/>
          <p:cNvSpPr/>
          <p:nvPr/>
        </p:nvSpPr>
        <p:spPr>
          <a:xfrm>
            <a:off x="514800" y="877320"/>
            <a:ext cx="6808680" cy="903960"/>
          </a:xfrm>
          <a:prstGeom prst="rect">
            <a:avLst/>
          </a:prstGeom>
          <a:noFill/>
          <a:ln w="2844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285840" indent="-284760">
              <a:lnSpc>
                <a:spcPct val="100000"/>
              </a:lnSpc>
              <a:buClr>
                <a:srgbClr val="000000"/>
              </a:buClr>
              <a:buFont typeface="Wingdings" charset="2"/>
              <a:buChar char=""/>
            </a:pPr>
            <a:r>
              <a:rPr b="0" lang="en-IN" sz="2400" spc="-1" strike="noStrike">
                <a:solidFill>
                  <a:srgbClr val="000000"/>
                </a:solidFill>
                <a:latin typeface="Calibri"/>
                <a:ea typeface="DejaVu Sans"/>
              </a:rPr>
              <a:t>The data was given in text format with no header.</a:t>
            </a:r>
            <a:endParaRPr b="0" lang="en-IN" sz="2400" spc="-1" strike="noStrike">
              <a:latin typeface="Arial"/>
            </a:endParaRPr>
          </a:p>
          <a:p>
            <a:pPr marL="285840" indent="-284760">
              <a:lnSpc>
                <a:spcPct val="100000"/>
              </a:lnSpc>
              <a:buClr>
                <a:srgbClr val="000000"/>
              </a:buClr>
              <a:buFont typeface="Wingdings" charset="2"/>
              <a:buChar char=""/>
            </a:pPr>
            <a:r>
              <a:rPr b="0" lang="en-IN" sz="2400" spc="-1" strike="noStrike">
                <a:solidFill>
                  <a:srgbClr val="000000"/>
                </a:solidFill>
                <a:latin typeface="Calibri"/>
                <a:ea typeface="DejaVu Sans"/>
              </a:rPr>
              <a:t>The header is added in the dataset as follows</a:t>
            </a:r>
            <a:endParaRPr b="0" lang="en-IN" sz="2400" spc="-1" strike="noStrike">
              <a:latin typeface="Arial"/>
            </a:endParaRPr>
          </a:p>
        </p:txBody>
      </p:sp>
      <p:graphicFrame>
        <p:nvGraphicFramePr>
          <p:cNvPr id="234" name="Table 3"/>
          <p:cNvGraphicFramePr/>
          <p:nvPr/>
        </p:nvGraphicFramePr>
        <p:xfrm>
          <a:off x="1849680" y="1986120"/>
          <a:ext cx="8302680" cy="4386960"/>
        </p:xfrm>
        <a:graphic>
          <a:graphicData uri="http://schemas.openxmlformats.org/drawingml/2006/table">
            <a:tbl>
              <a:tblPr/>
              <a:tblGrid>
                <a:gridCol w="4151520"/>
                <a:gridCol w="4151520"/>
              </a:tblGrid>
              <a:tr h="387360">
                <a:tc>
                  <a:txBody>
                    <a:bodyPr/>
                    <a:p>
                      <a:pPr algn="ctr">
                        <a:lnSpc>
                          <a:spcPct val="100000"/>
                        </a:lnSpc>
                      </a:pPr>
                      <a:r>
                        <a:rPr b="1" lang="en-IN" sz="2000" spc="-1" strike="noStrike">
                          <a:solidFill>
                            <a:srgbClr val="ffffff"/>
                          </a:solidFill>
                          <a:latin typeface="Calibri"/>
                        </a:rPr>
                        <a:t>Attribute Information</a:t>
                      </a:r>
                      <a:endParaRPr b="0" lang="en-IN" sz="2000" spc="-1" strike="noStrike">
                        <a:latin typeface="Arial"/>
                      </a:endParaRPr>
                    </a:p>
                  </a:txBody>
                  <a:tcPr marL="91440" marR="91440">
                    <a:lnL w="12240">
                      <a:solidFill>
                        <a:srgbClr val="4472c4"/>
                      </a:solidFill>
                    </a:lnL>
                    <a:lnR w="12240">
                      <a:solidFill>
                        <a:srgbClr val="8faadc"/>
                      </a:solidFill>
                    </a:lnR>
                    <a:lnT w="12240">
                      <a:solidFill>
                        <a:srgbClr val="4472c4"/>
                      </a:solidFill>
                    </a:lnT>
                    <a:lnB w="12240">
                      <a:solidFill>
                        <a:srgbClr val="4472c4"/>
                      </a:solidFill>
                    </a:lnB>
                    <a:solidFill>
                      <a:srgbClr val="4472c4"/>
                    </a:solidFill>
                  </a:tcPr>
                </a:tc>
                <a:tc>
                  <a:txBody>
                    <a:bodyPr/>
                    <a:p>
                      <a:pPr algn="ctr">
                        <a:lnSpc>
                          <a:spcPct val="100000"/>
                        </a:lnSpc>
                      </a:pPr>
                      <a:r>
                        <a:rPr b="1" lang="en-IN" sz="2000" spc="-1" strike="noStrike">
                          <a:solidFill>
                            <a:srgbClr val="ffffff"/>
                          </a:solidFill>
                          <a:latin typeface="Calibri"/>
                        </a:rPr>
                        <a:t>Header(Features)</a:t>
                      </a:r>
                      <a:endParaRPr b="0" lang="en-IN" sz="2000" spc="-1" strike="noStrike">
                        <a:latin typeface="Arial"/>
                      </a:endParaRPr>
                    </a:p>
                  </a:txBody>
                  <a:tcPr marL="91440" marR="91440">
                    <a:lnL w="12240">
                      <a:solidFill>
                        <a:srgbClr val="8faadc"/>
                      </a:solidFill>
                    </a:lnL>
                    <a:lnR w="12240">
                      <a:solidFill>
                        <a:srgbClr val="4472c4"/>
                      </a:solidFill>
                    </a:lnR>
                    <a:lnT w="12240">
                      <a:solidFill>
                        <a:srgbClr val="4472c4"/>
                      </a:solidFill>
                    </a:lnT>
                    <a:lnB w="12240">
                      <a:solidFill>
                        <a:srgbClr val="4472c4"/>
                      </a:solidFill>
                    </a:lnB>
                    <a:solidFill>
                      <a:srgbClr val="4472c4"/>
                    </a:solidFill>
                  </a:tcPr>
                </a:tc>
              </a:tr>
              <a:tr h="1153080">
                <a:tc>
                  <a:txBody>
                    <a:bodyPr/>
                    <a:p>
                      <a:pPr>
                        <a:lnSpc>
                          <a:spcPct val="100000"/>
                        </a:lnSpc>
                      </a:pPr>
                      <a:r>
                        <a:rPr b="0" lang="en-IN" sz="1800" spc="-1" strike="noStrike">
                          <a:solidFill>
                            <a:srgbClr val="000000"/>
                          </a:solidFill>
                          <a:latin typeface="Calibri"/>
                        </a:rPr>
                        <a:t>Whether of not the TA is a native English speaker (binary); 1=English speaker, 2=non-English speaker </a:t>
                      </a:r>
                      <a:endParaRPr b="0" lang="en-IN" sz="1800" spc="-1" strike="noStrike">
                        <a:latin typeface="Arial"/>
                      </a:endParaRPr>
                    </a:p>
                  </a:txBody>
                  <a:tcPr marL="91440" marR="91440">
                    <a:lnL w="12240">
                      <a:solidFill>
                        <a:srgbClr val="4472c4"/>
                      </a:solidFill>
                    </a:lnL>
                    <a:lnR w="12240">
                      <a:solidFill>
                        <a:srgbClr val="8faadc"/>
                      </a:solidFill>
                    </a:lnR>
                    <a:lnT w="12240">
                      <a:solidFill>
                        <a:srgbClr val="4472c4"/>
                      </a:solidFill>
                    </a:lnT>
                    <a:lnB w="12240">
                      <a:solidFill>
                        <a:srgbClr val="4472c4"/>
                      </a:solidFill>
                    </a:lnB>
                    <a:solidFill>
                      <a:srgbClr val="e8ebf4"/>
                    </a:solidFill>
                  </a:tcPr>
                </a:tc>
                <a:tc>
                  <a:txBody>
                    <a:bodyPr/>
                    <a:p>
                      <a:pPr algn="ctr">
                        <a:lnSpc>
                          <a:spcPct val="100000"/>
                        </a:lnSpc>
                      </a:pPr>
                      <a:r>
                        <a:rPr b="0" lang="en-IN" sz="1800" spc="-1" strike="noStrike">
                          <a:solidFill>
                            <a:srgbClr val="000000"/>
                          </a:solidFill>
                          <a:latin typeface="Calibri"/>
                        </a:rPr>
                        <a:t>englishSpeaker </a:t>
                      </a:r>
                      <a:endParaRPr b="0" lang="en-IN" sz="1800" spc="-1" strike="noStrike">
                        <a:latin typeface="Arial"/>
                      </a:endParaRPr>
                    </a:p>
                  </a:txBody>
                  <a:tcPr marL="91440" marR="91440">
                    <a:lnL w="12240">
                      <a:solidFill>
                        <a:srgbClr val="8faadc"/>
                      </a:solidFill>
                    </a:lnL>
                    <a:lnR w="12240">
                      <a:solidFill>
                        <a:srgbClr val="4472c4"/>
                      </a:solidFill>
                    </a:lnR>
                    <a:lnT w="12240">
                      <a:solidFill>
                        <a:srgbClr val="4472c4"/>
                      </a:solidFill>
                    </a:lnT>
                    <a:lnB w="12240">
                      <a:solidFill>
                        <a:srgbClr val="4472c4"/>
                      </a:solidFill>
                    </a:lnB>
                    <a:solidFill>
                      <a:srgbClr val="e8ebf4"/>
                    </a:solidFill>
                  </a:tcPr>
                </a:tc>
              </a:tr>
              <a:tr h="622440">
                <a:tc>
                  <a:txBody>
                    <a:bodyPr/>
                    <a:p>
                      <a:pPr>
                        <a:lnSpc>
                          <a:spcPct val="100000"/>
                        </a:lnSpc>
                      </a:pPr>
                      <a:r>
                        <a:rPr b="0" lang="en-IN" sz="1800" spc="-1" strike="noStrike">
                          <a:solidFill>
                            <a:srgbClr val="000000"/>
                          </a:solidFill>
                          <a:latin typeface="Calibri"/>
                        </a:rPr>
                        <a:t>Course instructor (categorical, 25 categories)</a:t>
                      </a:r>
                      <a:endParaRPr b="0" lang="en-IN" sz="1800" spc="-1" strike="noStrike">
                        <a:latin typeface="Arial"/>
                      </a:endParaRPr>
                    </a:p>
                  </a:txBody>
                  <a:tcPr marL="91440" marR="91440">
                    <a:lnL w="12240">
                      <a:solidFill>
                        <a:srgbClr val="4472c4"/>
                      </a:solidFill>
                    </a:lnL>
                    <a:lnR w="12240">
                      <a:solidFill>
                        <a:srgbClr val="8faadc"/>
                      </a:solidFill>
                    </a:lnR>
                    <a:lnT w="12240">
                      <a:solidFill>
                        <a:srgbClr val="4472c4"/>
                      </a:solidFill>
                    </a:lnT>
                    <a:lnB w="12240">
                      <a:solidFill>
                        <a:srgbClr val="4472c4"/>
                      </a:solidFill>
                    </a:lnB>
                    <a:solidFill>
                      <a:srgbClr val="ffffff"/>
                    </a:solidFill>
                  </a:tcPr>
                </a:tc>
                <a:tc>
                  <a:txBody>
                    <a:bodyPr/>
                    <a:p>
                      <a:pPr algn="ctr">
                        <a:lnSpc>
                          <a:spcPct val="100000"/>
                        </a:lnSpc>
                      </a:pPr>
                      <a:r>
                        <a:rPr b="0" lang="en-IN" sz="1800" spc="-1" strike="noStrike">
                          <a:solidFill>
                            <a:srgbClr val="000000"/>
                          </a:solidFill>
                          <a:latin typeface="Calibri"/>
                        </a:rPr>
                        <a:t>CourseInstructor</a:t>
                      </a:r>
                      <a:endParaRPr b="0" lang="en-IN" sz="1800" spc="-1" strike="noStrike">
                        <a:latin typeface="Arial"/>
                      </a:endParaRPr>
                    </a:p>
                  </a:txBody>
                  <a:tcPr marL="91440" marR="91440">
                    <a:lnL w="12240">
                      <a:solidFill>
                        <a:srgbClr val="8faadc"/>
                      </a:solidFill>
                    </a:lnL>
                    <a:lnR w="12240">
                      <a:solidFill>
                        <a:srgbClr val="4472c4"/>
                      </a:solidFill>
                    </a:lnR>
                    <a:lnT w="12240">
                      <a:solidFill>
                        <a:srgbClr val="4472c4"/>
                      </a:solidFill>
                    </a:lnT>
                    <a:lnB w="12240">
                      <a:solidFill>
                        <a:srgbClr val="4472c4"/>
                      </a:solidFill>
                    </a:lnB>
                    <a:solidFill>
                      <a:srgbClr val="ffffff"/>
                    </a:solidFill>
                  </a:tcPr>
                </a:tc>
              </a:tr>
              <a:tr h="622440">
                <a:tc>
                  <a:txBody>
                    <a:bodyPr/>
                    <a:p>
                      <a:pPr>
                        <a:lnSpc>
                          <a:spcPct val="100000"/>
                        </a:lnSpc>
                      </a:pPr>
                      <a:r>
                        <a:rPr b="0" lang="en-IN" sz="1800" spc="-1" strike="noStrike">
                          <a:solidFill>
                            <a:srgbClr val="000000"/>
                          </a:solidFill>
                          <a:latin typeface="Calibri"/>
                        </a:rPr>
                        <a:t>Course (categorical, 26 categories)</a:t>
                      </a:r>
                      <a:endParaRPr b="0" lang="en-IN" sz="1800" spc="-1" strike="noStrike">
                        <a:latin typeface="Arial"/>
                      </a:endParaRPr>
                    </a:p>
                  </a:txBody>
                  <a:tcPr marL="91440" marR="91440">
                    <a:lnL w="12240">
                      <a:solidFill>
                        <a:srgbClr val="4472c4"/>
                      </a:solidFill>
                    </a:lnL>
                    <a:lnR w="12240">
                      <a:solidFill>
                        <a:srgbClr val="8faadc"/>
                      </a:solidFill>
                    </a:lnR>
                    <a:lnT w="12240">
                      <a:solidFill>
                        <a:srgbClr val="4472c4"/>
                      </a:solidFill>
                    </a:lnT>
                    <a:lnB w="12240">
                      <a:solidFill>
                        <a:srgbClr val="4472c4"/>
                      </a:solidFill>
                    </a:lnB>
                    <a:solidFill>
                      <a:srgbClr val="e8ebf4"/>
                    </a:solidFill>
                  </a:tcPr>
                </a:tc>
                <a:tc>
                  <a:txBody>
                    <a:bodyPr/>
                    <a:p>
                      <a:pPr algn="ctr">
                        <a:lnSpc>
                          <a:spcPct val="100000"/>
                        </a:lnSpc>
                      </a:pPr>
                      <a:r>
                        <a:rPr b="0" lang="en-IN" sz="1800" spc="-1" strike="noStrike">
                          <a:solidFill>
                            <a:srgbClr val="000000"/>
                          </a:solidFill>
                          <a:latin typeface="Calibri"/>
                        </a:rPr>
                        <a:t>Course </a:t>
                      </a:r>
                      <a:endParaRPr b="0" lang="en-IN" sz="1800" spc="-1" strike="noStrike">
                        <a:latin typeface="Arial"/>
                      </a:endParaRPr>
                    </a:p>
                  </a:txBody>
                  <a:tcPr marL="91440" marR="91440">
                    <a:lnL w="12240">
                      <a:solidFill>
                        <a:srgbClr val="8faadc"/>
                      </a:solidFill>
                    </a:lnL>
                    <a:lnR w="12240">
                      <a:solidFill>
                        <a:srgbClr val="4472c4"/>
                      </a:solidFill>
                    </a:lnR>
                    <a:lnT w="12240">
                      <a:solidFill>
                        <a:srgbClr val="4472c4"/>
                      </a:solidFill>
                    </a:lnT>
                    <a:lnB w="12240">
                      <a:solidFill>
                        <a:srgbClr val="4472c4"/>
                      </a:solidFill>
                    </a:lnB>
                    <a:solidFill>
                      <a:srgbClr val="e8ebf4"/>
                    </a:solidFill>
                  </a:tcPr>
                </a:tc>
              </a:tr>
              <a:tr h="622440">
                <a:tc>
                  <a:txBody>
                    <a:bodyPr/>
                    <a:p>
                      <a:pPr>
                        <a:lnSpc>
                          <a:spcPct val="100000"/>
                        </a:lnSpc>
                      </a:pPr>
                      <a:r>
                        <a:rPr b="0" lang="en-IN" sz="1800" spc="-1" strike="noStrike">
                          <a:solidFill>
                            <a:srgbClr val="000000"/>
                          </a:solidFill>
                          <a:latin typeface="Calibri"/>
                        </a:rPr>
                        <a:t>Summer or regular semester (binary) 1=Summer, 2=Regular</a:t>
                      </a:r>
                      <a:endParaRPr b="0" lang="en-IN" sz="1800" spc="-1" strike="noStrike">
                        <a:latin typeface="Arial"/>
                      </a:endParaRPr>
                    </a:p>
                  </a:txBody>
                  <a:tcPr marL="91440" marR="91440">
                    <a:lnL w="12240">
                      <a:solidFill>
                        <a:srgbClr val="4472c4"/>
                      </a:solidFill>
                    </a:lnL>
                    <a:lnR w="12240">
                      <a:solidFill>
                        <a:srgbClr val="8faadc"/>
                      </a:solidFill>
                    </a:lnR>
                    <a:lnT w="12240">
                      <a:solidFill>
                        <a:srgbClr val="4472c4"/>
                      </a:solidFill>
                    </a:lnT>
                    <a:lnB w="12240">
                      <a:solidFill>
                        <a:srgbClr val="4472c4"/>
                      </a:solidFill>
                    </a:lnB>
                    <a:solidFill>
                      <a:srgbClr val="ffffff"/>
                    </a:solidFill>
                  </a:tcPr>
                </a:tc>
                <a:tc>
                  <a:txBody>
                    <a:bodyPr/>
                    <a:p>
                      <a:pPr algn="ctr">
                        <a:lnSpc>
                          <a:spcPct val="100000"/>
                        </a:lnSpc>
                      </a:pPr>
                      <a:r>
                        <a:rPr b="0" lang="en-IN" sz="1800" spc="-1" strike="noStrike">
                          <a:solidFill>
                            <a:srgbClr val="000000"/>
                          </a:solidFill>
                          <a:latin typeface="Calibri"/>
                        </a:rPr>
                        <a:t>Semester</a:t>
                      </a:r>
                      <a:endParaRPr b="0" lang="en-IN" sz="1800" spc="-1" strike="noStrike">
                        <a:latin typeface="Arial"/>
                      </a:endParaRPr>
                    </a:p>
                  </a:txBody>
                  <a:tcPr marL="91440" marR="91440">
                    <a:lnL w="12240">
                      <a:solidFill>
                        <a:srgbClr val="8faadc"/>
                      </a:solidFill>
                    </a:lnL>
                    <a:lnR w="12240">
                      <a:solidFill>
                        <a:srgbClr val="4472c4"/>
                      </a:solidFill>
                    </a:lnR>
                    <a:lnT w="12240">
                      <a:solidFill>
                        <a:srgbClr val="4472c4"/>
                      </a:solidFill>
                    </a:lnT>
                    <a:lnB w="12240">
                      <a:solidFill>
                        <a:srgbClr val="4472c4"/>
                      </a:solidFill>
                    </a:lnB>
                    <a:solidFill>
                      <a:srgbClr val="ffffff"/>
                    </a:solidFill>
                  </a:tcPr>
                </a:tc>
              </a:tr>
              <a:tr h="357120">
                <a:tc>
                  <a:txBody>
                    <a:bodyPr/>
                    <a:p>
                      <a:pPr>
                        <a:lnSpc>
                          <a:spcPct val="100000"/>
                        </a:lnSpc>
                      </a:pPr>
                      <a:r>
                        <a:rPr b="0" lang="en-IN" sz="1800" spc="-1" strike="noStrike">
                          <a:solidFill>
                            <a:srgbClr val="000000"/>
                          </a:solidFill>
                          <a:latin typeface="Calibri"/>
                        </a:rPr>
                        <a:t>Class size (numerical)</a:t>
                      </a:r>
                      <a:endParaRPr b="0" lang="en-IN" sz="1800" spc="-1" strike="noStrike">
                        <a:latin typeface="Arial"/>
                      </a:endParaRPr>
                    </a:p>
                  </a:txBody>
                  <a:tcPr marL="91440" marR="91440">
                    <a:lnL w="12240">
                      <a:solidFill>
                        <a:srgbClr val="4472c4"/>
                      </a:solidFill>
                    </a:lnL>
                    <a:lnR w="12240">
                      <a:solidFill>
                        <a:srgbClr val="8faadc"/>
                      </a:solidFill>
                    </a:lnR>
                    <a:lnT w="12240">
                      <a:solidFill>
                        <a:srgbClr val="4472c4"/>
                      </a:solidFill>
                    </a:lnT>
                    <a:lnB w="12240">
                      <a:solidFill>
                        <a:srgbClr val="4472c4"/>
                      </a:solidFill>
                    </a:lnB>
                    <a:solidFill>
                      <a:srgbClr val="e8ebf4"/>
                    </a:solidFill>
                  </a:tcPr>
                </a:tc>
                <a:tc>
                  <a:txBody>
                    <a:bodyPr/>
                    <a:p>
                      <a:pPr algn="ctr">
                        <a:lnSpc>
                          <a:spcPct val="100000"/>
                        </a:lnSpc>
                      </a:pPr>
                      <a:r>
                        <a:rPr b="0" lang="en-IN" sz="1800" spc="-1" strike="noStrike">
                          <a:solidFill>
                            <a:srgbClr val="000000"/>
                          </a:solidFill>
                          <a:latin typeface="Calibri"/>
                        </a:rPr>
                        <a:t>Classsize</a:t>
                      </a:r>
                      <a:endParaRPr b="0" lang="en-IN" sz="1800" spc="-1" strike="noStrike">
                        <a:latin typeface="Arial"/>
                      </a:endParaRPr>
                    </a:p>
                  </a:txBody>
                  <a:tcPr marL="91440" marR="91440">
                    <a:lnL w="12240">
                      <a:solidFill>
                        <a:srgbClr val="8faadc"/>
                      </a:solidFill>
                    </a:lnL>
                    <a:lnR w="12240">
                      <a:solidFill>
                        <a:srgbClr val="4472c4"/>
                      </a:solidFill>
                    </a:lnR>
                    <a:lnT w="12240">
                      <a:solidFill>
                        <a:srgbClr val="4472c4"/>
                      </a:solidFill>
                    </a:lnT>
                    <a:lnB w="12240">
                      <a:solidFill>
                        <a:srgbClr val="4472c4"/>
                      </a:solidFill>
                    </a:lnB>
                    <a:solidFill>
                      <a:srgbClr val="e8ebf4"/>
                    </a:solidFill>
                  </a:tcPr>
                </a:tc>
              </a:tr>
              <a:tr h="622440">
                <a:tc>
                  <a:txBody>
                    <a:bodyPr/>
                    <a:p>
                      <a:pPr>
                        <a:lnSpc>
                          <a:spcPct val="100000"/>
                        </a:lnSpc>
                      </a:pPr>
                      <a:r>
                        <a:rPr b="0" lang="en-IN" sz="1800" spc="-1" strike="noStrike">
                          <a:solidFill>
                            <a:srgbClr val="000000"/>
                          </a:solidFill>
                          <a:latin typeface="Calibri"/>
                        </a:rPr>
                        <a:t>. Class attribute (categorical) 1=Low, 2=Medium, 3=High</a:t>
                      </a:r>
                      <a:endParaRPr b="0" lang="en-IN" sz="1800" spc="-1" strike="noStrike">
                        <a:latin typeface="Arial"/>
                      </a:endParaRPr>
                    </a:p>
                  </a:txBody>
                  <a:tcPr marL="91440" marR="91440">
                    <a:lnL w="12240">
                      <a:solidFill>
                        <a:srgbClr val="4472c4"/>
                      </a:solidFill>
                    </a:lnL>
                    <a:lnR w="12240">
                      <a:solidFill>
                        <a:srgbClr val="8faadc"/>
                      </a:solidFill>
                    </a:lnR>
                    <a:lnT w="12240">
                      <a:solidFill>
                        <a:srgbClr val="4472c4"/>
                      </a:solidFill>
                    </a:lnT>
                    <a:lnB w="12240">
                      <a:solidFill>
                        <a:srgbClr val="4472c4"/>
                      </a:solidFill>
                    </a:lnB>
                    <a:solidFill>
                      <a:srgbClr val="ffffff"/>
                    </a:solidFill>
                  </a:tcPr>
                </a:tc>
                <a:tc>
                  <a:txBody>
                    <a:bodyPr/>
                    <a:p>
                      <a:pPr algn="ctr">
                        <a:lnSpc>
                          <a:spcPct val="100000"/>
                        </a:lnSpc>
                      </a:pPr>
                      <a:r>
                        <a:rPr b="0" lang="en-IN" sz="1800" spc="-1" strike="noStrike">
                          <a:solidFill>
                            <a:srgbClr val="000000"/>
                          </a:solidFill>
                          <a:latin typeface="Calibri"/>
                        </a:rPr>
                        <a:t>grade </a:t>
                      </a:r>
                      <a:endParaRPr b="0" lang="en-IN" sz="1800" spc="-1" strike="noStrike">
                        <a:latin typeface="Arial"/>
                      </a:endParaRPr>
                    </a:p>
                  </a:txBody>
                  <a:tcPr marL="91440" marR="91440">
                    <a:lnL w="12240">
                      <a:solidFill>
                        <a:srgbClr val="8faadc"/>
                      </a:solidFill>
                    </a:lnL>
                    <a:lnR w="12240">
                      <a:solidFill>
                        <a:srgbClr val="4472c4"/>
                      </a:solidFill>
                    </a:lnR>
                    <a:lnT w="12240">
                      <a:solidFill>
                        <a:srgbClr val="4472c4"/>
                      </a:solidFill>
                    </a:lnT>
                    <a:lnB w="12240">
                      <a:solidFill>
                        <a:srgbClr val="4472c4"/>
                      </a:solidFill>
                    </a:lnB>
                    <a:solidFill>
                      <a:srgbClr val="ffffff"/>
                    </a:solidFill>
                  </a:tcPr>
                </a:tc>
              </a:tr>
            </a:tbl>
          </a:graphicData>
        </a:graphic>
      </p:graphicFrame>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406440" y="0"/>
            <a:ext cx="11378160" cy="672840"/>
          </a:xfrm>
          <a:prstGeom prst="rect">
            <a:avLst/>
          </a:prstGeom>
          <a:noFill/>
          <a:ln>
            <a:noFill/>
          </a:ln>
        </p:spPr>
        <p:style>
          <a:lnRef idx="0"/>
          <a:fillRef idx="0"/>
          <a:effectRef idx="0"/>
          <a:fontRef idx="minor"/>
        </p:style>
        <p:txBody>
          <a:bodyPr lIns="90000" rIns="90000" tIns="45000" bIns="45000" anchor="b"/>
          <a:p>
            <a:pPr>
              <a:lnSpc>
                <a:spcPct val="90000"/>
              </a:lnSpc>
            </a:pPr>
            <a:r>
              <a:rPr b="1" lang="en-IN" sz="3200" spc="-1" strike="noStrike">
                <a:solidFill>
                  <a:srgbClr val="002060"/>
                </a:solidFill>
                <a:latin typeface="Calibri"/>
                <a:ea typeface="Calibri"/>
              </a:rPr>
              <a:t>Sample Dataset</a:t>
            </a:r>
            <a:endParaRPr b="0" lang="en-IN" sz="3200" spc="-1" strike="noStrike">
              <a:latin typeface="Arial"/>
            </a:endParaRPr>
          </a:p>
        </p:txBody>
      </p:sp>
      <p:pic>
        <p:nvPicPr>
          <p:cNvPr id="236" name="Picture 2" descr=""/>
          <p:cNvPicPr/>
          <p:nvPr/>
        </p:nvPicPr>
        <p:blipFill>
          <a:blip r:embed="rId1"/>
          <a:stretch/>
        </p:blipFill>
        <p:spPr>
          <a:xfrm>
            <a:off x="1491840" y="917640"/>
            <a:ext cx="8981280" cy="4370040"/>
          </a:xfrm>
          <a:prstGeom prst="rect">
            <a:avLst/>
          </a:prstGeom>
          <a:ln>
            <a:solidFill>
              <a:schemeClr val="accent1">
                <a:lumMod val="60000"/>
                <a:lumOff val="40000"/>
              </a:schemeClr>
            </a:solidFill>
          </a:ln>
        </p:spPr>
      </p:pic>
      <p:sp>
        <p:nvSpPr>
          <p:cNvPr id="237" name="CustomShape 2"/>
          <p:cNvSpPr/>
          <p:nvPr/>
        </p:nvSpPr>
        <p:spPr>
          <a:xfrm>
            <a:off x="1491840" y="5502600"/>
            <a:ext cx="8981280" cy="927360"/>
          </a:xfrm>
          <a:prstGeom prst="rect">
            <a:avLst/>
          </a:prstGeom>
          <a:noFill/>
          <a:ln>
            <a:noFill/>
          </a:ln>
        </p:spPr>
        <p:style>
          <a:lnRef idx="2">
            <a:schemeClr val="accent6">
              <a:shade val="50000"/>
            </a:schemeClr>
          </a:lnRef>
          <a:fillRef idx="1">
            <a:schemeClr val="accent6"/>
          </a:fillRef>
          <a:effectRef idx="0">
            <a:schemeClr val="accent6"/>
          </a:effectRef>
          <a:fontRef idx="minor"/>
        </p:style>
        <p:txBody>
          <a:bodyPr lIns="90000" rIns="90000" tIns="45000" bIns="45000" anchor="ctr"/>
          <a:p>
            <a:pPr marL="216000" indent="-215280">
              <a:lnSpc>
                <a:spcPct val="100000"/>
              </a:lnSpc>
              <a:buClr>
                <a:srgbClr val="000000"/>
              </a:buClr>
              <a:buFont typeface="Arial"/>
              <a:buChar char="•"/>
            </a:pPr>
            <a:r>
              <a:rPr b="0" lang="en-IN" sz="2800" spc="-1" strike="noStrike">
                <a:solidFill>
                  <a:srgbClr val="000000"/>
                </a:solidFill>
                <a:latin typeface="Calibri"/>
                <a:ea typeface="DejaVu Sans"/>
              </a:rPr>
              <a:t> </a:t>
            </a:r>
            <a:r>
              <a:rPr b="0" lang="en-IN" sz="2400" spc="-1" strike="noStrike">
                <a:solidFill>
                  <a:srgbClr val="000000"/>
                </a:solidFill>
                <a:latin typeface="Calibri"/>
                <a:ea typeface="DejaVu Sans"/>
              </a:rPr>
              <a:t>The table above shows sample of data. </a:t>
            </a:r>
            <a:endParaRPr b="0" lang="en-IN" sz="2400" spc="-1" strike="noStrike">
              <a:latin typeface="Arial"/>
            </a:endParaRPr>
          </a:p>
          <a:p>
            <a:pPr marL="216000" indent="-215280">
              <a:lnSpc>
                <a:spcPct val="100000"/>
              </a:lnSpc>
              <a:buClr>
                <a:srgbClr val="000000"/>
              </a:buClr>
              <a:buFont typeface="Arial"/>
              <a:buChar char="•"/>
            </a:pPr>
            <a:r>
              <a:rPr b="0" lang="en-IN" sz="2400" spc="-1" strike="noStrike">
                <a:solidFill>
                  <a:srgbClr val="000000"/>
                </a:solidFill>
                <a:latin typeface="Calibri"/>
                <a:ea typeface="DejaVu Sans"/>
              </a:rPr>
              <a:t> </a:t>
            </a:r>
            <a:r>
              <a:rPr b="0" lang="en-IN" sz="2400" spc="-1" strike="noStrike">
                <a:solidFill>
                  <a:srgbClr val="000000"/>
                </a:solidFill>
                <a:latin typeface="Calibri"/>
                <a:ea typeface="DejaVu Sans"/>
              </a:rPr>
              <a:t>Grade is target column for the model.</a:t>
            </a:r>
            <a:endParaRPr b="0" lang="en-IN" sz="24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323280" y="32760"/>
            <a:ext cx="11378160" cy="67284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1" lang="en-IN" sz="3200" spc="-1" strike="noStrike">
                <a:solidFill>
                  <a:srgbClr val="002060"/>
                </a:solidFill>
                <a:latin typeface="Calibri"/>
                <a:ea typeface="Calibri"/>
              </a:rPr>
              <a:t>Features overview</a:t>
            </a:r>
            <a:endParaRPr b="0" lang="en-IN" sz="3200" spc="-1" strike="noStrike">
              <a:latin typeface="Arial"/>
            </a:endParaRPr>
          </a:p>
        </p:txBody>
      </p:sp>
      <p:sp>
        <p:nvSpPr>
          <p:cNvPr id="239" name="CustomShape 2"/>
          <p:cNvSpPr/>
          <p:nvPr/>
        </p:nvSpPr>
        <p:spPr>
          <a:xfrm>
            <a:off x="812880" y="1134360"/>
            <a:ext cx="6011640" cy="2157480"/>
          </a:xfrm>
          <a:prstGeom prst="rect">
            <a:avLst/>
          </a:prstGeom>
          <a:solidFill>
            <a:schemeClr val="bg1"/>
          </a:solidFill>
          <a:ln w="28440">
            <a:solidFill>
              <a:schemeClr val="accent2">
                <a:lumMod val="75000"/>
              </a:schemeClr>
            </a:solidFill>
            <a:round/>
          </a:ln>
        </p:spPr>
        <p:style>
          <a:lnRef idx="2">
            <a:schemeClr val="accent1">
              <a:shade val="50000"/>
            </a:schemeClr>
          </a:lnRef>
          <a:fillRef idx="1">
            <a:schemeClr val="accent1"/>
          </a:fillRef>
          <a:effectRef idx="0">
            <a:schemeClr val="accent1"/>
          </a:effectRef>
          <a:fontRef idx="minor"/>
        </p:style>
      </p:sp>
      <p:sp>
        <p:nvSpPr>
          <p:cNvPr id="240" name="CustomShape 3"/>
          <p:cNvSpPr/>
          <p:nvPr/>
        </p:nvSpPr>
        <p:spPr>
          <a:xfrm>
            <a:off x="2310120" y="806040"/>
            <a:ext cx="3041280" cy="312120"/>
          </a:xfrm>
          <a:prstGeom prst="rect">
            <a:avLst/>
          </a:prstGeom>
          <a:solidFill>
            <a:schemeClr val="accent2">
              <a:lumMod val="75000"/>
            </a:schemeClr>
          </a:solidFill>
          <a:ln>
            <a:solidFill>
              <a:schemeClr val="accent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000" spc="-1" strike="noStrike">
                <a:solidFill>
                  <a:srgbClr val="ffffff"/>
                </a:solidFill>
                <a:latin typeface="Calibri"/>
                <a:ea typeface="DejaVu Sans"/>
              </a:rPr>
              <a:t>Features</a:t>
            </a:r>
            <a:endParaRPr b="0" lang="en-IN" sz="2000" spc="-1" strike="noStrike">
              <a:latin typeface="Arial"/>
            </a:endParaRPr>
          </a:p>
        </p:txBody>
      </p:sp>
      <p:sp>
        <p:nvSpPr>
          <p:cNvPr id="241" name="CustomShape 4"/>
          <p:cNvSpPr/>
          <p:nvPr/>
        </p:nvSpPr>
        <p:spPr>
          <a:xfrm>
            <a:off x="4415040" y="3812040"/>
            <a:ext cx="7036920" cy="2880000"/>
          </a:xfrm>
          <a:prstGeom prst="rect">
            <a:avLst/>
          </a:prstGeom>
          <a:solidFill>
            <a:schemeClr val="bg1"/>
          </a:solidFill>
          <a:ln w="28440">
            <a:solidFill>
              <a:schemeClr val="accent6">
                <a:lumMod val="75000"/>
              </a:schemeClr>
            </a:solidFill>
            <a:round/>
          </a:ln>
        </p:spPr>
        <p:style>
          <a:lnRef idx="2">
            <a:schemeClr val="accent1">
              <a:shade val="50000"/>
            </a:schemeClr>
          </a:lnRef>
          <a:fillRef idx="1">
            <a:schemeClr val="accent1"/>
          </a:fillRef>
          <a:effectRef idx="0">
            <a:schemeClr val="accent1"/>
          </a:effectRef>
          <a:fontRef idx="minor"/>
        </p:style>
      </p:sp>
      <p:sp>
        <p:nvSpPr>
          <p:cNvPr id="242" name="CustomShape 5"/>
          <p:cNvSpPr/>
          <p:nvPr/>
        </p:nvSpPr>
        <p:spPr>
          <a:xfrm>
            <a:off x="5240880" y="3474360"/>
            <a:ext cx="5089680" cy="336600"/>
          </a:xfrm>
          <a:prstGeom prst="rect">
            <a:avLst/>
          </a:prstGeom>
          <a:solidFill>
            <a:schemeClr val="accent6">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000" spc="-1" strike="noStrike">
                <a:solidFill>
                  <a:srgbClr val="ffffff"/>
                </a:solidFill>
                <a:latin typeface="Calibri"/>
                <a:ea typeface="DejaVu Sans"/>
              </a:rPr>
              <a:t>Checking null value </a:t>
            </a:r>
            <a:endParaRPr b="0" lang="en-IN" sz="2000" spc="-1" strike="noStrike">
              <a:latin typeface="Arial"/>
            </a:endParaRPr>
          </a:p>
        </p:txBody>
      </p:sp>
      <p:graphicFrame>
        <p:nvGraphicFramePr>
          <p:cNvPr id="243" name="Table 6"/>
          <p:cNvGraphicFramePr/>
          <p:nvPr/>
        </p:nvGraphicFramePr>
        <p:xfrm>
          <a:off x="1013040" y="1251000"/>
          <a:ext cx="5636520" cy="1907280"/>
        </p:xfrm>
        <a:graphic>
          <a:graphicData uri="http://schemas.openxmlformats.org/drawingml/2006/table">
            <a:tbl>
              <a:tblPr/>
              <a:tblGrid>
                <a:gridCol w="2818440"/>
                <a:gridCol w="2818440"/>
              </a:tblGrid>
              <a:tr h="381600">
                <a:tc>
                  <a:txBody>
                    <a:bodyPr/>
                    <a:p>
                      <a:pPr algn="ctr">
                        <a:lnSpc>
                          <a:spcPct val="100000"/>
                        </a:lnSpc>
                      </a:pPr>
                      <a:r>
                        <a:rPr b="1" lang="en-IN" sz="1800" spc="-1" strike="noStrike">
                          <a:solidFill>
                            <a:srgbClr val="ffffff"/>
                          </a:solidFill>
                          <a:latin typeface="Calibri"/>
                        </a:rPr>
                        <a:t>Features type</a:t>
                      </a:r>
                      <a:endParaRPr b="0" lang="en-IN" sz="1800" spc="-1" strike="noStrike">
                        <a:latin typeface="Arial"/>
                      </a:endParaRPr>
                    </a:p>
                  </a:txBody>
                  <a:tcPr marL="91440" marR="91440">
                    <a:lnL w="12240">
                      <a:solidFill>
                        <a:srgbClr val="4472c4"/>
                      </a:solidFill>
                    </a:lnL>
                    <a:lnR w="12240">
                      <a:solidFill>
                        <a:srgbClr val="4472c4"/>
                      </a:solidFill>
                    </a:lnR>
                    <a:lnT w="12240">
                      <a:solidFill>
                        <a:srgbClr val="4472c4"/>
                      </a:solidFill>
                    </a:lnT>
                    <a:lnB w="12240">
                      <a:solidFill>
                        <a:srgbClr val="4472c4"/>
                      </a:solidFill>
                    </a:lnB>
                    <a:solidFill>
                      <a:srgbClr val="4472c4"/>
                    </a:solidFill>
                  </a:tcPr>
                </a:tc>
                <a:tc>
                  <a:txBody>
                    <a:bodyPr/>
                    <a:p>
                      <a:pPr algn="ctr">
                        <a:lnSpc>
                          <a:spcPct val="100000"/>
                        </a:lnSpc>
                      </a:pPr>
                      <a:r>
                        <a:rPr b="1" lang="en-IN" sz="1800" spc="-1" strike="noStrike">
                          <a:solidFill>
                            <a:srgbClr val="ffffff"/>
                          </a:solidFill>
                          <a:latin typeface="Calibri"/>
                        </a:rPr>
                        <a:t>Count</a:t>
                      </a:r>
                      <a:endParaRPr b="0" lang="en-IN" sz="1800" spc="-1" strike="noStrike">
                        <a:latin typeface="Arial"/>
                      </a:endParaRPr>
                    </a:p>
                  </a:txBody>
                  <a:tcPr marL="91440" marR="91440">
                    <a:lnL w="12240">
                      <a:solidFill>
                        <a:srgbClr val="4472c4"/>
                      </a:solidFill>
                    </a:lnL>
                    <a:lnR w="12240">
                      <a:solidFill>
                        <a:srgbClr val="4472c4"/>
                      </a:solidFill>
                    </a:lnR>
                    <a:lnT w="12240">
                      <a:solidFill>
                        <a:srgbClr val="4472c4"/>
                      </a:solidFill>
                    </a:lnT>
                    <a:lnB w="12240">
                      <a:solidFill>
                        <a:srgbClr val="4472c4"/>
                      </a:solidFill>
                    </a:lnB>
                    <a:solidFill>
                      <a:srgbClr val="4472c4"/>
                    </a:solidFill>
                  </a:tcPr>
                </a:tc>
              </a:tr>
              <a:tr h="381600">
                <a:tc>
                  <a:txBody>
                    <a:bodyPr/>
                    <a:p>
                      <a:pPr algn="ctr">
                        <a:lnSpc>
                          <a:spcPct val="100000"/>
                        </a:lnSpc>
                      </a:pPr>
                      <a:r>
                        <a:rPr b="0" lang="en-IN" sz="1800" spc="-1" strike="noStrike">
                          <a:solidFill>
                            <a:srgbClr val="000000"/>
                          </a:solidFill>
                          <a:latin typeface="Calibri"/>
                        </a:rPr>
                        <a:t>Categorical features</a:t>
                      </a:r>
                      <a:endParaRPr b="0" lang="en-IN" sz="1800" spc="-1" strike="noStrike">
                        <a:latin typeface="Arial"/>
                      </a:endParaRPr>
                    </a:p>
                  </a:txBody>
                  <a:tcPr marL="91440" marR="91440">
                    <a:lnL w="12240">
                      <a:solidFill>
                        <a:srgbClr val="4472c4"/>
                      </a:solidFill>
                    </a:lnL>
                    <a:lnR w="12240">
                      <a:solidFill>
                        <a:srgbClr val="4472c4"/>
                      </a:solidFill>
                    </a:lnR>
                    <a:lnT w="12240">
                      <a:solidFill>
                        <a:srgbClr val="4472c4"/>
                      </a:solidFill>
                    </a:lnT>
                    <a:lnB w="12240">
                      <a:solidFill>
                        <a:srgbClr val="4472c4"/>
                      </a:solidFill>
                    </a:lnB>
                    <a:solidFill>
                      <a:srgbClr val="e8ebf4"/>
                    </a:solidFill>
                  </a:tcPr>
                </a:tc>
                <a:tc>
                  <a:txBody>
                    <a:bodyPr/>
                    <a:p>
                      <a:pPr algn="ct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4472c4"/>
                      </a:solidFill>
                    </a:lnL>
                    <a:lnR w="12240">
                      <a:solidFill>
                        <a:srgbClr val="4472c4"/>
                      </a:solidFill>
                    </a:lnR>
                    <a:lnT w="12240">
                      <a:solidFill>
                        <a:srgbClr val="4472c4"/>
                      </a:solidFill>
                    </a:lnT>
                    <a:lnB w="12240">
                      <a:solidFill>
                        <a:srgbClr val="4472c4"/>
                      </a:solidFill>
                    </a:lnB>
                    <a:solidFill>
                      <a:srgbClr val="e8ebf4"/>
                    </a:solidFill>
                  </a:tcPr>
                </a:tc>
              </a:tr>
              <a:tr h="381600">
                <a:tc>
                  <a:txBody>
                    <a:bodyPr/>
                    <a:p>
                      <a:pPr algn="ctr">
                        <a:lnSpc>
                          <a:spcPct val="100000"/>
                        </a:lnSpc>
                      </a:pPr>
                      <a:r>
                        <a:rPr b="0" lang="en-IN" sz="1800" spc="-1" strike="noStrike">
                          <a:solidFill>
                            <a:srgbClr val="000000"/>
                          </a:solidFill>
                          <a:latin typeface="Calibri"/>
                        </a:rPr>
                        <a:t>Numerical features</a:t>
                      </a:r>
                      <a:endParaRPr b="0" lang="en-IN" sz="1800" spc="-1" strike="noStrike">
                        <a:latin typeface="Arial"/>
                      </a:endParaRPr>
                    </a:p>
                  </a:txBody>
                  <a:tcPr marL="91440" marR="91440">
                    <a:lnL w="12240">
                      <a:solidFill>
                        <a:srgbClr val="4472c4"/>
                      </a:solidFill>
                    </a:lnL>
                    <a:lnR w="12240">
                      <a:solidFill>
                        <a:srgbClr val="4472c4"/>
                      </a:solidFill>
                    </a:lnR>
                    <a:lnT w="12240">
                      <a:solidFill>
                        <a:srgbClr val="4472c4"/>
                      </a:solidFill>
                    </a:lnT>
                    <a:lnB w="12240">
                      <a:solidFill>
                        <a:srgbClr val="4472c4"/>
                      </a:solidFill>
                    </a:lnB>
                    <a:solidFill>
                      <a:srgbClr val="ffffff"/>
                    </a:solidFill>
                  </a:tcPr>
                </a:tc>
                <a:tc>
                  <a:txBody>
                    <a:bodyPr/>
                    <a:p>
                      <a:pPr algn="ctr">
                        <a:lnSpc>
                          <a:spcPct val="100000"/>
                        </a:lnSpc>
                      </a:pPr>
                      <a:r>
                        <a:rPr b="0" lang="en-IN" sz="1800" spc="-1" strike="noStrike">
                          <a:solidFill>
                            <a:srgbClr val="000000"/>
                          </a:solidFill>
                          <a:latin typeface="Calibri"/>
                        </a:rPr>
                        <a:t>1</a:t>
                      </a:r>
                      <a:endParaRPr b="0" lang="en-IN" sz="1800" spc="-1" strike="noStrike">
                        <a:latin typeface="Arial"/>
                      </a:endParaRPr>
                    </a:p>
                  </a:txBody>
                  <a:tcPr marL="91440" marR="91440">
                    <a:lnL w="12240">
                      <a:solidFill>
                        <a:srgbClr val="4472c4"/>
                      </a:solidFill>
                    </a:lnL>
                    <a:lnR w="12240">
                      <a:solidFill>
                        <a:srgbClr val="4472c4"/>
                      </a:solidFill>
                    </a:lnR>
                    <a:lnT w="12240">
                      <a:solidFill>
                        <a:srgbClr val="4472c4"/>
                      </a:solidFill>
                    </a:lnT>
                    <a:lnB w="12240">
                      <a:solidFill>
                        <a:srgbClr val="4472c4"/>
                      </a:solidFill>
                    </a:lnB>
                    <a:solidFill>
                      <a:srgbClr val="ffffff"/>
                    </a:solidFill>
                  </a:tcPr>
                </a:tc>
              </a:tr>
              <a:tr h="381600">
                <a:tc>
                  <a:txBody>
                    <a:bodyPr/>
                    <a:p>
                      <a:pPr algn="ctr">
                        <a:lnSpc>
                          <a:spcPct val="100000"/>
                        </a:lnSpc>
                      </a:pPr>
                      <a:r>
                        <a:rPr b="0" lang="en-IN" sz="1800" spc="-1" strike="noStrike">
                          <a:solidFill>
                            <a:srgbClr val="000000"/>
                          </a:solidFill>
                          <a:latin typeface="Calibri"/>
                        </a:rPr>
                        <a:t>binary features</a:t>
                      </a:r>
                      <a:endParaRPr b="0" lang="en-IN" sz="1800" spc="-1" strike="noStrike">
                        <a:latin typeface="Arial"/>
                      </a:endParaRPr>
                    </a:p>
                  </a:txBody>
                  <a:tcPr marL="91440" marR="91440">
                    <a:lnL w="12240">
                      <a:solidFill>
                        <a:srgbClr val="4472c4"/>
                      </a:solidFill>
                    </a:lnL>
                    <a:lnR w="12240">
                      <a:solidFill>
                        <a:srgbClr val="4472c4"/>
                      </a:solidFill>
                    </a:lnR>
                    <a:lnT w="12240">
                      <a:solidFill>
                        <a:srgbClr val="4472c4"/>
                      </a:solidFill>
                    </a:lnT>
                    <a:lnB w="12240">
                      <a:solidFill>
                        <a:srgbClr val="4472c4"/>
                      </a:solidFill>
                    </a:lnB>
                    <a:solidFill>
                      <a:srgbClr val="e8ebf4"/>
                    </a:solidFill>
                  </a:tcPr>
                </a:tc>
                <a:tc>
                  <a:txBody>
                    <a:bodyPr/>
                    <a:p>
                      <a:pPr algn="ctr">
                        <a:lnSpc>
                          <a:spcPct val="100000"/>
                        </a:lnSpc>
                      </a:pPr>
                      <a:r>
                        <a:rPr b="0" lang="en-IN" sz="1800" spc="-1" strike="noStrike">
                          <a:solidFill>
                            <a:srgbClr val="000000"/>
                          </a:solidFill>
                          <a:latin typeface="Calibri"/>
                        </a:rPr>
                        <a:t>2</a:t>
                      </a:r>
                      <a:endParaRPr b="0" lang="en-IN" sz="1800" spc="-1" strike="noStrike">
                        <a:latin typeface="Arial"/>
                      </a:endParaRPr>
                    </a:p>
                  </a:txBody>
                  <a:tcPr marL="91440" marR="91440">
                    <a:lnL w="12240">
                      <a:solidFill>
                        <a:srgbClr val="4472c4"/>
                      </a:solidFill>
                    </a:lnL>
                    <a:lnR w="12240">
                      <a:solidFill>
                        <a:srgbClr val="4472c4"/>
                      </a:solidFill>
                    </a:lnR>
                    <a:lnT w="12240">
                      <a:solidFill>
                        <a:srgbClr val="4472c4"/>
                      </a:solidFill>
                    </a:lnT>
                    <a:lnB w="12240">
                      <a:solidFill>
                        <a:srgbClr val="4472c4"/>
                      </a:solidFill>
                    </a:lnB>
                    <a:solidFill>
                      <a:srgbClr val="e8ebf4"/>
                    </a:solidFill>
                  </a:tcPr>
                </a:tc>
              </a:tr>
              <a:tr h="380880">
                <a:tc>
                  <a:txBody>
                    <a:bodyPr/>
                    <a:p>
                      <a:pPr algn="ctr">
                        <a:lnSpc>
                          <a:spcPct val="100000"/>
                        </a:lnSpc>
                      </a:pPr>
                      <a:r>
                        <a:rPr b="0" lang="en-IN" sz="1800" spc="-1" strike="noStrike">
                          <a:solidFill>
                            <a:srgbClr val="000000"/>
                          </a:solidFill>
                          <a:latin typeface="Calibri"/>
                        </a:rPr>
                        <a:t>ClassType</a:t>
                      </a:r>
                      <a:endParaRPr b="0" lang="en-IN" sz="1800" spc="-1" strike="noStrike">
                        <a:latin typeface="Arial"/>
                      </a:endParaRPr>
                    </a:p>
                  </a:txBody>
                  <a:tcPr marL="91440" marR="91440">
                    <a:lnL w="12240">
                      <a:solidFill>
                        <a:srgbClr val="4472c4"/>
                      </a:solidFill>
                    </a:lnL>
                    <a:lnR w="12240">
                      <a:solidFill>
                        <a:srgbClr val="4472c4"/>
                      </a:solidFill>
                    </a:lnR>
                    <a:lnT w="12240">
                      <a:solidFill>
                        <a:srgbClr val="4472c4"/>
                      </a:solidFill>
                    </a:lnT>
                    <a:lnB w="12240">
                      <a:solidFill>
                        <a:srgbClr val="4472c4"/>
                      </a:solidFill>
                    </a:lnB>
                    <a:solidFill>
                      <a:srgbClr val="ffffff"/>
                    </a:solidFill>
                  </a:tcPr>
                </a:tc>
                <a:tc>
                  <a:txBody>
                    <a:bodyPr/>
                    <a:p>
                      <a:pPr algn="ctr">
                        <a:lnSpc>
                          <a:spcPct val="100000"/>
                        </a:lnSpc>
                      </a:pPr>
                      <a:r>
                        <a:rPr b="0" lang="en-IN" sz="1800" spc="-1" strike="noStrike">
                          <a:solidFill>
                            <a:srgbClr val="000000"/>
                          </a:solidFill>
                          <a:latin typeface="Calibri"/>
                        </a:rPr>
                        <a:t>Multiclass</a:t>
                      </a:r>
                      <a:endParaRPr b="0" lang="en-IN" sz="1800" spc="-1" strike="noStrike">
                        <a:latin typeface="Arial"/>
                      </a:endParaRPr>
                    </a:p>
                  </a:txBody>
                  <a:tcPr marL="91440" marR="91440">
                    <a:lnL w="12240">
                      <a:solidFill>
                        <a:srgbClr val="4472c4"/>
                      </a:solidFill>
                    </a:lnL>
                    <a:lnR w="12240">
                      <a:solidFill>
                        <a:srgbClr val="4472c4"/>
                      </a:solidFill>
                    </a:lnR>
                    <a:lnT w="12240">
                      <a:solidFill>
                        <a:srgbClr val="4472c4"/>
                      </a:solidFill>
                    </a:lnT>
                    <a:lnB w="12240">
                      <a:solidFill>
                        <a:srgbClr val="4472c4"/>
                      </a:solidFill>
                    </a:lnB>
                    <a:solidFill>
                      <a:srgbClr val="ffffff"/>
                    </a:solidFill>
                  </a:tcPr>
                </a:tc>
              </a:tr>
            </a:tbl>
          </a:graphicData>
        </a:graphic>
      </p:graphicFrame>
      <p:graphicFrame>
        <p:nvGraphicFramePr>
          <p:cNvPr id="244" name="Table 7"/>
          <p:cNvGraphicFramePr/>
          <p:nvPr/>
        </p:nvGraphicFramePr>
        <p:xfrm>
          <a:off x="4539240" y="3911400"/>
          <a:ext cx="6771960" cy="2595240"/>
        </p:xfrm>
        <a:graphic>
          <a:graphicData uri="http://schemas.openxmlformats.org/drawingml/2006/table">
            <a:tbl>
              <a:tblPr/>
              <a:tblGrid>
                <a:gridCol w="3386160"/>
                <a:gridCol w="3386160"/>
              </a:tblGrid>
              <a:tr h="446760">
                <a:tc>
                  <a:txBody>
                    <a:bodyPr/>
                    <a:p>
                      <a:pPr algn="ctr">
                        <a:lnSpc>
                          <a:spcPct val="100000"/>
                        </a:lnSpc>
                      </a:pPr>
                      <a:r>
                        <a:rPr b="1" lang="en-IN" sz="2400" spc="-1" strike="noStrike">
                          <a:solidFill>
                            <a:srgbClr val="ffffff"/>
                          </a:solidFill>
                          <a:latin typeface="Calibri"/>
                        </a:rPr>
                        <a:t>Features</a:t>
                      </a:r>
                      <a:endParaRPr b="0" lang="en-IN" sz="2400" spc="-1" strike="noStrike">
                        <a:latin typeface="Arial"/>
                      </a:endParaRPr>
                    </a:p>
                  </a:txBody>
                  <a:tcPr marL="91440" marR="91440">
                    <a:lnL w="12240">
                      <a:solidFill>
                        <a:srgbClr val="4472c4"/>
                      </a:solidFill>
                    </a:lnL>
                    <a:lnR w="12240">
                      <a:solidFill>
                        <a:srgbClr val="4472c4"/>
                      </a:solidFill>
                    </a:lnR>
                    <a:lnT w="12240">
                      <a:solidFill>
                        <a:srgbClr val="4472c4"/>
                      </a:solidFill>
                    </a:lnT>
                    <a:lnB w="12240">
                      <a:solidFill>
                        <a:srgbClr val="4472c4"/>
                      </a:solidFill>
                    </a:lnB>
                    <a:solidFill>
                      <a:srgbClr val="4472c4"/>
                    </a:solidFill>
                  </a:tcPr>
                </a:tc>
                <a:tc>
                  <a:txBody>
                    <a:bodyPr/>
                    <a:p>
                      <a:pPr algn="ctr">
                        <a:lnSpc>
                          <a:spcPct val="100000"/>
                        </a:lnSpc>
                      </a:pPr>
                      <a:r>
                        <a:rPr b="1" lang="en-IN" sz="2400" spc="-1" strike="noStrike">
                          <a:solidFill>
                            <a:srgbClr val="ffffff"/>
                          </a:solidFill>
                          <a:latin typeface="Calibri"/>
                        </a:rPr>
                        <a:t>Null value count</a:t>
                      </a:r>
                      <a:endParaRPr b="0" lang="en-IN" sz="2400" spc="-1" strike="noStrike">
                        <a:latin typeface="Arial"/>
                      </a:endParaRPr>
                    </a:p>
                  </a:txBody>
                  <a:tcPr marL="91440" marR="91440">
                    <a:lnL w="12240">
                      <a:solidFill>
                        <a:srgbClr val="4472c4"/>
                      </a:solidFill>
                    </a:lnL>
                    <a:lnR w="12240">
                      <a:solidFill>
                        <a:srgbClr val="4472c4"/>
                      </a:solidFill>
                    </a:lnR>
                    <a:lnT w="12240">
                      <a:solidFill>
                        <a:srgbClr val="4472c4"/>
                      </a:solidFill>
                    </a:lnT>
                    <a:lnB w="12240">
                      <a:solidFill>
                        <a:srgbClr val="4472c4"/>
                      </a:solidFill>
                    </a:lnB>
                    <a:solidFill>
                      <a:srgbClr val="4472c4"/>
                    </a:solidFill>
                  </a:tcPr>
                </a:tc>
              </a:tr>
              <a:tr h="358200">
                <a:tc>
                  <a:txBody>
                    <a:bodyPr/>
                    <a:p>
                      <a:pPr algn="ctr">
                        <a:lnSpc>
                          <a:spcPct val="100000"/>
                        </a:lnSpc>
                      </a:pPr>
                      <a:r>
                        <a:rPr b="0" lang="en-IN" sz="1800" spc="-1" strike="noStrike">
                          <a:solidFill>
                            <a:srgbClr val="000000"/>
                          </a:solidFill>
                          <a:latin typeface="Calibri"/>
                        </a:rPr>
                        <a:t>englishSpeaker </a:t>
                      </a:r>
                      <a:endParaRPr b="0" lang="en-IN" sz="1800" spc="-1" strike="noStrike">
                        <a:latin typeface="Arial"/>
                      </a:endParaRPr>
                    </a:p>
                  </a:txBody>
                  <a:tcPr marL="91440" marR="91440">
                    <a:lnL w="12240">
                      <a:solidFill>
                        <a:srgbClr val="4472c4"/>
                      </a:solidFill>
                    </a:lnL>
                    <a:lnR w="12240">
                      <a:solidFill>
                        <a:srgbClr val="4472c4"/>
                      </a:solidFill>
                    </a:lnR>
                    <a:lnT w="12240">
                      <a:solidFill>
                        <a:srgbClr val="4472c4"/>
                      </a:solidFill>
                    </a:lnT>
                    <a:lnB w="12240">
                      <a:solidFill>
                        <a:srgbClr val="4472c4"/>
                      </a:solidFill>
                    </a:lnB>
                    <a:solidFill>
                      <a:srgbClr val="e8ebf4"/>
                    </a:solidFill>
                  </a:tcPr>
                </a:tc>
                <a:tc>
                  <a:txBody>
                    <a:bodyPr/>
                    <a:p>
                      <a:pPr algn="ct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4472c4"/>
                      </a:solidFill>
                    </a:lnL>
                    <a:lnR w="12240">
                      <a:solidFill>
                        <a:srgbClr val="4472c4"/>
                      </a:solidFill>
                    </a:lnR>
                    <a:lnT w="12240">
                      <a:solidFill>
                        <a:srgbClr val="4472c4"/>
                      </a:solidFill>
                    </a:lnT>
                    <a:lnB w="12240">
                      <a:solidFill>
                        <a:srgbClr val="4472c4"/>
                      </a:solidFill>
                    </a:lnB>
                    <a:solidFill>
                      <a:srgbClr val="e8ebf4"/>
                    </a:solidFill>
                  </a:tcPr>
                </a:tc>
              </a:tr>
              <a:tr h="358200">
                <a:tc>
                  <a:txBody>
                    <a:bodyPr/>
                    <a:p>
                      <a:pPr algn="ctr">
                        <a:lnSpc>
                          <a:spcPct val="100000"/>
                        </a:lnSpc>
                      </a:pPr>
                      <a:r>
                        <a:rPr b="0" lang="en-IN" sz="1800" spc="-1" strike="noStrike">
                          <a:solidFill>
                            <a:srgbClr val="000000"/>
                          </a:solidFill>
                          <a:latin typeface="Calibri"/>
                        </a:rPr>
                        <a:t>CourseInstructor </a:t>
                      </a:r>
                      <a:endParaRPr b="0" lang="en-IN" sz="1800" spc="-1" strike="noStrike">
                        <a:latin typeface="Arial"/>
                      </a:endParaRPr>
                    </a:p>
                  </a:txBody>
                  <a:tcPr marL="91440" marR="91440">
                    <a:lnL w="12240">
                      <a:solidFill>
                        <a:srgbClr val="4472c4"/>
                      </a:solidFill>
                    </a:lnL>
                    <a:lnR w="12240">
                      <a:solidFill>
                        <a:srgbClr val="4472c4"/>
                      </a:solidFill>
                    </a:lnR>
                    <a:lnT w="12240">
                      <a:solidFill>
                        <a:srgbClr val="4472c4"/>
                      </a:solidFill>
                    </a:lnT>
                    <a:lnB w="12240">
                      <a:solidFill>
                        <a:srgbClr val="4472c4"/>
                      </a:solidFill>
                    </a:lnB>
                    <a:solidFill>
                      <a:srgbClr val="ffffff"/>
                    </a:solidFill>
                  </a:tcPr>
                </a:tc>
                <a:tc>
                  <a:txBody>
                    <a:bodyPr/>
                    <a:p>
                      <a:pPr algn="ct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4472c4"/>
                      </a:solidFill>
                    </a:lnL>
                    <a:lnR w="12240">
                      <a:solidFill>
                        <a:srgbClr val="4472c4"/>
                      </a:solidFill>
                    </a:lnR>
                    <a:lnT w="12240">
                      <a:solidFill>
                        <a:srgbClr val="4472c4"/>
                      </a:solidFill>
                    </a:lnT>
                    <a:lnB w="12240">
                      <a:solidFill>
                        <a:srgbClr val="4472c4"/>
                      </a:solidFill>
                    </a:lnB>
                    <a:solidFill>
                      <a:srgbClr val="ffffff"/>
                    </a:solidFill>
                  </a:tcPr>
                </a:tc>
              </a:tr>
              <a:tr h="358200">
                <a:tc>
                  <a:txBody>
                    <a:bodyPr/>
                    <a:p>
                      <a:pPr algn="ctr">
                        <a:lnSpc>
                          <a:spcPct val="100000"/>
                        </a:lnSpc>
                      </a:pPr>
                      <a:r>
                        <a:rPr b="0" lang="en-IN" sz="1800" spc="-1" strike="noStrike">
                          <a:solidFill>
                            <a:srgbClr val="000000"/>
                          </a:solidFill>
                          <a:latin typeface="Calibri"/>
                        </a:rPr>
                        <a:t>Course </a:t>
                      </a:r>
                      <a:endParaRPr b="0" lang="en-IN" sz="1800" spc="-1" strike="noStrike">
                        <a:latin typeface="Arial"/>
                      </a:endParaRPr>
                    </a:p>
                  </a:txBody>
                  <a:tcPr marL="91440" marR="91440">
                    <a:lnL w="12240">
                      <a:solidFill>
                        <a:srgbClr val="4472c4"/>
                      </a:solidFill>
                    </a:lnL>
                    <a:lnR w="12240">
                      <a:solidFill>
                        <a:srgbClr val="4472c4"/>
                      </a:solidFill>
                    </a:lnR>
                    <a:lnT w="12240">
                      <a:solidFill>
                        <a:srgbClr val="4472c4"/>
                      </a:solidFill>
                    </a:lnT>
                    <a:lnB w="12240">
                      <a:solidFill>
                        <a:srgbClr val="4472c4"/>
                      </a:solidFill>
                    </a:lnB>
                    <a:solidFill>
                      <a:srgbClr val="e8ebf4"/>
                    </a:solidFill>
                  </a:tcPr>
                </a:tc>
                <a:tc>
                  <a:txBody>
                    <a:bodyPr/>
                    <a:p>
                      <a:pPr algn="ct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4472c4"/>
                      </a:solidFill>
                    </a:lnL>
                    <a:lnR w="12240">
                      <a:solidFill>
                        <a:srgbClr val="4472c4"/>
                      </a:solidFill>
                    </a:lnR>
                    <a:lnT w="12240">
                      <a:solidFill>
                        <a:srgbClr val="4472c4"/>
                      </a:solidFill>
                    </a:lnT>
                    <a:lnB w="12240">
                      <a:solidFill>
                        <a:srgbClr val="4472c4"/>
                      </a:solidFill>
                    </a:lnB>
                    <a:solidFill>
                      <a:srgbClr val="e8ebf4"/>
                    </a:solidFill>
                  </a:tcPr>
                </a:tc>
              </a:tr>
              <a:tr h="358200">
                <a:tc>
                  <a:txBody>
                    <a:bodyPr/>
                    <a:p>
                      <a:pPr algn="ctr">
                        <a:lnSpc>
                          <a:spcPct val="100000"/>
                        </a:lnSpc>
                      </a:pPr>
                      <a:r>
                        <a:rPr b="0" lang="en-IN" sz="1800" spc="-1" strike="noStrike">
                          <a:solidFill>
                            <a:srgbClr val="000000"/>
                          </a:solidFill>
                          <a:latin typeface="Calibri"/>
                        </a:rPr>
                        <a:t>Semester</a:t>
                      </a:r>
                      <a:endParaRPr b="0" lang="en-IN" sz="1800" spc="-1" strike="noStrike">
                        <a:latin typeface="Arial"/>
                      </a:endParaRPr>
                    </a:p>
                  </a:txBody>
                  <a:tcPr marL="91440" marR="91440">
                    <a:lnL w="12240">
                      <a:solidFill>
                        <a:srgbClr val="4472c4"/>
                      </a:solidFill>
                    </a:lnL>
                    <a:lnR w="12240">
                      <a:solidFill>
                        <a:srgbClr val="4472c4"/>
                      </a:solidFill>
                    </a:lnR>
                    <a:lnT w="12240">
                      <a:solidFill>
                        <a:srgbClr val="4472c4"/>
                      </a:solidFill>
                    </a:lnT>
                    <a:lnB w="12240">
                      <a:solidFill>
                        <a:srgbClr val="4472c4"/>
                      </a:solidFill>
                    </a:lnB>
                    <a:solidFill>
                      <a:srgbClr val="ffffff"/>
                    </a:solidFill>
                  </a:tcPr>
                </a:tc>
                <a:tc>
                  <a:txBody>
                    <a:bodyPr/>
                    <a:p>
                      <a:pPr algn="ct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4472c4"/>
                      </a:solidFill>
                    </a:lnL>
                    <a:lnR w="12240">
                      <a:solidFill>
                        <a:srgbClr val="4472c4"/>
                      </a:solidFill>
                    </a:lnR>
                    <a:lnT w="12240">
                      <a:solidFill>
                        <a:srgbClr val="4472c4"/>
                      </a:solidFill>
                    </a:lnT>
                    <a:lnB w="12240">
                      <a:solidFill>
                        <a:srgbClr val="4472c4"/>
                      </a:solidFill>
                    </a:lnB>
                    <a:solidFill>
                      <a:srgbClr val="ffffff"/>
                    </a:solidFill>
                  </a:tcPr>
                </a:tc>
              </a:tr>
              <a:tr h="358200">
                <a:tc>
                  <a:txBody>
                    <a:bodyPr/>
                    <a:p>
                      <a:pPr algn="ctr">
                        <a:lnSpc>
                          <a:spcPct val="100000"/>
                        </a:lnSpc>
                      </a:pPr>
                      <a:r>
                        <a:rPr b="0" lang="en-IN" sz="1800" spc="-1" strike="noStrike">
                          <a:solidFill>
                            <a:srgbClr val="000000"/>
                          </a:solidFill>
                          <a:latin typeface="Calibri"/>
                        </a:rPr>
                        <a:t>Classsize</a:t>
                      </a:r>
                      <a:endParaRPr b="0" lang="en-IN" sz="1800" spc="-1" strike="noStrike">
                        <a:latin typeface="Arial"/>
                      </a:endParaRPr>
                    </a:p>
                  </a:txBody>
                  <a:tcPr marL="91440" marR="91440">
                    <a:lnL w="12240">
                      <a:solidFill>
                        <a:srgbClr val="4472c4"/>
                      </a:solidFill>
                    </a:lnL>
                    <a:lnR w="12240">
                      <a:solidFill>
                        <a:srgbClr val="4472c4"/>
                      </a:solidFill>
                    </a:lnR>
                    <a:lnT w="12240">
                      <a:solidFill>
                        <a:srgbClr val="4472c4"/>
                      </a:solidFill>
                    </a:lnT>
                    <a:lnB w="12240">
                      <a:solidFill>
                        <a:srgbClr val="4472c4"/>
                      </a:solidFill>
                    </a:lnB>
                    <a:solidFill>
                      <a:srgbClr val="e8ebf4"/>
                    </a:solidFill>
                  </a:tcPr>
                </a:tc>
                <a:tc>
                  <a:txBody>
                    <a:bodyPr/>
                    <a:p>
                      <a:pPr algn="ct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4472c4"/>
                      </a:solidFill>
                    </a:lnL>
                    <a:lnR w="12240">
                      <a:solidFill>
                        <a:srgbClr val="4472c4"/>
                      </a:solidFill>
                    </a:lnR>
                    <a:lnT w="12240">
                      <a:solidFill>
                        <a:srgbClr val="4472c4"/>
                      </a:solidFill>
                    </a:lnT>
                    <a:lnB w="12240">
                      <a:solidFill>
                        <a:srgbClr val="4472c4"/>
                      </a:solidFill>
                    </a:lnB>
                    <a:solidFill>
                      <a:srgbClr val="e8ebf4"/>
                    </a:solidFill>
                  </a:tcPr>
                </a:tc>
              </a:tr>
              <a:tr h="357840">
                <a:tc>
                  <a:txBody>
                    <a:bodyPr/>
                    <a:p>
                      <a:pPr algn="ctr">
                        <a:lnSpc>
                          <a:spcPct val="100000"/>
                        </a:lnSpc>
                      </a:pPr>
                      <a:r>
                        <a:rPr b="0" lang="en-IN" sz="1800" spc="-1" strike="noStrike">
                          <a:solidFill>
                            <a:srgbClr val="000000"/>
                          </a:solidFill>
                          <a:latin typeface="Calibri"/>
                        </a:rPr>
                        <a:t>grade </a:t>
                      </a:r>
                      <a:endParaRPr b="0" lang="en-IN" sz="1800" spc="-1" strike="noStrike">
                        <a:latin typeface="Arial"/>
                      </a:endParaRPr>
                    </a:p>
                  </a:txBody>
                  <a:tcPr marL="91440" marR="91440">
                    <a:lnL w="12240">
                      <a:solidFill>
                        <a:srgbClr val="4472c4"/>
                      </a:solidFill>
                    </a:lnL>
                    <a:lnR w="12240">
                      <a:solidFill>
                        <a:srgbClr val="4472c4"/>
                      </a:solidFill>
                    </a:lnR>
                    <a:lnT w="12240">
                      <a:solidFill>
                        <a:srgbClr val="4472c4"/>
                      </a:solidFill>
                    </a:lnT>
                    <a:lnB w="12240">
                      <a:solidFill>
                        <a:srgbClr val="4472c4"/>
                      </a:solidFill>
                    </a:lnB>
                    <a:solidFill>
                      <a:srgbClr val="ffffff"/>
                    </a:solidFill>
                  </a:tcPr>
                </a:tc>
                <a:tc>
                  <a:txBody>
                    <a:bodyPr/>
                    <a:p>
                      <a:pPr algn="ctr">
                        <a:lnSpc>
                          <a:spcPct val="100000"/>
                        </a:lnSpc>
                      </a:pPr>
                      <a:r>
                        <a:rPr b="0" lang="en-IN" sz="1800" spc="-1" strike="noStrike">
                          <a:solidFill>
                            <a:srgbClr val="000000"/>
                          </a:solidFill>
                          <a:latin typeface="Calibri"/>
                        </a:rPr>
                        <a:t>0</a:t>
                      </a:r>
                      <a:endParaRPr b="0" lang="en-IN" sz="1800" spc="-1" strike="noStrike">
                        <a:latin typeface="Arial"/>
                      </a:endParaRPr>
                    </a:p>
                  </a:txBody>
                  <a:tcPr marL="91440" marR="91440">
                    <a:lnL w="12240">
                      <a:solidFill>
                        <a:srgbClr val="4472c4"/>
                      </a:solidFill>
                    </a:lnL>
                    <a:lnR w="12240">
                      <a:solidFill>
                        <a:srgbClr val="4472c4"/>
                      </a:solidFill>
                    </a:lnR>
                    <a:lnT w="12240">
                      <a:solidFill>
                        <a:srgbClr val="4472c4"/>
                      </a:solidFill>
                    </a:lnT>
                    <a:lnB w="12240">
                      <a:solidFill>
                        <a:srgbClr val="4472c4"/>
                      </a:solidFill>
                    </a:lnB>
                    <a:solidFill>
                      <a:srgbClr val="ffffff"/>
                    </a:solidFill>
                  </a:tcPr>
                </a:tc>
              </a:tr>
            </a:tbl>
          </a:graphicData>
        </a:graphic>
      </p:graphicFrame>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406440" y="0"/>
            <a:ext cx="11378160" cy="67284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1" lang="en-IN" sz="3200" spc="-1" strike="noStrike">
                <a:solidFill>
                  <a:srgbClr val="002060"/>
                </a:solidFill>
                <a:latin typeface="Calibri"/>
                <a:ea typeface="Calibri"/>
              </a:rPr>
              <a:t>Summary Statistics</a:t>
            </a:r>
            <a:endParaRPr b="0" lang="en-IN" sz="3200" spc="-1" strike="noStrike">
              <a:latin typeface="Arial"/>
            </a:endParaRPr>
          </a:p>
        </p:txBody>
      </p:sp>
      <p:graphicFrame>
        <p:nvGraphicFramePr>
          <p:cNvPr id="246" name="Table 2"/>
          <p:cNvGraphicFramePr/>
          <p:nvPr/>
        </p:nvGraphicFramePr>
        <p:xfrm>
          <a:off x="1552680" y="1001160"/>
          <a:ext cx="4714200" cy="5322960"/>
        </p:xfrm>
        <a:graphic>
          <a:graphicData uri="http://schemas.openxmlformats.org/drawingml/2006/table">
            <a:tbl>
              <a:tblPr/>
              <a:tblGrid>
                <a:gridCol w="2371680"/>
                <a:gridCol w="2342880"/>
              </a:tblGrid>
              <a:tr h="865080">
                <a:tc>
                  <a:txBody>
                    <a:bodyPr/>
                    <a:p>
                      <a:pPr algn="ctr">
                        <a:lnSpc>
                          <a:spcPct val="100000"/>
                        </a:lnSpc>
                      </a:pPr>
                      <a:r>
                        <a:rPr b="1" lang="en-IN" sz="2000" spc="-1" strike="noStrike">
                          <a:solidFill>
                            <a:srgbClr val="ffffff"/>
                          </a:solidFill>
                          <a:latin typeface="Calibri"/>
                        </a:rPr>
                        <a:t>Statistics</a:t>
                      </a:r>
                      <a:endParaRPr b="0" lang="en-IN" sz="20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4472c4"/>
                    </a:solidFill>
                  </a:tcPr>
                </a:tc>
                <a:tc>
                  <a:txBody>
                    <a:bodyPr/>
                    <a:p>
                      <a:pPr algn="ctr">
                        <a:lnSpc>
                          <a:spcPct val="100000"/>
                        </a:lnSpc>
                      </a:pPr>
                      <a:r>
                        <a:rPr b="1" lang="en-IN" sz="2000" spc="-1" strike="noStrike">
                          <a:solidFill>
                            <a:srgbClr val="ffffff"/>
                          </a:solidFill>
                          <a:latin typeface="Calibri"/>
                        </a:rPr>
                        <a:t>Classsize</a:t>
                      </a:r>
                      <a:endParaRPr b="0" lang="en-IN" sz="20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4472c4"/>
                    </a:solidFill>
                  </a:tcPr>
                </a:tc>
              </a:tr>
              <a:tr h="557280">
                <a:tc>
                  <a:txBody>
                    <a:bodyPr/>
                    <a:p>
                      <a:pPr algn="ctr">
                        <a:lnSpc>
                          <a:spcPct val="100000"/>
                        </a:lnSpc>
                      </a:pPr>
                      <a:r>
                        <a:rPr b="0" lang="en-IN" sz="1800" spc="-1" strike="noStrike">
                          <a:solidFill>
                            <a:srgbClr val="000000"/>
                          </a:solidFill>
                          <a:latin typeface="Calibri"/>
                        </a:rPr>
                        <a:t>count </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cfd5e9"/>
                    </a:solidFill>
                  </a:tcPr>
                </a:tc>
                <a:tc>
                  <a:txBody>
                    <a:bodyPr/>
                    <a:p>
                      <a:pPr algn="ctr">
                        <a:lnSpc>
                          <a:spcPct val="100000"/>
                        </a:lnSpc>
                      </a:pPr>
                      <a:r>
                        <a:rPr b="0" lang="en-IN" sz="1800" spc="-1" strike="noStrike">
                          <a:solidFill>
                            <a:srgbClr val="000000"/>
                          </a:solidFill>
                          <a:latin typeface="Calibri"/>
                        </a:rPr>
                        <a:t>151.000000</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cfd5e9"/>
                    </a:solidFill>
                  </a:tcPr>
                </a:tc>
              </a:tr>
              <a:tr h="557280">
                <a:tc>
                  <a:txBody>
                    <a:bodyPr/>
                    <a:p>
                      <a:pPr algn="ctr">
                        <a:lnSpc>
                          <a:spcPct val="100000"/>
                        </a:lnSpc>
                      </a:pPr>
                      <a:r>
                        <a:rPr b="0" lang="en-IN" sz="1800" spc="-1" strike="noStrike">
                          <a:solidFill>
                            <a:srgbClr val="000000"/>
                          </a:solidFill>
                          <a:latin typeface="Calibri"/>
                        </a:rPr>
                        <a:t>mean </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e8ebf4"/>
                    </a:solidFill>
                  </a:tcPr>
                </a:tc>
                <a:tc>
                  <a:txBody>
                    <a:bodyPr/>
                    <a:p>
                      <a:pPr algn="ctr">
                        <a:lnSpc>
                          <a:spcPct val="100000"/>
                        </a:lnSpc>
                      </a:pPr>
                      <a:r>
                        <a:rPr b="0" lang="en-IN" sz="1800" spc="-1" strike="noStrike">
                          <a:solidFill>
                            <a:srgbClr val="000000"/>
                          </a:solidFill>
                          <a:latin typeface="Calibri"/>
                        </a:rPr>
                        <a:t>27.867550</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e8ebf4"/>
                    </a:solidFill>
                  </a:tcPr>
                </a:tc>
              </a:tr>
              <a:tr h="557280">
                <a:tc>
                  <a:txBody>
                    <a:bodyPr/>
                    <a:p>
                      <a:pPr algn="ctr">
                        <a:lnSpc>
                          <a:spcPct val="100000"/>
                        </a:lnSpc>
                      </a:pPr>
                      <a:r>
                        <a:rPr b="0" lang="en-IN" sz="1800" spc="-1" strike="noStrike">
                          <a:solidFill>
                            <a:srgbClr val="000000"/>
                          </a:solidFill>
                          <a:latin typeface="Calibri"/>
                        </a:rPr>
                        <a:t>std </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cfd5e9"/>
                    </a:solidFill>
                  </a:tcPr>
                </a:tc>
                <a:tc>
                  <a:txBody>
                    <a:bodyPr/>
                    <a:p>
                      <a:pPr algn="ctr">
                        <a:lnSpc>
                          <a:spcPct val="100000"/>
                        </a:lnSpc>
                      </a:pPr>
                      <a:r>
                        <a:rPr b="0" lang="en-IN" sz="1800" spc="-1" strike="noStrike">
                          <a:solidFill>
                            <a:srgbClr val="000000"/>
                          </a:solidFill>
                          <a:latin typeface="Calibri"/>
                        </a:rPr>
                        <a:t>12.893758</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cfd5e9"/>
                    </a:solidFill>
                  </a:tcPr>
                </a:tc>
              </a:tr>
              <a:tr h="557280">
                <a:tc>
                  <a:txBody>
                    <a:bodyPr/>
                    <a:p>
                      <a:pPr algn="ctr">
                        <a:lnSpc>
                          <a:spcPct val="100000"/>
                        </a:lnSpc>
                      </a:pPr>
                      <a:r>
                        <a:rPr b="0" lang="en-IN" sz="1800" spc="-1" strike="noStrike">
                          <a:solidFill>
                            <a:srgbClr val="000000"/>
                          </a:solidFill>
                          <a:latin typeface="Calibri"/>
                        </a:rPr>
                        <a:t>min </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e8ebf4"/>
                    </a:solidFill>
                  </a:tcPr>
                </a:tc>
                <a:tc>
                  <a:txBody>
                    <a:bodyPr/>
                    <a:p>
                      <a:pPr algn="ctr">
                        <a:lnSpc>
                          <a:spcPct val="100000"/>
                        </a:lnSpc>
                      </a:pPr>
                      <a:r>
                        <a:rPr b="0" lang="en-IN" sz="1800" spc="-1" strike="noStrike">
                          <a:solidFill>
                            <a:srgbClr val="000000"/>
                          </a:solidFill>
                          <a:latin typeface="Calibri"/>
                        </a:rPr>
                        <a:t>3.000000</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e8ebf4"/>
                    </a:solidFill>
                  </a:tcPr>
                </a:tc>
              </a:tr>
              <a:tr h="557280">
                <a:tc>
                  <a:txBody>
                    <a:bodyPr/>
                    <a:p>
                      <a:pPr algn="ctr">
                        <a:lnSpc>
                          <a:spcPct val="100000"/>
                        </a:lnSpc>
                      </a:pPr>
                      <a:r>
                        <a:rPr b="0" lang="en-IN" sz="1800" spc="-1" strike="noStrike">
                          <a:solidFill>
                            <a:srgbClr val="000000"/>
                          </a:solidFill>
                          <a:latin typeface="Calibri"/>
                        </a:rPr>
                        <a:t>25%</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cfd5e9"/>
                    </a:solidFill>
                  </a:tcPr>
                </a:tc>
                <a:tc>
                  <a:txBody>
                    <a:bodyPr/>
                    <a:p>
                      <a:pPr algn="ctr">
                        <a:lnSpc>
                          <a:spcPct val="100000"/>
                        </a:lnSpc>
                      </a:pPr>
                      <a:r>
                        <a:rPr b="0" lang="en-IN" sz="1800" spc="-1" strike="noStrike">
                          <a:solidFill>
                            <a:srgbClr val="000000"/>
                          </a:solidFill>
                          <a:latin typeface="Calibri"/>
                        </a:rPr>
                        <a:t>19.000000</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cfd5e9"/>
                    </a:solidFill>
                  </a:tcPr>
                </a:tc>
              </a:tr>
              <a:tr h="557280">
                <a:tc>
                  <a:txBody>
                    <a:bodyPr/>
                    <a:p>
                      <a:pPr algn="ctr">
                        <a:lnSpc>
                          <a:spcPct val="100000"/>
                        </a:lnSpc>
                      </a:pPr>
                      <a:r>
                        <a:rPr b="0" lang="en-IN" sz="1800" spc="-1" strike="noStrike">
                          <a:solidFill>
                            <a:srgbClr val="000000"/>
                          </a:solidFill>
                          <a:latin typeface="Calibri"/>
                        </a:rPr>
                        <a:t>50%</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e8ebf4"/>
                    </a:solidFill>
                  </a:tcPr>
                </a:tc>
                <a:tc>
                  <a:txBody>
                    <a:bodyPr/>
                    <a:p>
                      <a:pPr algn="ctr">
                        <a:lnSpc>
                          <a:spcPct val="100000"/>
                        </a:lnSpc>
                      </a:pPr>
                      <a:r>
                        <a:rPr b="0" lang="en-IN" sz="1800" spc="-1" strike="noStrike">
                          <a:solidFill>
                            <a:srgbClr val="000000"/>
                          </a:solidFill>
                          <a:latin typeface="Calibri"/>
                        </a:rPr>
                        <a:t>27.000000</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e8ebf4"/>
                    </a:solidFill>
                  </a:tcPr>
                </a:tc>
              </a:tr>
              <a:tr h="557280">
                <a:tc>
                  <a:txBody>
                    <a:bodyPr/>
                    <a:p>
                      <a:pPr algn="ctr">
                        <a:lnSpc>
                          <a:spcPct val="100000"/>
                        </a:lnSpc>
                      </a:pPr>
                      <a:r>
                        <a:rPr b="0" lang="en-IN" sz="1800" spc="-1" strike="noStrike">
                          <a:solidFill>
                            <a:srgbClr val="000000"/>
                          </a:solidFill>
                          <a:latin typeface="Calibri"/>
                        </a:rPr>
                        <a:t>75%</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cfd5e9"/>
                    </a:solidFill>
                  </a:tcPr>
                </a:tc>
                <a:tc>
                  <a:txBody>
                    <a:bodyPr/>
                    <a:p>
                      <a:pPr algn="ctr">
                        <a:lnSpc>
                          <a:spcPct val="100000"/>
                        </a:lnSpc>
                      </a:pPr>
                      <a:r>
                        <a:rPr b="0" lang="en-IN" sz="1800" spc="-1" strike="noStrike">
                          <a:solidFill>
                            <a:srgbClr val="000000"/>
                          </a:solidFill>
                          <a:latin typeface="Calibri"/>
                        </a:rPr>
                        <a:t>37.000000</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cfd5e9"/>
                    </a:solidFill>
                  </a:tcPr>
                </a:tc>
              </a:tr>
              <a:tr h="557280">
                <a:tc>
                  <a:txBody>
                    <a:bodyPr/>
                    <a:p>
                      <a:pPr algn="ctr">
                        <a:lnSpc>
                          <a:spcPct val="100000"/>
                        </a:lnSpc>
                      </a:pPr>
                      <a:r>
                        <a:rPr b="0" lang="en-IN" sz="1800" spc="-1" strike="noStrike">
                          <a:solidFill>
                            <a:srgbClr val="000000"/>
                          </a:solidFill>
                          <a:latin typeface="Calibri"/>
                        </a:rPr>
                        <a:t>max </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e8ebf4"/>
                    </a:solidFill>
                  </a:tcPr>
                </a:tc>
                <a:tc>
                  <a:txBody>
                    <a:bodyPr/>
                    <a:p>
                      <a:pPr algn="ctr">
                        <a:lnSpc>
                          <a:spcPct val="100000"/>
                        </a:lnSpc>
                      </a:pPr>
                      <a:r>
                        <a:rPr b="0" lang="en-IN" sz="1800" spc="-1" strike="noStrike">
                          <a:solidFill>
                            <a:srgbClr val="000000"/>
                          </a:solidFill>
                          <a:latin typeface="Calibri"/>
                        </a:rPr>
                        <a:t>66.000000</a:t>
                      </a:r>
                      <a:endParaRPr b="0" lang="en-IN" sz="1800" spc="-1" strike="noStrike">
                        <a:latin typeface="Arial"/>
                      </a:endParaRPr>
                    </a:p>
                  </a:txBody>
                  <a:tcPr marL="91440" marR="91440">
                    <a:lnL w="12240">
                      <a:solidFill>
                        <a:srgbClr val="8faadc"/>
                      </a:solidFill>
                    </a:lnL>
                    <a:lnR w="12240">
                      <a:solidFill>
                        <a:srgbClr val="8faadc"/>
                      </a:solidFill>
                    </a:lnR>
                    <a:lnT w="12240">
                      <a:solidFill>
                        <a:srgbClr val="8faadc"/>
                      </a:solidFill>
                    </a:lnT>
                    <a:lnB w="12240">
                      <a:solidFill>
                        <a:srgbClr val="8faadc"/>
                      </a:solidFill>
                    </a:lnB>
                    <a:solidFill>
                      <a:srgbClr val="e8ebf4"/>
                    </a:solidFill>
                  </a:tcPr>
                </a:tc>
              </a:tr>
            </a:tbl>
          </a:graphicData>
        </a:graphic>
      </p:graphicFrame>
      <p:sp>
        <p:nvSpPr>
          <p:cNvPr id="247" name="CustomShape 3"/>
          <p:cNvSpPr/>
          <p:nvPr/>
        </p:nvSpPr>
        <p:spPr>
          <a:xfrm>
            <a:off x="7648560" y="1472400"/>
            <a:ext cx="2808720" cy="4379400"/>
          </a:xfrm>
          <a:prstGeom prst="roundRect">
            <a:avLst>
              <a:gd name="adj" fmla="val 16667"/>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248" name="CustomShape 4"/>
          <p:cNvSpPr/>
          <p:nvPr/>
        </p:nvSpPr>
        <p:spPr>
          <a:xfrm>
            <a:off x="7740360" y="1977480"/>
            <a:ext cx="2625480" cy="392940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000000"/>
              </a:buClr>
              <a:buFont typeface="Arial"/>
              <a:buChar char="•"/>
            </a:pPr>
            <a:r>
              <a:rPr b="0" lang="en-IN" sz="1800" spc="-1" strike="noStrike">
                <a:solidFill>
                  <a:srgbClr val="000000"/>
                </a:solidFill>
                <a:latin typeface="Calibri"/>
                <a:ea typeface="DejaVu Sans"/>
              </a:rPr>
              <a:t>The summary statistics of the dataset is performed on the Numeric features which is named Classsize.</a:t>
            </a:r>
            <a:endParaRPr b="0" lang="en-IN" sz="1800" spc="-1" strike="noStrike">
              <a:latin typeface="Arial"/>
            </a:endParaRPr>
          </a:p>
          <a:p>
            <a:pPr>
              <a:lnSpc>
                <a:spcPct val="100000"/>
              </a:lnSpc>
            </a:pPr>
            <a:endParaRPr b="0" lang="en-IN" sz="1800" spc="-1" strike="noStrike">
              <a:latin typeface="Arial"/>
            </a:endParaRPr>
          </a:p>
          <a:p>
            <a:pPr marL="285840" indent="-284760">
              <a:lnSpc>
                <a:spcPct val="100000"/>
              </a:lnSpc>
              <a:buClr>
                <a:srgbClr val="000000"/>
              </a:buClr>
              <a:buFont typeface="Arial"/>
              <a:buChar char="•"/>
            </a:pPr>
            <a:r>
              <a:rPr b="0" lang="en-IN" sz="1800" spc="-1" strike="noStrike">
                <a:solidFill>
                  <a:srgbClr val="000000"/>
                </a:solidFill>
                <a:latin typeface="Calibri"/>
                <a:ea typeface="DejaVu Sans"/>
              </a:rPr>
              <a:t>The data range is 3-66.</a:t>
            </a:r>
            <a:endParaRPr b="0" lang="en-IN" sz="1800" spc="-1" strike="noStrike">
              <a:latin typeface="Arial"/>
            </a:endParaRPr>
          </a:p>
          <a:p>
            <a:pPr>
              <a:lnSpc>
                <a:spcPct val="100000"/>
              </a:lnSpc>
            </a:pPr>
            <a:endParaRPr b="0" lang="en-IN" sz="1800" spc="-1" strike="noStrike">
              <a:latin typeface="Arial"/>
            </a:endParaRPr>
          </a:p>
          <a:p>
            <a:pPr marL="285840" indent="-284760">
              <a:lnSpc>
                <a:spcPct val="100000"/>
              </a:lnSpc>
              <a:buClr>
                <a:srgbClr val="000000"/>
              </a:buClr>
              <a:buFont typeface="Arial"/>
              <a:buChar char="•"/>
            </a:pPr>
            <a:r>
              <a:rPr b="0" lang="en-IN" sz="1800" spc="-1" strike="noStrike">
                <a:solidFill>
                  <a:srgbClr val="000000"/>
                </a:solidFill>
                <a:latin typeface="Calibri"/>
                <a:ea typeface="DejaVu Sans"/>
              </a:rPr>
              <a:t>The Inter Quartile Range(IQR) is 19 - 37</a:t>
            </a:r>
            <a:endParaRPr b="0" lang="en-IN"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0" y="49320"/>
            <a:ext cx="11807280" cy="579600"/>
          </a:xfrm>
          <a:prstGeom prst="rect">
            <a:avLst/>
          </a:prstGeom>
          <a:noFill/>
          <a:ln>
            <a:noFill/>
          </a:ln>
        </p:spPr>
        <p:style>
          <a:lnRef idx="0"/>
          <a:fillRef idx="0"/>
          <a:effectRef idx="0"/>
          <a:fontRef idx="minor"/>
        </p:style>
        <p:txBody>
          <a:bodyPr lIns="90000" rIns="90000" tIns="45000" bIns="45000"/>
          <a:p>
            <a:pPr>
              <a:lnSpc>
                <a:spcPct val="115000"/>
              </a:lnSpc>
            </a:pPr>
            <a:r>
              <a:rPr b="1" lang="en-IN" sz="2800" spc="-1" strike="noStrike">
                <a:solidFill>
                  <a:srgbClr val="002060"/>
                </a:solidFill>
                <a:latin typeface="Calibri"/>
                <a:ea typeface="DejaVu Sans"/>
              </a:rPr>
              <a:t>Exploratory Data Analysis for Numerical features(EDA)</a:t>
            </a:r>
            <a:endParaRPr b="0" lang="en-IN" sz="2800" spc="-1" strike="noStrike">
              <a:latin typeface="Arial"/>
            </a:endParaRPr>
          </a:p>
        </p:txBody>
      </p:sp>
      <p:pic>
        <p:nvPicPr>
          <p:cNvPr id="250" name="image5.png" descr=""/>
          <p:cNvPicPr/>
          <p:nvPr/>
        </p:nvPicPr>
        <p:blipFill>
          <a:blip r:embed="rId1"/>
          <a:stretch/>
        </p:blipFill>
        <p:spPr>
          <a:xfrm>
            <a:off x="415080" y="1034640"/>
            <a:ext cx="5661360" cy="3048840"/>
          </a:xfrm>
          <a:prstGeom prst="rect">
            <a:avLst/>
          </a:prstGeom>
          <a:ln>
            <a:noFill/>
          </a:ln>
        </p:spPr>
      </p:pic>
      <p:pic>
        <p:nvPicPr>
          <p:cNvPr id="251" name="image1.png" descr=""/>
          <p:cNvPicPr/>
          <p:nvPr/>
        </p:nvPicPr>
        <p:blipFill>
          <a:blip r:embed="rId2"/>
          <a:stretch/>
        </p:blipFill>
        <p:spPr>
          <a:xfrm>
            <a:off x="6077520" y="1034640"/>
            <a:ext cx="5670000" cy="3048840"/>
          </a:xfrm>
          <a:prstGeom prst="rect">
            <a:avLst/>
          </a:prstGeom>
          <a:ln>
            <a:noFill/>
          </a:ln>
        </p:spPr>
      </p:pic>
      <p:sp>
        <p:nvSpPr>
          <p:cNvPr id="252" name="CustomShape 2"/>
          <p:cNvSpPr/>
          <p:nvPr/>
        </p:nvSpPr>
        <p:spPr>
          <a:xfrm>
            <a:off x="2375280" y="4618080"/>
            <a:ext cx="6647400" cy="1793520"/>
          </a:xfrm>
          <a:prstGeom prst="roundRect">
            <a:avLst>
              <a:gd name="adj" fmla="val 16667"/>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253" name="CustomShape 3"/>
          <p:cNvSpPr/>
          <p:nvPr/>
        </p:nvSpPr>
        <p:spPr>
          <a:xfrm>
            <a:off x="2621160" y="4618080"/>
            <a:ext cx="6189120" cy="1793520"/>
          </a:xfrm>
          <a:prstGeom prst="rect">
            <a:avLst/>
          </a:prstGeom>
          <a:noFill/>
          <a:ln>
            <a:noFill/>
          </a:ln>
          <a:effectLst>
            <a:outerShdw blurRad="40000" dir="5400000" dist="23000" rotWithShape="0">
              <a:srgbClr val="000000">
                <a:alpha val="35000"/>
              </a:srgbClr>
            </a:outerShdw>
          </a:effectLst>
        </p:spPr>
        <p:style>
          <a:lnRef idx="1">
            <a:schemeClr val="accent6"/>
          </a:lnRef>
          <a:fillRef idx="3">
            <a:schemeClr val="accent6"/>
          </a:fillRef>
          <a:effectRef idx="2">
            <a:schemeClr val="accent6"/>
          </a:effectRef>
          <a:fontRef idx="minor"/>
        </p:style>
        <p:txBody>
          <a:bodyPr lIns="90000" rIns="90000" tIns="45000" bIns="45000" anchor="ctr"/>
          <a:p>
            <a:pPr marL="285840" indent="-284760">
              <a:lnSpc>
                <a:spcPct val="100000"/>
              </a:lnSpc>
              <a:buClr>
                <a:srgbClr val="000000"/>
              </a:buClr>
              <a:buFont typeface="Arial"/>
              <a:buChar char="•"/>
            </a:pPr>
            <a:r>
              <a:rPr b="0" lang="en-IN" sz="1800" spc="-1" strike="noStrike">
                <a:solidFill>
                  <a:srgbClr val="000000"/>
                </a:solidFill>
                <a:latin typeface="Calibri"/>
                <a:ea typeface="DejaVu Sans"/>
              </a:rPr>
              <a:t>Classsize feature follows Gaussian distribution.</a:t>
            </a:r>
            <a:endParaRPr b="0" lang="en-IN" sz="1800" spc="-1" strike="noStrike">
              <a:latin typeface="Arial"/>
            </a:endParaRPr>
          </a:p>
          <a:p>
            <a:pPr>
              <a:lnSpc>
                <a:spcPct val="100000"/>
              </a:lnSpc>
            </a:pPr>
            <a:endParaRPr b="0" lang="en-IN" sz="1800" spc="-1" strike="noStrike">
              <a:latin typeface="Arial"/>
            </a:endParaRPr>
          </a:p>
          <a:p>
            <a:pPr marL="285840" indent="-284760">
              <a:lnSpc>
                <a:spcPct val="100000"/>
              </a:lnSpc>
              <a:buClr>
                <a:srgbClr val="000000"/>
              </a:buClr>
              <a:buFont typeface="Arial"/>
              <a:buChar char="•"/>
            </a:pPr>
            <a:r>
              <a:rPr b="0" lang="en-IN" sz="1800" spc="-1" strike="noStrike">
                <a:solidFill>
                  <a:srgbClr val="000000"/>
                </a:solidFill>
                <a:latin typeface="Calibri"/>
                <a:ea typeface="DejaVu Sans"/>
              </a:rPr>
              <a:t>Quantile-Quantile Plot(Q-Q plot ) is performed to validate Gaussian distribution.</a:t>
            </a:r>
            <a:endParaRPr b="0" lang="en-IN"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0b8ef"/>
      </a:accent1>
      <a:accent2>
        <a:srgbClr val="33c1ff"/>
      </a:accent2>
      <a:accent3>
        <a:srgbClr val="65e9fe"/>
      </a:accent3>
      <a:accent4>
        <a:srgbClr val="29c6f9"/>
      </a:accent4>
      <a:accent5>
        <a:srgbClr val="54d2fb"/>
      </a:accent5>
      <a:accent6>
        <a:srgbClr val="00b0f0"/>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6361</TotalTime>
  <Application>LibreOffice/6.0.7.3$Linux_X86_64 LibreOffice_project/00m0$Build-3</Application>
  <Words>1996</Words>
  <Paragraphs>372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2019-12-18T06:44:07Z</dcterms:created>
  <dc:creator>Bommu Venkat Suresh Babu</dc:creator>
  <dc:description/>
  <dc:language>en-IN</dc:language>
  <cp:lastModifiedBy/>
  <dcterms:modified xsi:type="dcterms:W3CDTF">2021-12-27T17:52:19Z</dcterms:modified>
  <cp:revision>260</cp:revision>
  <dc:subject/>
  <dc:title>Analytics Weekly Review</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MSIP_Label_4b5591f2-6b23-403d-aa5f-b6d577f5e572_ActionId">
    <vt:lpwstr>452cde24-386b-47ca-b7de-000093a89051</vt:lpwstr>
  </property>
  <property fmtid="{D5CDD505-2E9C-101B-9397-08002B2CF9AE}" pid="8" name="MSIP_Label_4b5591f2-6b23-403d-aa5f-b6d577f5e572_ContentBits">
    <vt:lpwstr>0</vt:lpwstr>
  </property>
  <property fmtid="{D5CDD505-2E9C-101B-9397-08002B2CF9AE}" pid="9" name="MSIP_Label_4b5591f2-6b23-403d-aa5f-b6d577f5e572_Enabled">
    <vt:lpwstr>true</vt:lpwstr>
  </property>
  <property fmtid="{D5CDD505-2E9C-101B-9397-08002B2CF9AE}" pid="10" name="MSIP_Label_4b5591f2-6b23-403d-aa5f-b6d577f5e572_Method">
    <vt:lpwstr>Standard</vt:lpwstr>
  </property>
  <property fmtid="{D5CDD505-2E9C-101B-9397-08002B2CF9AE}" pid="11" name="MSIP_Label_4b5591f2-6b23-403d-aa5f-b6d577f5e572_Name">
    <vt:lpwstr>4b5591f2-6b23-403d-aa5f-b6d577f5e572</vt:lpwstr>
  </property>
  <property fmtid="{D5CDD505-2E9C-101B-9397-08002B2CF9AE}" pid="12" name="MSIP_Label_4b5591f2-6b23-403d-aa5f-b6d577f5e572_SetDate">
    <vt:lpwstr>2020-09-23T07:23:26Z</vt:lpwstr>
  </property>
  <property fmtid="{D5CDD505-2E9C-101B-9397-08002B2CF9AE}" pid="13" name="MSIP_Label_4b5591f2-6b23-403d-aa5f-b6d577f5e572_SiteId">
    <vt:lpwstr>311b3378-8e8a-4b5e-a33f-e80a3d8ba60a</vt:lpwstr>
  </property>
  <property fmtid="{D5CDD505-2E9C-101B-9397-08002B2CF9AE}" pid="14" name="Notes">
    <vt:i4>4</vt:i4>
  </property>
  <property fmtid="{D5CDD505-2E9C-101B-9397-08002B2CF9AE}" pid="15" name="PresentationFormat">
    <vt:lpwstr>Widescreen</vt:lpwstr>
  </property>
  <property fmtid="{D5CDD505-2E9C-101B-9397-08002B2CF9AE}" pid="16" name="ScaleCrop">
    <vt:bool>0</vt:bool>
  </property>
  <property fmtid="{D5CDD505-2E9C-101B-9397-08002B2CF9AE}" pid="17" name="ShareDoc">
    <vt:bool>0</vt:bool>
  </property>
  <property fmtid="{D5CDD505-2E9C-101B-9397-08002B2CF9AE}" pid="18" name="Slides">
    <vt:i4>38</vt:i4>
  </property>
</Properties>
</file>