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f45cecd6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f45cecd6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f45cecd6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f45cecd6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f45cecd6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f45cecd6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f45cecd6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f45cecd6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f45cecd6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f45cecd6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f45cecd6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f45cecd6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f45cecd6b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f45cecd6b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f45cecd6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f45cecd6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f45cecd6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f45cecd6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f45cecd6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f45cecd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f45cecd6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f45cecd6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f45cecd6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f45cecd6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f45cecd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f45cecd6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f45cecd6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f45cecd6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f45cecd6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f45cecd6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1200"/>
              </a:spcAft>
              <a:buNone/>
            </a:pPr>
            <a:r>
              <a:rPr lang="en" sz="2300">
                <a:solidFill>
                  <a:srgbClr val="1F2328"/>
                </a:solidFill>
                <a:highlight>
                  <a:srgbClr val="FFFFFF"/>
                </a:highlight>
                <a:latin typeface="Arial"/>
                <a:ea typeface="Arial"/>
                <a:cs typeface="Arial"/>
                <a:sym typeface="Arial"/>
              </a:rPr>
              <a:t>Customers-Satisfaction-with-the-Hotel-Services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Sakil Ansari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 prepare the training data from EDA step and the train data is used to develop the model.Initially, we adhere to the traditional Machine learning algorithmic approach, and subsequently, we employ deep learning techniques.</a:t>
            </a:r>
            <a:endParaRPr/>
          </a:p>
          <a:p>
            <a:pPr indent="0" lvl="0" marL="0" rtl="0" algn="l">
              <a:spcBef>
                <a:spcPts val="1200"/>
              </a:spcBef>
              <a:spcAft>
                <a:spcPts val="0"/>
              </a:spcAft>
              <a:buNone/>
            </a:pPr>
            <a:r>
              <a:rPr lang="en"/>
              <a:t>Machine Learning Approach:In this approach , we used three algorithms:</a:t>
            </a:r>
            <a:endParaRPr/>
          </a:p>
          <a:p>
            <a:pPr indent="-311150" lvl="0" marL="457200" rtl="0" algn="l">
              <a:spcBef>
                <a:spcPts val="1200"/>
              </a:spcBef>
              <a:spcAft>
                <a:spcPts val="0"/>
              </a:spcAft>
              <a:buSzPts val="1300"/>
              <a:buChar char="●"/>
            </a:pPr>
            <a:r>
              <a:rPr lang="en"/>
              <a:t>Naive Bayes Classifier</a:t>
            </a:r>
            <a:endParaRPr/>
          </a:p>
          <a:p>
            <a:pPr indent="-311150" lvl="0" marL="457200" rtl="0" algn="l">
              <a:spcBef>
                <a:spcPts val="0"/>
              </a:spcBef>
              <a:spcAft>
                <a:spcPts val="0"/>
              </a:spcAft>
              <a:buSzPts val="1300"/>
              <a:buChar char="●"/>
            </a:pPr>
            <a:r>
              <a:rPr lang="en"/>
              <a:t>Randomforest Classifier</a:t>
            </a:r>
            <a:endParaRPr/>
          </a:p>
          <a:p>
            <a:pPr indent="-311150" lvl="0" marL="457200" rtl="0" algn="l">
              <a:spcBef>
                <a:spcPts val="0"/>
              </a:spcBef>
              <a:spcAft>
                <a:spcPts val="0"/>
              </a:spcAft>
              <a:buSzPts val="1300"/>
              <a:buChar char="●"/>
            </a:pPr>
            <a:r>
              <a:rPr lang="en"/>
              <a:t>Xgboost Classifier</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Approach</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 deep learning approach, I experimented with a transformer-based model called BERT-base-uncased to assess its performance.</a:t>
            </a:r>
            <a:endParaRPr/>
          </a:p>
          <a:p>
            <a:pPr indent="0" lvl="0" marL="0" rtl="0" algn="l">
              <a:spcBef>
                <a:spcPts val="1200"/>
              </a:spcBef>
              <a:spcAft>
                <a:spcPts val="0"/>
              </a:spcAft>
              <a:buNone/>
            </a:pPr>
            <a:r>
              <a:rPr lang="en"/>
              <a:t>Implementation:</a:t>
            </a:r>
            <a:endParaRPr/>
          </a:p>
          <a:p>
            <a:pPr indent="0" lvl="0" marL="0" rtl="0" algn="l">
              <a:spcBef>
                <a:spcPts val="1200"/>
              </a:spcBef>
              <a:spcAft>
                <a:spcPts val="0"/>
              </a:spcAft>
              <a:buNone/>
            </a:pPr>
            <a:r>
              <a:rPr lang="en"/>
              <a:t>I employed the PyTorch framework to create a custom class, utilizing the DataLoader from PyTorch.</a:t>
            </a:r>
            <a:endParaRPr/>
          </a:p>
          <a:p>
            <a:pPr indent="0" lvl="0" marL="0" rtl="0" algn="l">
              <a:spcBef>
                <a:spcPts val="1200"/>
              </a:spcBef>
              <a:spcAft>
                <a:spcPts val="0"/>
              </a:spcAft>
              <a:buNone/>
            </a:pPr>
            <a:r>
              <a:rPr lang="en"/>
              <a:t>Additionally, a pre-trained model from Hugging Face was invoked.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diagram shows the confusion metrics for Naive Bayes algorithm:</a:t>
            </a:r>
            <a:endParaRPr/>
          </a:p>
          <a:p>
            <a:pPr indent="0" lvl="0" marL="0" rtl="0" algn="l">
              <a:spcBef>
                <a:spcPts val="1200"/>
              </a:spcBef>
              <a:spcAft>
                <a:spcPts val="1200"/>
              </a:spcAft>
              <a:buNone/>
            </a:pPr>
            <a:r>
              <a:t/>
            </a:r>
            <a:endParaRPr/>
          </a:p>
        </p:txBody>
      </p:sp>
      <p:pic>
        <p:nvPicPr>
          <p:cNvPr id="155" name="Google Shape;155;p24"/>
          <p:cNvPicPr preferRelativeResize="0"/>
          <p:nvPr/>
        </p:nvPicPr>
        <p:blipFill>
          <a:blip r:embed="rId3">
            <a:alphaModFix/>
          </a:blip>
          <a:stretch>
            <a:fillRect/>
          </a:stretch>
        </p:blipFill>
        <p:spPr>
          <a:xfrm>
            <a:off x="1897750" y="2492700"/>
            <a:ext cx="4631400" cy="1769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RESULT-Radomforest Classifier</a:t>
            </a:r>
            <a:endParaRPr/>
          </a:p>
          <a:p>
            <a:pPr indent="0" lvl="0" marL="0" rtl="0" algn="l">
              <a:spcBef>
                <a:spcPts val="0"/>
              </a:spcBef>
              <a:spcAft>
                <a:spcPts val="0"/>
              </a:spcAft>
              <a:buNone/>
            </a:pPr>
            <a:r>
              <a:t/>
            </a:r>
            <a:endParaRPr/>
          </a:p>
        </p:txBody>
      </p:sp>
      <p:pic>
        <p:nvPicPr>
          <p:cNvPr id="161" name="Google Shape;161;p25"/>
          <p:cNvPicPr preferRelativeResize="0"/>
          <p:nvPr/>
        </p:nvPicPr>
        <p:blipFill>
          <a:blip r:embed="rId3">
            <a:alphaModFix/>
          </a:blip>
          <a:stretch>
            <a:fillRect/>
          </a:stretch>
        </p:blipFill>
        <p:spPr>
          <a:xfrm>
            <a:off x="1123875" y="2074025"/>
            <a:ext cx="5229225" cy="16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RESULT-Xgboost Classifier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7" name="Google Shape;167;p26"/>
          <p:cNvPicPr preferRelativeResize="0"/>
          <p:nvPr/>
        </p:nvPicPr>
        <p:blipFill>
          <a:blip r:embed="rId3">
            <a:alphaModFix/>
          </a:blip>
          <a:stretch>
            <a:fillRect/>
          </a:stretch>
        </p:blipFill>
        <p:spPr>
          <a:xfrm>
            <a:off x="2245950" y="2081550"/>
            <a:ext cx="4533900" cy="158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RESULT-BERT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3" name="Google Shape;173;p27"/>
          <p:cNvPicPr preferRelativeResize="0"/>
          <p:nvPr/>
        </p:nvPicPr>
        <p:blipFill>
          <a:blip r:embed="rId3">
            <a:alphaModFix/>
          </a:blip>
          <a:stretch>
            <a:fillRect/>
          </a:stretch>
        </p:blipFill>
        <p:spPr>
          <a:xfrm>
            <a:off x="152400" y="2006250"/>
            <a:ext cx="8839199" cy="16783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9" name="Google Shape;179;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BERT shows promise with higher over all accuracy, precision and F1-scores</a:t>
            </a:r>
            <a:endParaRPr/>
          </a:p>
          <a:p>
            <a:pPr indent="-311150" lvl="0" marL="457200" rtl="0" algn="l">
              <a:spcBef>
                <a:spcPts val="0"/>
              </a:spcBef>
              <a:spcAft>
                <a:spcPts val="0"/>
              </a:spcAft>
              <a:buSzPts val="1300"/>
              <a:buChar char="●"/>
            </a:pPr>
            <a:r>
              <a:rPr lang="en"/>
              <a:t>We can try another deep learning model for better accuracy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 worldwide hotel brand wants to comprehend the customer feedback they have collected. The feedback</a:t>
            </a:r>
            <a:endParaRPr/>
          </a:p>
          <a:p>
            <a:pPr indent="0" lvl="0" marL="0" rtl="0" algn="l">
              <a:spcBef>
                <a:spcPts val="1200"/>
              </a:spcBef>
              <a:spcAft>
                <a:spcPts val="0"/>
              </a:spcAft>
              <a:buNone/>
            </a:pPr>
            <a:r>
              <a:rPr lang="en"/>
              <a:t>comprises textual reviews from different sources, such as online websites, surveys, and social media.</a:t>
            </a:r>
            <a:endParaRPr/>
          </a:p>
          <a:p>
            <a:pPr indent="0" lvl="0" marL="0" rtl="0" algn="l">
              <a:spcBef>
                <a:spcPts val="1200"/>
              </a:spcBef>
              <a:spcAft>
                <a:spcPts val="0"/>
              </a:spcAft>
              <a:buNone/>
            </a:pPr>
            <a:r>
              <a:rPr lang="en"/>
              <a:t>They want to find out how happy or unhappy the customers are with the hotel services. We require you</a:t>
            </a:r>
            <a:endParaRPr/>
          </a:p>
          <a:p>
            <a:pPr indent="0" lvl="0" marL="0" rtl="0" algn="l">
              <a:spcBef>
                <a:spcPts val="1200"/>
              </a:spcBef>
              <a:spcAft>
                <a:spcPts val="0"/>
              </a:spcAft>
              <a:buNone/>
            </a:pPr>
            <a:r>
              <a:rPr lang="en"/>
              <a:t>to examine the feedback and evaluate the customer satisfaction level. Design and code a solution using</a:t>
            </a:r>
            <a:endParaRPr/>
          </a:p>
          <a:p>
            <a:pPr indent="0" lvl="0" marL="0" rtl="0" algn="l">
              <a:spcBef>
                <a:spcPts val="1200"/>
              </a:spcBef>
              <a:spcAft>
                <a:spcPts val="0"/>
              </a:spcAft>
              <a:buNone/>
            </a:pPr>
            <a:r>
              <a:rPr lang="en"/>
              <a:t>Python and machine learning. Please provide well-documented code, a model if any, and clear instructions</a:t>
            </a:r>
            <a:endParaRPr/>
          </a:p>
          <a:p>
            <a:pPr indent="0" lvl="0" marL="0" rtl="0" algn="l">
              <a:spcBef>
                <a:spcPts val="1200"/>
              </a:spcBef>
              <a:spcAft>
                <a:spcPts val="0"/>
              </a:spcAft>
              <a:buNone/>
            </a:pPr>
            <a:r>
              <a:rPr lang="en"/>
              <a:t>to run the code.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process will start with Exploratory Data Analysis, followed by Model Development employing both</a:t>
            </a:r>
            <a:endParaRPr/>
          </a:p>
          <a:p>
            <a:pPr indent="0" lvl="0" marL="0" rtl="0" algn="l">
              <a:spcBef>
                <a:spcPts val="1200"/>
              </a:spcBef>
              <a:spcAft>
                <a:spcPts val="0"/>
              </a:spcAft>
              <a:buNone/>
            </a:pPr>
            <a:r>
              <a:rPr lang="en"/>
              <a:t>Machine Learning and Deep Learning methodologies.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Dataset</a:t>
            </a:r>
            <a:r>
              <a:rPr lang="en"/>
              <a:t> : yelp ratings.ċsv is customer feedback data having columns text,stars and sentiment.</a:t>
            </a:r>
            <a:endParaRPr/>
          </a:p>
          <a:p>
            <a:pPr indent="0" lvl="0" marL="0" rtl="0" algn="l">
              <a:spcBef>
                <a:spcPts val="1200"/>
              </a:spcBef>
              <a:spcAft>
                <a:spcPts val="0"/>
              </a:spcAft>
              <a:buNone/>
            </a:pPr>
            <a:r>
              <a:rPr lang="en"/>
              <a:t>Observations :</a:t>
            </a:r>
            <a:endParaRPr/>
          </a:p>
          <a:p>
            <a:pPr indent="-304958" lvl="0" marL="457200" rtl="0" algn="l">
              <a:spcBef>
                <a:spcPts val="1200"/>
              </a:spcBef>
              <a:spcAft>
                <a:spcPts val="0"/>
              </a:spcAft>
              <a:buSzPct val="100000"/>
              <a:buChar char="●"/>
            </a:pPr>
            <a:r>
              <a:rPr lang="en"/>
              <a:t>The dataset contains a total of 44,530 records.</a:t>
            </a:r>
            <a:endParaRPr/>
          </a:p>
          <a:p>
            <a:pPr indent="-304958" lvl="0" marL="457200" rtl="0" algn="l">
              <a:spcBef>
                <a:spcPts val="0"/>
              </a:spcBef>
              <a:spcAft>
                <a:spcPts val="0"/>
              </a:spcAft>
              <a:buSzPct val="100000"/>
              <a:buChar char="●"/>
            </a:pPr>
            <a:r>
              <a:rPr lang="en"/>
              <a:t>No null values are present within the dataset.</a:t>
            </a:r>
            <a:endParaRPr/>
          </a:p>
          <a:p>
            <a:pPr indent="-304958" lvl="0" marL="457200" rtl="0" algn="l">
              <a:spcBef>
                <a:spcPts val="0"/>
              </a:spcBef>
              <a:spcAft>
                <a:spcPts val="0"/>
              </a:spcAft>
              <a:buSzPct val="100000"/>
              <a:buChar char="●"/>
            </a:pPr>
            <a:r>
              <a:rPr lang="en"/>
              <a:t>The dataset comprises three columns: ”text,” ”stars,” and ”sentiment.”</a:t>
            </a:r>
            <a:endParaRPr/>
          </a:p>
          <a:p>
            <a:pPr indent="-304958" lvl="0" marL="457200" rtl="0" algn="l">
              <a:spcBef>
                <a:spcPts val="0"/>
              </a:spcBef>
              <a:spcAft>
                <a:spcPts val="0"/>
              </a:spcAft>
              <a:buSzPct val="100000"/>
              <a:buChar char="●"/>
            </a:pPr>
            <a:r>
              <a:rPr lang="en"/>
              <a:t>The ”stars” column encompasses four categories: 1.0, 2.0, 4.0, and 5.0</a:t>
            </a:r>
            <a:endParaRPr/>
          </a:p>
          <a:p>
            <a:pPr indent="-304958" lvl="0" marL="457200" rtl="0" algn="l">
              <a:spcBef>
                <a:spcPts val="0"/>
              </a:spcBef>
              <a:spcAft>
                <a:spcPts val="0"/>
              </a:spcAft>
              <a:buSzPct val="100000"/>
              <a:buChar char="●"/>
            </a:pPr>
            <a:r>
              <a:rPr lang="en"/>
              <a:t>The ”sentiment” column consists of two categories: 0 and 1, where 0 signifies negative sentiment</a:t>
            </a:r>
            <a:endParaRPr/>
          </a:p>
          <a:p>
            <a:pPr indent="-304958" lvl="0" marL="457200" rtl="0" algn="l">
              <a:spcBef>
                <a:spcPts val="0"/>
              </a:spcBef>
              <a:spcAft>
                <a:spcPts val="0"/>
              </a:spcAft>
              <a:buSzPct val="100000"/>
              <a:buChar char="●"/>
            </a:pPr>
            <a:r>
              <a:rPr lang="en"/>
              <a:t>and 1 represents positive sentiment.</a:t>
            </a:r>
            <a:endParaRPr/>
          </a:p>
          <a:p>
            <a:pPr indent="-304958" lvl="0" marL="457200" rtl="0" algn="l">
              <a:spcBef>
                <a:spcPts val="0"/>
              </a:spcBef>
              <a:spcAft>
                <a:spcPts val="0"/>
              </a:spcAft>
              <a:buSzPct val="100000"/>
              <a:buChar char="●"/>
            </a:pPr>
            <a:r>
              <a:rPr lang="en"/>
              <a:t>Stars rated 1.0 and 2.0 are classified as negative sentiment (0), while stars rated 4.0 and 5.0 are</a:t>
            </a:r>
            <a:endParaRPr/>
          </a:p>
          <a:p>
            <a:pPr indent="-304958" lvl="0" marL="457200" rtl="0" algn="l">
              <a:spcBef>
                <a:spcPts val="0"/>
              </a:spcBef>
              <a:spcAft>
                <a:spcPts val="0"/>
              </a:spcAft>
              <a:buSzPct val="100000"/>
              <a:buChar char="●"/>
            </a:pPr>
            <a:r>
              <a:rPr lang="en"/>
              <a:t>categorized as positive sentiments.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749625" y="2059850"/>
            <a:ext cx="7644750" cy="229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1086225" y="1853850"/>
            <a:ext cx="6901590"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DATA PREPORCESSING (FEATURE ENGINEERING) AND DATA CLEANING</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Cleaning:The subsequent actions are taken in this step:</a:t>
            </a:r>
            <a:endParaRPr b="1"/>
          </a:p>
          <a:p>
            <a:pPr indent="-311150" lvl="0" marL="457200" rtl="0" algn="l">
              <a:spcBef>
                <a:spcPts val="1200"/>
              </a:spcBef>
              <a:spcAft>
                <a:spcPts val="0"/>
              </a:spcAft>
              <a:buSzPts val="1300"/>
              <a:buChar char="●"/>
            </a:pPr>
            <a:r>
              <a:rPr b="1" lang="en"/>
              <a:t>Eliminating punctuation marks from the reviews.</a:t>
            </a:r>
            <a:endParaRPr b="1"/>
          </a:p>
          <a:p>
            <a:pPr indent="-311150" lvl="0" marL="457200" rtl="0" algn="l">
              <a:spcBef>
                <a:spcPts val="0"/>
              </a:spcBef>
              <a:spcAft>
                <a:spcPts val="0"/>
              </a:spcAft>
              <a:buSzPts val="1300"/>
              <a:buChar char="●"/>
            </a:pPr>
            <a:r>
              <a:rPr b="1" lang="en"/>
              <a:t>Removing Numbers from the reviews</a:t>
            </a:r>
            <a:endParaRPr b="1"/>
          </a:p>
          <a:p>
            <a:pPr indent="-311150" lvl="0" marL="457200" rtl="0" algn="l">
              <a:spcBef>
                <a:spcPts val="0"/>
              </a:spcBef>
              <a:spcAft>
                <a:spcPts val="0"/>
              </a:spcAft>
              <a:buSzPts val="1300"/>
              <a:buChar char="●"/>
            </a:pPr>
            <a:r>
              <a:rPr b="1" lang="en"/>
              <a:t>Removing accented characters from the reviews.</a:t>
            </a:r>
            <a:endParaRPr b="1"/>
          </a:p>
          <a:p>
            <a:pPr indent="-311150" lvl="0" marL="457200" rtl="0" algn="l">
              <a:spcBef>
                <a:spcPts val="0"/>
              </a:spcBef>
              <a:spcAft>
                <a:spcPts val="0"/>
              </a:spcAft>
              <a:buSzPts val="1300"/>
              <a:buChar char="●"/>
            </a:pPr>
            <a:r>
              <a:rPr b="1" lang="en"/>
              <a:t>Removing special characters from the reviews.</a:t>
            </a:r>
            <a:endParaRPr b="1"/>
          </a:p>
          <a:p>
            <a:pPr indent="-311150" lvl="0" marL="457200" rtl="0" algn="l">
              <a:spcBef>
                <a:spcPts val="0"/>
              </a:spcBef>
              <a:spcAft>
                <a:spcPts val="0"/>
              </a:spcAft>
              <a:buSzPts val="1300"/>
              <a:buChar char="●"/>
            </a:pPr>
            <a:r>
              <a:rPr b="1" lang="en"/>
              <a:t>Removing stop words and applying lemmatization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Data Preporcessing(Feature Engineering)</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Text Subjectivity: </a:t>
            </a:r>
            <a:endParaRPr b="1"/>
          </a:p>
          <a:p>
            <a:pPr indent="0" lvl="0" marL="0" rtl="0" algn="l">
              <a:spcBef>
                <a:spcPts val="1200"/>
              </a:spcBef>
              <a:spcAft>
                <a:spcPts val="0"/>
              </a:spcAft>
              <a:buNone/>
            </a:pPr>
            <a:r>
              <a:rPr b="1" lang="en"/>
              <a:t>In natural language, subjectivity refers to expression of opinions, evaluations, feelings, and speculations and thus incorporates sentiment. Subjective text is further classified with sentiment or polarity.We calculate the subjectvity of the Reviews by using TextBlob.</a:t>
            </a:r>
            <a:endParaRPr b="1"/>
          </a:p>
          <a:p>
            <a:pPr indent="0" lvl="0" marL="0" rtl="0" algn="l">
              <a:spcBef>
                <a:spcPts val="1200"/>
              </a:spcBef>
              <a:spcAft>
                <a:spcPts val="120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Frequently Occuring Words - Top 20</a:t>
            </a:r>
            <a:endParaRPr/>
          </a:p>
        </p:txBody>
      </p:sp>
      <p:pic>
        <p:nvPicPr>
          <p:cNvPr id="136" name="Google Shape;136;p21"/>
          <p:cNvPicPr preferRelativeResize="0"/>
          <p:nvPr/>
        </p:nvPicPr>
        <p:blipFill>
          <a:blip r:embed="rId3">
            <a:alphaModFix/>
          </a:blip>
          <a:stretch>
            <a:fillRect/>
          </a:stretch>
        </p:blipFill>
        <p:spPr>
          <a:xfrm>
            <a:off x="1018425" y="1991200"/>
            <a:ext cx="6447090"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