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269" r:id="rId18"/>
    <p:sldId id="274" r:id="rId19"/>
    <p:sldId id="284" r:id="rId20"/>
    <p:sldId id="288" r:id="rId21"/>
    <p:sldId id="289" r:id="rId22"/>
    <p:sldId id="301" r:id="rId23"/>
    <p:sldId id="302" r:id="rId24"/>
    <p:sldId id="265" r:id="rId25"/>
    <p:sldId id="266" r:id="rId26"/>
    <p:sldId id="267" r:id="rId27"/>
    <p:sldId id="268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792" y="-112"/>
      </p:cViewPr>
      <p:guideLst>
        <p:guide orient="horz" pos="1497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CF1872-D429-41C2-BC88-2DB9255EF07C}" type="datetimeFigureOut">
              <a:rPr lang="en-GB" smtClean="0"/>
              <a:pPr/>
              <a:t>17/02/17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E7659-7918-46CD-A93A-765AC75B5E3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139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E7659-7918-46CD-A93A-765AC75B5E36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5551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standard Trinity </a:t>
            </a:r>
            <a:r>
              <a:rPr lang="en-GB" i="1" dirty="0"/>
              <a:t>de novo</a:t>
            </a:r>
            <a:r>
              <a:rPr lang="en-GB" dirty="0"/>
              <a:t> assembly analysis pipeline uses RSEM (RNA-</a:t>
            </a:r>
            <a:r>
              <a:rPr lang="en-GB" dirty="0" err="1"/>
              <a:t>Seq</a:t>
            </a:r>
            <a:r>
              <a:rPr lang="en-GB" dirty="0"/>
              <a:t> by Expectation-Maximization) to uniquely assign multiple mapping reads during alignment based on a probabilistic model before calculation of FPKM (Haas et al., 2014; Li &amp; Dewey, 2011).</a:t>
            </a:r>
          </a:p>
          <a:p>
            <a:endParaRPr lang="en-GB" dirty="0"/>
          </a:p>
          <a:p>
            <a:r>
              <a:rPr lang="en-GB" dirty="0"/>
              <a:t>We therefore decided to sum the FPKM values from redundant query-reference matches, as each read contributes to a single FPKM value, and all of those reads are attributed to the identified reference sequence. This was also achieved using the text manipulation tool </a:t>
            </a:r>
            <a:r>
              <a:rPr lang="en-GB" i="1" dirty="0" err="1"/>
              <a:t>awk</a:t>
            </a:r>
            <a:r>
              <a:rPr lang="en-GB" i="1" dirty="0"/>
              <a:t>.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7E45C8-FF8D-4B12-9843-C5FA474CF4D1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9697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D7C2-86EB-45E0-ACF9-ACE29A8CE4D1}" type="datetimeFigureOut">
              <a:rPr lang="en-GB" smtClean="0"/>
              <a:pPr/>
              <a:t>17/02/17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0C686-895E-4893-896B-47A1010542A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6098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D7C2-86EB-45E0-ACF9-ACE29A8CE4D1}" type="datetimeFigureOut">
              <a:rPr lang="en-GB" smtClean="0"/>
              <a:pPr/>
              <a:t>17/02/17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0C686-895E-4893-896B-47A1010542A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478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D7C2-86EB-45E0-ACF9-ACE29A8CE4D1}" type="datetimeFigureOut">
              <a:rPr lang="en-GB" smtClean="0"/>
              <a:pPr/>
              <a:t>17/02/17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0C686-895E-4893-896B-47A1010542A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728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D7C2-86EB-45E0-ACF9-ACE29A8CE4D1}" type="datetimeFigureOut">
              <a:rPr lang="en-GB" smtClean="0"/>
              <a:pPr/>
              <a:t>17/02/17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0C686-895E-4893-896B-47A1010542A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931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D7C2-86EB-45E0-ACF9-ACE29A8CE4D1}" type="datetimeFigureOut">
              <a:rPr lang="en-GB" smtClean="0"/>
              <a:pPr/>
              <a:t>17/02/17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0C686-895E-4893-896B-47A1010542A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23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D7C2-86EB-45E0-ACF9-ACE29A8CE4D1}" type="datetimeFigureOut">
              <a:rPr lang="en-GB" smtClean="0"/>
              <a:pPr/>
              <a:t>17/02/17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0C686-895E-4893-896B-47A1010542A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661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D7C2-86EB-45E0-ACF9-ACE29A8CE4D1}" type="datetimeFigureOut">
              <a:rPr lang="en-GB" smtClean="0"/>
              <a:pPr/>
              <a:t>17/02/17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0C686-895E-4893-896B-47A1010542A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761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D7C2-86EB-45E0-ACF9-ACE29A8CE4D1}" type="datetimeFigureOut">
              <a:rPr lang="en-GB" smtClean="0"/>
              <a:pPr/>
              <a:t>17/02/17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0C686-895E-4893-896B-47A1010542A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460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D7C2-86EB-45E0-ACF9-ACE29A8CE4D1}" type="datetimeFigureOut">
              <a:rPr lang="en-GB" smtClean="0"/>
              <a:pPr/>
              <a:t>17/02/17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0C686-895E-4893-896B-47A1010542A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37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D7C2-86EB-45E0-ACF9-ACE29A8CE4D1}" type="datetimeFigureOut">
              <a:rPr lang="en-GB" smtClean="0"/>
              <a:pPr/>
              <a:t>17/02/17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0C686-895E-4893-896B-47A1010542A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410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AD7C2-86EB-45E0-ACF9-ACE29A8CE4D1}" type="datetimeFigureOut">
              <a:rPr lang="en-GB" smtClean="0"/>
              <a:pPr/>
              <a:t>17/02/17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0C686-895E-4893-896B-47A1010542A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038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AD7C2-86EB-45E0-ACF9-ACE29A8CE4D1}" type="datetimeFigureOut">
              <a:rPr lang="en-GB" smtClean="0"/>
              <a:pPr/>
              <a:t>17/02/17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0C686-895E-4893-896B-47A1010542A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21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https://blog.miguelgrinberg.com/post/the-flask-mega-tutorial-part-i-hello-world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1587" y="-20106"/>
            <a:ext cx="9145587" cy="6876519"/>
            <a:chOff x="-1587" y="-20106"/>
            <a:chExt cx="9145587" cy="6876519"/>
          </a:xfrm>
        </p:grpSpPr>
        <p:pic>
          <p:nvPicPr>
            <p:cNvPr id="5" name="Picture 4" descr="background.png"/>
            <p:cNvPicPr>
              <a:picLocks noChangeAspect="1"/>
            </p:cNvPicPr>
            <p:nvPr/>
          </p:nvPicPr>
          <p:blipFill>
            <a:blip r:embed="rId2" cstate="print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87" y="0"/>
              <a:ext cx="9144000" cy="6856413"/>
            </a:xfrm>
            <a:prstGeom prst="rect">
              <a:avLst/>
            </a:prstGeom>
            <a:noFill/>
          </p:spPr>
        </p:pic>
        <p:grpSp>
          <p:nvGrpSpPr>
            <p:cNvPr id="6" name="Group 5"/>
            <p:cNvGrpSpPr/>
            <p:nvPr/>
          </p:nvGrpSpPr>
          <p:grpSpPr>
            <a:xfrm>
              <a:off x="0" y="-20106"/>
              <a:ext cx="9144000" cy="619845"/>
              <a:chOff x="0" y="-20105"/>
              <a:chExt cx="9144000" cy="630111"/>
            </a:xfr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grpSpPr>
          <p:sp>
            <p:nvSpPr>
              <p:cNvPr id="8" name="Rectangle 7"/>
              <p:cNvSpPr/>
              <p:nvPr/>
            </p:nvSpPr>
            <p:spPr>
              <a:xfrm>
                <a:off x="0" y="-20105"/>
                <a:ext cx="9144000" cy="630111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58000"/>
                    </a:schemeClr>
                  </a:gs>
                  <a:gs pos="100000">
                    <a:srgbClr val="000000">
                      <a:alpha val="27000"/>
                    </a:srgbClr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 cstate="print">
                <a:alphaModFix/>
              </a:blip>
              <a:stretch>
                <a:fillRect/>
              </a:stretch>
            </p:blipFill>
            <p:spPr>
              <a:xfrm>
                <a:off x="0" y="-20105"/>
                <a:ext cx="2826845" cy="630111"/>
              </a:xfrm>
              <a:prstGeom prst="rect">
                <a:avLst/>
              </a:prstGeom>
            </p:spPr>
          </p:pic>
        </p:grpSp>
        <p:sp>
          <p:nvSpPr>
            <p:cNvPr id="7" name="TextBox 6"/>
            <p:cNvSpPr txBox="1"/>
            <p:nvPr/>
          </p:nvSpPr>
          <p:spPr>
            <a:xfrm>
              <a:off x="7072960" y="0"/>
              <a:ext cx="20380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 smtClean="0">
                  <a:solidFill>
                    <a:schemeClr val="bg1"/>
                  </a:solidFill>
                  <a:latin typeface="Helvetica Neue"/>
                  <a:cs typeface="Helvetica Neue"/>
                </a:rPr>
                <a:t>DeNTAS</a:t>
              </a:r>
              <a:r>
                <a:rPr lang="en-US" sz="2800" dirty="0" smtClean="0">
                  <a:solidFill>
                    <a:schemeClr val="bg1"/>
                  </a:solidFill>
                  <a:latin typeface="Helvetica Neue"/>
                  <a:cs typeface="Helvetica Neue"/>
                </a:rPr>
                <a:t> 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DeNTAS</a:t>
            </a:r>
            <a:r>
              <a:rPr lang="en-GB" dirty="0" smtClean="0"/>
              <a:t>:</a:t>
            </a:r>
            <a:br>
              <a:rPr lang="en-GB" dirty="0" smtClean="0"/>
            </a:br>
            <a:r>
              <a:rPr lang="en-GB" sz="3200" dirty="0" smtClean="0"/>
              <a:t>De Novo Transcriptome Analysis and Statistics</a:t>
            </a:r>
            <a:endParaRPr lang="en-GB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3356992"/>
            <a:ext cx="6400800" cy="1752600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By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James Nicholson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Kristina Markova</a:t>
            </a:r>
          </a:p>
          <a:p>
            <a:r>
              <a:rPr lang="en-GB" dirty="0" err="1" smtClean="0">
                <a:solidFill>
                  <a:schemeClr val="tx1"/>
                </a:solidFill>
              </a:rPr>
              <a:t>Yusef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Badi</a:t>
            </a:r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Dania Vicente-</a:t>
            </a:r>
            <a:r>
              <a:rPr lang="en-GB" dirty="0" err="1" smtClean="0">
                <a:solidFill>
                  <a:schemeClr val="tx1"/>
                </a:solidFill>
              </a:rPr>
              <a:t>Zamarreño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172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7" y="-20106"/>
            <a:ext cx="9145587" cy="6876519"/>
            <a:chOff x="-1587" y="-20106"/>
            <a:chExt cx="9145587" cy="6876519"/>
          </a:xfrm>
        </p:grpSpPr>
        <p:pic>
          <p:nvPicPr>
            <p:cNvPr id="8" name="Picture 7" descr="background.png"/>
            <p:cNvPicPr>
              <a:picLocks noChangeAspect="1"/>
            </p:cNvPicPr>
            <p:nvPr/>
          </p:nvPicPr>
          <p:blipFill>
            <a:blip r:embed="rId2" cstate="print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87" y="0"/>
              <a:ext cx="9144000" cy="6856413"/>
            </a:xfrm>
            <a:prstGeom prst="rect">
              <a:avLst/>
            </a:prstGeom>
            <a:noFill/>
          </p:spPr>
        </p:pic>
        <p:grpSp>
          <p:nvGrpSpPr>
            <p:cNvPr id="9" name="Group 8"/>
            <p:cNvGrpSpPr/>
            <p:nvPr/>
          </p:nvGrpSpPr>
          <p:grpSpPr>
            <a:xfrm>
              <a:off x="0" y="-20106"/>
              <a:ext cx="9144000" cy="619845"/>
              <a:chOff x="0" y="-20105"/>
              <a:chExt cx="9144000" cy="630111"/>
            </a:xfr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grpSpPr>
          <p:sp>
            <p:nvSpPr>
              <p:cNvPr id="11" name="Rectangle 10"/>
              <p:cNvSpPr/>
              <p:nvPr/>
            </p:nvSpPr>
            <p:spPr>
              <a:xfrm>
                <a:off x="0" y="-20105"/>
                <a:ext cx="9144000" cy="630111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58000"/>
                    </a:schemeClr>
                  </a:gs>
                  <a:gs pos="100000">
                    <a:srgbClr val="000000">
                      <a:alpha val="27000"/>
                    </a:srgbClr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 cstate="print">
                <a:alphaModFix/>
              </a:blip>
              <a:stretch>
                <a:fillRect/>
              </a:stretch>
            </p:blipFill>
            <p:spPr>
              <a:xfrm>
                <a:off x="0" y="-20105"/>
                <a:ext cx="2826845" cy="630111"/>
              </a:xfrm>
              <a:prstGeom prst="rect">
                <a:avLst/>
              </a:prstGeom>
            </p:spPr>
          </p:pic>
        </p:grpSp>
        <p:sp>
          <p:nvSpPr>
            <p:cNvPr id="10" name="TextBox 9"/>
            <p:cNvSpPr txBox="1"/>
            <p:nvPr/>
          </p:nvSpPr>
          <p:spPr>
            <a:xfrm>
              <a:off x="7072960" y="0"/>
              <a:ext cx="20380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solidFill>
                    <a:schemeClr val="bg1"/>
                  </a:solidFill>
                  <a:latin typeface="Helvetica Neue"/>
                  <a:cs typeface="Helvetica Neue"/>
                </a:rPr>
                <a:t>DeNTAS</a:t>
              </a:r>
              <a:r>
                <a:rPr lang="en-US" sz="2800" dirty="0">
                  <a:solidFill>
                    <a:schemeClr val="bg1"/>
                  </a:solidFill>
                  <a:latin typeface="Helvetica Neue"/>
                  <a:cs typeface="Helvetica Neue"/>
                </a:rPr>
                <a:t> 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8580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Getting Started: setting up a local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Reference FASTA sequences for three major species were obtained</a:t>
            </a:r>
          </a:p>
          <a:p>
            <a:pPr lvl="1"/>
            <a:r>
              <a:rPr lang="en-GB" dirty="0"/>
              <a:t>Human</a:t>
            </a:r>
          </a:p>
          <a:p>
            <a:pPr lvl="1"/>
            <a:r>
              <a:rPr lang="en-GB" dirty="0"/>
              <a:t>Mouse</a:t>
            </a:r>
          </a:p>
          <a:p>
            <a:pPr lvl="1"/>
            <a:r>
              <a:rPr lang="en-GB" dirty="0"/>
              <a:t>P Alecto (model test species)</a:t>
            </a:r>
          </a:p>
          <a:p>
            <a:endParaRPr lang="en-GB" dirty="0"/>
          </a:p>
          <a:p>
            <a:r>
              <a:rPr lang="en-GB" dirty="0"/>
              <a:t>Using NCBI ref-</a:t>
            </a:r>
            <a:r>
              <a:rPr lang="en-GB" dirty="0" err="1"/>
              <a:t>seq</a:t>
            </a:r>
            <a:r>
              <a:rPr lang="en-GB" dirty="0"/>
              <a:t> resource</a:t>
            </a:r>
          </a:p>
          <a:p>
            <a:endParaRPr lang="en-GB" dirty="0"/>
          </a:p>
          <a:p>
            <a:r>
              <a:rPr lang="en-GB" dirty="0"/>
              <a:t>Then databases were set up on </a:t>
            </a:r>
            <a:r>
              <a:rPr lang="en-GB" dirty="0" err="1"/>
              <a:t>Apocrita</a:t>
            </a:r>
            <a:r>
              <a:rPr lang="en-GB" dirty="0"/>
              <a:t> scratch space</a:t>
            </a:r>
          </a:p>
          <a:p>
            <a:pPr lvl="1"/>
            <a:r>
              <a:rPr lang="en-GB" dirty="0"/>
              <a:t>With </a:t>
            </a:r>
            <a:r>
              <a:rPr lang="en-GB" dirty="0" err="1"/>
              <a:t>makeblastdb</a:t>
            </a:r>
            <a:r>
              <a:rPr lang="en-GB" dirty="0"/>
              <a:t> command</a:t>
            </a:r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1026" name="Picture 2" descr="Image result for p alecto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10" b="1608"/>
          <a:stretch/>
        </p:blipFill>
        <p:spPr bwMode="auto">
          <a:xfrm flipH="1">
            <a:off x="7282203" y="2204864"/>
            <a:ext cx="1861797" cy="278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m musculu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433" y="2557190"/>
            <a:ext cx="1466107" cy="168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huma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082" y="2062313"/>
            <a:ext cx="1001240" cy="1334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378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1587" y="-27384"/>
            <a:ext cx="9145587" cy="6905490"/>
            <a:chOff x="-1587" y="-20106"/>
            <a:chExt cx="9145587" cy="6905490"/>
          </a:xfrm>
        </p:grpSpPr>
        <p:pic>
          <p:nvPicPr>
            <p:cNvPr id="5" name="Picture 4" descr="background.png"/>
            <p:cNvPicPr>
              <a:picLocks noChangeAspect="1"/>
            </p:cNvPicPr>
            <p:nvPr/>
          </p:nvPicPr>
          <p:blipFill>
            <a:blip r:embed="rId2" cstate="print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87" y="28971"/>
              <a:ext cx="9144000" cy="6856413"/>
            </a:xfrm>
            <a:prstGeom prst="rect">
              <a:avLst/>
            </a:prstGeom>
            <a:noFill/>
          </p:spPr>
        </p:pic>
        <p:grpSp>
          <p:nvGrpSpPr>
            <p:cNvPr id="6" name="Group 5"/>
            <p:cNvGrpSpPr/>
            <p:nvPr/>
          </p:nvGrpSpPr>
          <p:grpSpPr>
            <a:xfrm>
              <a:off x="0" y="-20106"/>
              <a:ext cx="9144000" cy="619845"/>
              <a:chOff x="0" y="-20105"/>
              <a:chExt cx="9144000" cy="630111"/>
            </a:xfr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grpSpPr>
          <p:sp>
            <p:nvSpPr>
              <p:cNvPr id="8" name="Rectangle 7"/>
              <p:cNvSpPr/>
              <p:nvPr/>
            </p:nvSpPr>
            <p:spPr>
              <a:xfrm>
                <a:off x="0" y="-20105"/>
                <a:ext cx="9144000" cy="630111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58000"/>
                    </a:schemeClr>
                  </a:gs>
                  <a:gs pos="100000">
                    <a:srgbClr val="000000">
                      <a:alpha val="27000"/>
                    </a:srgbClr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 cstate="print">
                <a:alphaModFix/>
              </a:blip>
              <a:stretch>
                <a:fillRect/>
              </a:stretch>
            </p:blipFill>
            <p:spPr>
              <a:xfrm>
                <a:off x="0" y="-20105"/>
                <a:ext cx="2826845" cy="630111"/>
              </a:xfrm>
              <a:prstGeom prst="rect">
                <a:avLst/>
              </a:prstGeom>
            </p:spPr>
          </p:pic>
        </p:grpSp>
        <p:sp>
          <p:nvSpPr>
            <p:cNvPr id="7" name="TextBox 6"/>
            <p:cNvSpPr txBox="1"/>
            <p:nvPr/>
          </p:nvSpPr>
          <p:spPr>
            <a:xfrm>
              <a:off x="7072960" y="0"/>
              <a:ext cx="20380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solidFill>
                    <a:schemeClr val="bg1"/>
                  </a:solidFill>
                  <a:latin typeface="Helvetica Neue"/>
                  <a:cs typeface="Helvetica Neue"/>
                </a:rPr>
                <a:t>DeNTAS</a:t>
              </a:r>
              <a:r>
                <a:rPr lang="en-US" sz="2800" dirty="0">
                  <a:solidFill>
                    <a:schemeClr val="bg1"/>
                  </a:solidFill>
                  <a:latin typeface="Helvetica Neue"/>
                  <a:cs typeface="Helvetica Neue"/>
                </a:rPr>
                <a:t> 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/>
          <a:lstStyle/>
          <a:p>
            <a:r>
              <a:rPr lang="en-GB" dirty="0"/>
              <a:t>Running the BLAST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A species specific “speices_blast.py” script is stored in </a:t>
            </a:r>
            <a:r>
              <a:rPr lang="en-GB" dirty="0" err="1"/>
              <a:t>Apocrita</a:t>
            </a:r>
            <a:endParaRPr lang="en-GB" dirty="0"/>
          </a:p>
          <a:p>
            <a:endParaRPr lang="en-GB" dirty="0"/>
          </a:p>
          <a:p>
            <a:r>
              <a:rPr lang="en-GB" dirty="0"/>
              <a:t>Called upon when the app.py is run, specific to user species-request</a:t>
            </a:r>
          </a:p>
          <a:p>
            <a:pPr lvl="1"/>
            <a:r>
              <a:rPr lang="en-GB" dirty="0"/>
              <a:t>Once the job is submitted, it is queued and then the BLAST runs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Opted for </a:t>
            </a:r>
            <a:r>
              <a:rPr lang="en-GB" dirty="0" err="1"/>
              <a:t>tsv</a:t>
            </a:r>
            <a:r>
              <a:rPr lang="en-GB" dirty="0"/>
              <a:t> output to produce custom tabular output</a:t>
            </a:r>
          </a:p>
          <a:p>
            <a:pPr lvl="1"/>
            <a:r>
              <a:rPr lang="en-GB" dirty="0"/>
              <a:t>Easier to manipulate rather than parse from large XML file (default)</a:t>
            </a:r>
          </a:p>
          <a:p>
            <a:pPr lvl="1"/>
            <a:r>
              <a:rPr lang="en-GB" dirty="0"/>
              <a:t>Lets us easily extract our required data</a:t>
            </a:r>
          </a:p>
          <a:p>
            <a:pPr lvl="2"/>
            <a:r>
              <a:rPr lang="en-GB" dirty="0" err="1"/>
              <a:t>Qseqid</a:t>
            </a:r>
            <a:r>
              <a:rPr lang="en-GB" dirty="0"/>
              <a:t> = query </a:t>
            </a:r>
            <a:r>
              <a:rPr lang="en-GB" dirty="0" err="1"/>
              <a:t>seq</a:t>
            </a:r>
            <a:r>
              <a:rPr lang="en-GB" dirty="0"/>
              <a:t> Id + FPKM value</a:t>
            </a:r>
          </a:p>
          <a:p>
            <a:pPr lvl="2"/>
            <a:r>
              <a:rPr lang="en-GB" dirty="0" err="1"/>
              <a:t>Sseqid</a:t>
            </a:r>
            <a:r>
              <a:rPr lang="en-GB" dirty="0"/>
              <a:t> = </a:t>
            </a:r>
            <a:r>
              <a:rPr lang="en-GB" dirty="0" err="1"/>
              <a:t>refseq</a:t>
            </a:r>
            <a:r>
              <a:rPr lang="en-GB" dirty="0"/>
              <a:t> Id session number of hit</a:t>
            </a:r>
          </a:p>
          <a:p>
            <a:pPr lvl="2"/>
            <a:r>
              <a:rPr lang="en-GB" dirty="0" err="1"/>
              <a:t>Stitle</a:t>
            </a:r>
            <a:r>
              <a:rPr lang="en-GB" dirty="0"/>
              <a:t> = long gene name</a:t>
            </a:r>
          </a:p>
          <a:p>
            <a:pPr lvl="2"/>
            <a:endParaRPr lang="en-GB" dirty="0"/>
          </a:p>
          <a:p>
            <a:r>
              <a:rPr lang="en-GB" dirty="0"/>
              <a:t>Created table with BLAST Ids and associated FPKMs usable in R Achieved using bash’s text manipulation tool </a:t>
            </a:r>
            <a:r>
              <a:rPr lang="en-GB" i="1" dirty="0" err="1"/>
              <a:t>awk</a:t>
            </a:r>
            <a:endParaRPr lang="en-GB" dirty="0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8677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/>
          <a:lstStyle/>
          <a:p>
            <a:r>
              <a:rPr lang="en-GB" dirty="0"/>
              <a:t>Optimising the BLAST on </a:t>
            </a:r>
            <a:r>
              <a:rPr lang="en-GB" dirty="0" err="1"/>
              <a:t>Apocrita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Used guidebooks to optimise </a:t>
            </a:r>
            <a:r>
              <a:rPr lang="en-GB" dirty="0" err="1"/>
              <a:t>Apocrita</a:t>
            </a:r>
            <a:endParaRPr lang="en-GB" dirty="0"/>
          </a:p>
          <a:p>
            <a:endParaRPr lang="en-GB" dirty="0"/>
          </a:p>
          <a:p>
            <a:r>
              <a:rPr lang="en-GB" dirty="0"/>
              <a:t>Needed powerful enough reserve without long submit-queue</a:t>
            </a:r>
          </a:p>
          <a:p>
            <a:pPr lvl="1"/>
            <a:r>
              <a:rPr lang="en-GB" dirty="0"/>
              <a:t>settled on balance: four cores with 1 GB/core</a:t>
            </a:r>
          </a:p>
          <a:p>
            <a:endParaRPr lang="en-GB" dirty="0"/>
          </a:p>
          <a:p>
            <a:r>
              <a:rPr lang="en-GB" dirty="0"/>
              <a:t>Optimised BLAST script to request four threads “-</a:t>
            </a:r>
            <a:r>
              <a:rPr lang="en-GB" dirty="0" err="1"/>
              <a:t>num_threads</a:t>
            </a:r>
            <a:r>
              <a:rPr lang="en-GB" dirty="0"/>
              <a:t> 4”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-1587" y="-20106"/>
            <a:ext cx="9145587" cy="6876519"/>
            <a:chOff x="-1587" y="-20106"/>
            <a:chExt cx="9145587" cy="6876519"/>
          </a:xfrm>
        </p:grpSpPr>
        <p:pic>
          <p:nvPicPr>
            <p:cNvPr id="5" name="Picture 4" descr="background.png"/>
            <p:cNvPicPr>
              <a:picLocks noChangeAspect="1"/>
            </p:cNvPicPr>
            <p:nvPr/>
          </p:nvPicPr>
          <p:blipFill>
            <a:blip r:embed="rId2" cstate="print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87" y="0"/>
              <a:ext cx="9144000" cy="6856413"/>
            </a:xfrm>
            <a:prstGeom prst="rect">
              <a:avLst/>
            </a:prstGeom>
            <a:noFill/>
          </p:spPr>
        </p:pic>
        <p:grpSp>
          <p:nvGrpSpPr>
            <p:cNvPr id="6" name="Group 5"/>
            <p:cNvGrpSpPr/>
            <p:nvPr/>
          </p:nvGrpSpPr>
          <p:grpSpPr>
            <a:xfrm>
              <a:off x="0" y="-20106"/>
              <a:ext cx="9144000" cy="619845"/>
              <a:chOff x="0" y="-20105"/>
              <a:chExt cx="9144000" cy="630111"/>
            </a:xfr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grpSpPr>
          <p:sp>
            <p:nvSpPr>
              <p:cNvPr id="8" name="Rectangle 7"/>
              <p:cNvSpPr/>
              <p:nvPr/>
            </p:nvSpPr>
            <p:spPr>
              <a:xfrm>
                <a:off x="0" y="-20105"/>
                <a:ext cx="9144000" cy="630111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58000"/>
                    </a:schemeClr>
                  </a:gs>
                  <a:gs pos="100000">
                    <a:srgbClr val="000000">
                      <a:alpha val="27000"/>
                    </a:srgbClr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 cstate="print">
                <a:alphaModFix/>
              </a:blip>
              <a:stretch>
                <a:fillRect/>
              </a:stretch>
            </p:blipFill>
            <p:spPr>
              <a:xfrm>
                <a:off x="0" y="-20105"/>
                <a:ext cx="2826845" cy="630111"/>
              </a:xfrm>
              <a:prstGeom prst="rect">
                <a:avLst/>
              </a:prstGeom>
            </p:spPr>
          </p:pic>
        </p:grpSp>
        <p:sp>
          <p:nvSpPr>
            <p:cNvPr id="7" name="TextBox 6"/>
            <p:cNvSpPr txBox="1"/>
            <p:nvPr/>
          </p:nvSpPr>
          <p:spPr>
            <a:xfrm>
              <a:off x="7072960" y="0"/>
              <a:ext cx="20380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solidFill>
                    <a:schemeClr val="bg1"/>
                  </a:solidFill>
                  <a:latin typeface="Helvetica Neue"/>
                  <a:cs typeface="Helvetica Neue"/>
                </a:rPr>
                <a:t>DeNTAS</a:t>
              </a:r>
              <a:r>
                <a:rPr lang="en-US" sz="2800" dirty="0">
                  <a:solidFill>
                    <a:schemeClr val="bg1"/>
                  </a:solidFill>
                  <a:latin typeface="Helvetica Neue"/>
                  <a:cs typeface="Helvetica Neue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9938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981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However, an issue arose: redundant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5365"/>
            <a:ext cx="8229600" cy="4525963"/>
          </a:xfrm>
        </p:spPr>
        <p:txBody>
          <a:bodyPr>
            <a:normAutofit/>
          </a:bodyPr>
          <a:lstStyle/>
          <a:p>
            <a:r>
              <a:rPr lang="en-GB" dirty="0"/>
              <a:t>Multiple query sequences aligned to same reference sequence within database </a:t>
            </a:r>
          </a:p>
          <a:p>
            <a:pPr lvl="1"/>
            <a:r>
              <a:rPr lang="en-GB" dirty="0"/>
              <a:t>each one having a high homology (low E-value)</a:t>
            </a:r>
          </a:p>
          <a:p>
            <a:r>
              <a:rPr lang="en-GB" dirty="0"/>
              <a:t>Analysis pipeline only handles one FPKM value to each transcript identified through BLAST</a:t>
            </a:r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-1587" y="-20106"/>
            <a:ext cx="9145587" cy="6876519"/>
            <a:chOff x="-1587" y="-20106"/>
            <a:chExt cx="9145587" cy="6876519"/>
          </a:xfrm>
        </p:grpSpPr>
        <p:pic>
          <p:nvPicPr>
            <p:cNvPr id="5" name="Picture 4" descr="background.png"/>
            <p:cNvPicPr>
              <a:picLocks noChangeAspect="1"/>
            </p:cNvPicPr>
            <p:nvPr/>
          </p:nvPicPr>
          <p:blipFill>
            <a:blip r:embed="rId3" cstate="print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87" y="0"/>
              <a:ext cx="9144000" cy="6856413"/>
            </a:xfrm>
            <a:prstGeom prst="rect">
              <a:avLst/>
            </a:prstGeom>
            <a:noFill/>
          </p:spPr>
        </p:pic>
        <p:grpSp>
          <p:nvGrpSpPr>
            <p:cNvPr id="6" name="Group 5"/>
            <p:cNvGrpSpPr/>
            <p:nvPr/>
          </p:nvGrpSpPr>
          <p:grpSpPr>
            <a:xfrm>
              <a:off x="0" y="-20106"/>
              <a:ext cx="9144000" cy="619845"/>
              <a:chOff x="0" y="-20105"/>
              <a:chExt cx="9144000" cy="630111"/>
            </a:xfr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grpSpPr>
          <p:sp>
            <p:nvSpPr>
              <p:cNvPr id="8" name="Rectangle 7"/>
              <p:cNvSpPr/>
              <p:nvPr/>
            </p:nvSpPr>
            <p:spPr>
              <a:xfrm>
                <a:off x="0" y="-20105"/>
                <a:ext cx="9144000" cy="630111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58000"/>
                    </a:schemeClr>
                  </a:gs>
                  <a:gs pos="100000">
                    <a:srgbClr val="000000">
                      <a:alpha val="27000"/>
                    </a:srgbClr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 cstate="print">
                <a:alphaModFix/>
              </a:blip>
              <a:stretch>
                <a:fillRect/>
              </a:stretch>
            </p:blipFill>
            <p:spPr>
              <a:xfrm>
                <a:off x="0" y="-20105"/>
                <a:ext cx="2826845" cy="630111"/>
              </a:xfrm>
              <a:prstGeom prst="rect">
                <a:avLst/>
              </a:prstGeom>
            </p:spPr>
          </p:pic>
        </p:grpSp>
        <p:sp>
          <p:nvSpPr>
            <p:cNvPr id="7" name="TextBox 6"/>
            <p:cNvSpPr txBox="1"/>
            <p:nvPr/>
          </p:nvSpPr>
          <p:spPr>
            <a:xfrm>
              <a:off x="7072960" y="0"/>
              <a:ext cx="20380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solidFill>
                    <a:schemeClr val="bg1"/>
                  </a:solidFill>
                  <a:latin typeface="Helvetica Neue"/>
                  <a:cs typeface="Helvetica Neue"/>
                </a:rPr>
                <a:t>DeNTAS</a:t>
              </a:r>
              <a:r>
                <a:rPr lang="en-US" sz="2800" dirty="0">
                  <a:solidFill>
                    <a:schemeClr val="bg1"/>
                  </a:solidFill>
                  <a:latin typeface="Helvetica Neue"/>
                  <a:cs typeface="Helvetica Neue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0344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1587" y="-20106"/>
            <a:ext cx="9145587" cy="6876519"/>
            <a:chOff x="-1587" y="-20106"/>
            <a:chExt cx="9145587" cy="6876519"/>
          </a:xfrm>
        </p:grpSpPr>
        <p:pic>
          <p:nvPicPr>
            <p:cNvPr id="5" name="Picture 4" descr="background.png"/>
            <p:cNvPicPr>
              <a:picLocks noChangeAspect="1"/>
            </p:cNvPicPr>
            <p:nvPr/>
          </p:nvPicPr>
          <p:blipFill>
            <a:blip r:embed="rId2" cstate="print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87" y="0"/>
              <a:ext cx="9144000" cy="6856413"/>
            </a:xfrm>
            <a:prstGeom prst="rect">
              <a:avLst/>
            </a:prstGeom>
            <a:noFill/>
          </p:spPr>
        </p:pic>
        <p:grpSp>
          <p:nvGrpSpPr>
            <p:cNvPr id="6" name="Group 5"/>
            <p:cNvGrpSpPr/>
            <p:nvPr/>
          </p:nvGrpSpPr>
          <p:grpSpPr>
            <a:xfrm>
              <a:off x="0" y="-20106"/>
              <a:ext cx="9144000" cy="619845"/>
              <a:chOff x="0" y="-20105"/>
              <a:chExt cx="9144000" cy="630111"/>
            </a:xfr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grpSpPr>
          <p:sp>
            <p:nvSpPr>
              <p:cNvPr id="8" name="Rectangle 7"/>
              <p:cNvSpPr/>
              <p:nvPr/>
            </p:nvSpPr>
            <p:spPr>
              <a:xfrm>
                <a:off x="0" y="-20105"/>
                <a:ext cx="9144000" cy="630111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58000"/>
                    </a:schemeClr>
                  </a:gs>
                  <a:gs pos="100000">
                    <a:srgbClr val="000000">
                      <a:alpha val="27000"/>
                    </a:srgbClr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 cstate="print">
                <a:alphaModFix/>
              </a:blip>
              <a:stretch>
                <a:fillRect/>
              </a:stretch>
            </p:blipFill>
            <p:spPr>
              <a:xfrm>
                <a:off x="0" y="-20105"/>
                <a:ext cx="2826845" cy="630111"/>
              </a:xfrm>
              <a:prstGeom prst="rect">
                <a:avLst/>
              </a:prstGeom>
            </p:spPr>
          </p:pic>
        </p:grpSp>
        <p:sp>
          <p:nvSpPr>
            <p:cNvPr id="7" name="TextBox 6"/>
            <p:cNvSpPr txBox="1"/>
            <p:nvPr/>
          </p:nvSpPr>
          <p:spPr>
            <a:xfrm>
              <a:off x="7072960" y="0"/>
              <a:ext cx="20380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solidFill>
                    <a:schemeClr val="bg1"/>
                  </a:solidFill>
                  <a:latin typeface="Helvetica Neue"/>
                  <a:cs typeface="Helvetica Neue"/>
                </a:rPr>
                <a:t>DeNTAS</a:t>
              </a:r>
              <a:r>
                <a:rPr lang="en-US" sz="2800" dirty="0">
                  <a:solidFill>
                    <a:schemeClr val="bg1"/>
                  </a:solidFill>
                  <a:latin typeface="Helvetica Neue"/>
                  <a:cs typeface="Helvetica Neue"/>
                </a:rPr>
                <a:t> 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Debugging: what causes it and how to solve?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5365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This is likely due to the de novo assembly of splice isoforms absent in the reference database</a:t>
            </a:r>
          </a:p>
          <a:p>
            <a:endParaRPr lang="en-GB" dirty="0"/>
          </a:p>
          <a:p>
            <a:r>
              <a:rPr lang="en-GB" dirty="0"/>
              <a:t>So Isoforms are picked up but all map to the one isoform present in reference database</a:t>
            </a:r>
          </a:p>
          <a:p>
            <a:endParaRPr lang="en-GB" dirty="0"/>
          </a:p>
          <a:p>
            <a:r>
              <a:rPr lang="en-GB" dirty="0"/>
              <a:t>As Trinity de novo pipeline assigns multiple mapping reads uniquely</a:t>
            </a:r>
          </a:p>
          <a:p>
            <a:pPr lvl="1"/>
            <a:r>
              <a:rPr lang="en-GB" dirty="0"/>
              <a:t>We decided to sum the FPKM values from redundant query-reference matches, as each read contributes to a single FPKM value for that given transcript (it just happens that there are isoforms of it present)</a:t>
            </a:r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0061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/>
          <a:lstStyle/>
          <a:p>
            <a:r>
              <a:rPr lang="en-GB" dirty="0"/>
              <a:t>Returning data to 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This tabular </a:t>
            </a:r>
            <a:r>
              <a:rPr lang="en-GB" dirty="0" err="1"/>
              <a:t>tsv</a:t>
            </a:r>
            <a:r>
              <a:rPr lang="en-GB" dirty="0"/>
              <a:t> file output is then downloaded onto the user’s PC into the ‘BLAST’ folder and deleted off of </a:t>
            </a:r>
            <a:r>
              <a:rPr lang="en-GB" dirty="0" err="1"/>
              <a:t>Apocrita</a:t>
            </a:r>
            <a:endParaRPr lang="en-GB" dirty="0"/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-1587" y="-20106"/>
            <a:ext cx="9145587" cy="6876519"/>
            <a:chOff x="-1587" y="-20106"/>
            <a:chExt cx="9145587" cy="6876519"/>
          </a:xfrm>
        </p:grpSpPr>
        <p:pic>
          <p:nvPicPr>
            <p:cNvPr id="5" name="Picture 4" descr="background.png"/>
            <p:cNvPicPr>
              <a:picLocks noChangeAspect="1"/>
            </p:cNvPicPr>
            <p:nvPr/>
          </p:nvPicPr>
          <p:blipFill>
            <a:blip r:embed="rId2" cstate="print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87" y="0"/>
              <a:ext cx="9144000" cy="6856413"/>
            </a:xfrm>
            <a:prstGeom prst="rect">
              <a:avLst/>
            </a:prstGeom>
            <a:noFill/>
          </p:spPr>
        </p:pic>
        <p:grpSp>
          <p:nvGrpSpPr>
            <p:cNvPr id="6" name="Group 5"/>
            <p:cNvGrpSpPr/>
            <p:nvPr/>
          </p:nvGrpSpPr>
          <p:grpSpPr>
            <a:xfrm>
              <a:off x="0" y="-20106"/>
              <a:ext cx="9144000" cy="619845"/>
              <a:chOff x="0" y="-20105"/>
              <a:chExt cx="9144000" cy="630111"/>
            </a:xfr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grpSpPr>
          <p:sp>
            <p:nvSpPr>
              <p:cNvPr id="8" name="Rectangle 7"/>
              <p:cNvSpPr/>
              <p:nvPr/>
            </p:nvSpPr>
            <p:spPr>
              <a:xfrm>
                <a:off x="0" y="-20105"/>
                <a:ext cx="9144000" cy="630111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58000"/>
                    </a:schemeClr>
                  </a:gs>
                  <a:gs pos="100000">
                    <a:srgbClr val="000000">
                      <a:alpha val="27000"/>
                    </a:srgbClr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 cstate="print">
                <a:alphaModFix/>
              </a:blip>
              <a:stretch>
                <a:fillRect/>
              </a:stretch>
            </p:blipFill>
            <p:spPr>
              <a:xfrm>
                <a:off x="0" y="-20105"/>
                <a:ext cx="2826845" cy="630111"/>
              </a:xfrm>
              <a:prstGeom prst="rect">
                <a:avLst/>
              </a:prstGeom>
            </p:spPr>
          </p:pic>
        </p:grpSp>
        <p:sp>
          <p:nvSpPr>
            <p:cNvPr id="7" name="TextBox 6"/>
            <p:cNvSpPr txBox="1"/>
            <p:nvPr/>
          </p:nvSpPr>
          <p:spPr>
            <a:xfrm>
              <a:off x="7072960" y="0"/>
              <a:ext cx="20380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solidFill>
                    <a:schemeClr val="bg1"/>
                  </a:solidFill>
                  <a:latin typeface="Helvetica Neue"/>
                  <a:cs typeface="Helvetica Neue"/>
                </a:rPr>
                <a:t>DeNTAS</a:t>
              </a:r>
              <a:r>
                <a:rPr lang="en-US" sz="2800" dirty="0">
                  <a:solidFill>
                    <a:schemeClr val="bg1"/>
                  </a:solidFill>
                  <a:latin typeface="Helvetica Neue"/>
                  <a:cs typeface="Helvetica Neue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4367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981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Future developments – a dedicated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397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BLAST-</a:t>
            </a:r>
            <a:r>
              <a:rPr lang="en-GB" dirty="0" err="1"/>
              <a:t>ing</a:t>
            </a:r>
            <a:r>
              <a:rPr lang="en-GB" dirty="0"/>
              <a:t> is a high multi-</a:t>
            </a:r>
            <a:r>
              <a:rPr lang="en-GB" dirty="0" err="1"/>
              <a:t>threable</a:t>
            </a:r>
            <a:r>
              <a:rPr lang="en-GB" dirty="0"/>
              <a:t> process</a:t>
            </a:r>
          </a:p>
          <a:p>
            <a:r>
              <a:rPr lang="en-GB" dirty="0"/>
              <a:t>A fully dedicated server where many species databases are stored</a:t>
            </a:r>
          </a:p>
          <a:p>
            <a:r>
              <a:rPr lang="en-GB" dirty="0"/>
              <a:t>No queuing</a:t>
            </a:r>
          </a:p>
          <a:p>
            <a:r>
              <a:rPr lang="en-GB" dirty="0"/>
              <a:t>Can have huge number of cores with high GB/core values</a:t>
            </a:r>
          </a:p>
          <a:p>
            <a:pPr lvl="1"/>
            <a:r>
              <a:rPr lang="en-GB" dirty="0"/>
              <a:t>Can run large numbers of very big jobs</a:t>
            </a:r>
          </a:p>
          <a:p>
            <a:endParaRPr lang="en-GB" dirty="0"/>
          </a:p>
          <a:p>
            <a:r>
              <a:rPr lang="en-GB" dirty="0"/>
              <a:t>Streamlined multi-user functionality was a challenge in </a:t>
            </a:r>
            <a:r>
              <a:rPr lang="en-GB" dirty="0" err="1"/>
              <a:t>Apocrita</a:t>
            </a:r>
            <a:endParaRPr lang="en-GB" dirty="0"/>
          </a:p>
          <a:p>
            <a:pPr lvl="1"/>
            <a:r>
              <a:rPr lang="en-GB" dirty="0"/>
              <a:t>Dedicated server can work without having to parse in </a:t>
            </a:r>
            <a:r>
              <a:rPr lang="en-GB" dirty="0" err="1"/>
              <a:t>Apocrita</a:t>
            </a:r>
            <a:endParaRPr lang="en-GB" dirty="0"/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-1587" y="-20106"/>
            <a:ext cx="9145587" cy="6876519"/>
            <a:chOff x="-1587" y="-20106"/>
            <a:chExt cx="9145587" cy="6876519"/>
          </a:xfrm>
        </p:grpSpPr>
        <p:pic>
          <p:nvPicPr>
            <p:cNvPr id="5" name="Picture 4" descr="background.png"/>
            <p:cNvPicPr>
              <a:picLocks noChangeAspect="1"/>
            </p:cNvPicPr>
            <p:nvPr/>
          </p:nvPicPr>
          <p:blipFill>
            <a:blip r:embed="rId2" cstate="print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87" y="0"/>
              <a:ext cx="9144000" cy="6856413"/>
            </a:xfrm>
            <a:prstGeom prst="rect">
              <a:avLst/>
            </a:prstGeom>
            <a:noFill/>
          </p:spPr>
        </p:pic>
        <p:grpSp>
          <p:nvGrpSpPr>
            <p:cNvPr id="6" name="Group 5"/>
            <p:cNvGrpSpPr/>
            <p:nvPr/>
          </p:nvGrpSpPr>
          <p:grpSpPr>
            <a:xfrm>
              <a:off x="0" y="-20106"/>
              <a:ext cx="9144000" cy="619845"/>
              <a:chOff x="0" y="-20105"/>
              <a:chExt cx="9144000" cy="630111"/>
            </a:xfr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grpSpPr>
          <p:sp>
            <p:nvSpPr>
              <p:cNvPr id="8" name="Rectangle 7"/>
              <p:cNvSpPr/>
              <p:nvPr/>
            </p:nvSpPr>
            <p:spPr>
              <a:xfrm>
                <a:off x="0" y="-20105"/>
                <a:ext cx="9144000" cy="630111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58000"/>
                    </a:schemeClr>
                  </a:gs>
                  <a:gs pos="100000">
                    <a:srgbClr val="000000">
                      <a:alpha val="27000"/>
                    </a:srgbClr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 cstate="print">
                <a:alphaModFix/>
              </a:blip>
              <a:stretch>
                <a:fillRect/>
              </a:stretch>
            </p:blipFill>
            <p:spPr>
              <a:xfrm>
                <a:off x="0" y="-20105"/>
                <a:ext cx="2826845" cy="630111"/>
              </a:xfrm>
              <a:prstGeom prst="rect">
                <a:avLst/>
              </a:prstGeom>
            </p:spPr>
          </p:pic>
        </p:grpSp>
        <p:sp>
          <p:nvSpPr>
            <p:cNvPr id="7" name="TextBox 6"/>
            <p:cNvSpPr txBox="1"/>
            <p:nvPr/>
          </p:nvSpPr>
          <p:spPr>
            <a:xfrm>
              <a:off x="7072960" y="0"/>
              <a:ext cx="20380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solidFill>
                    <a:schemeClr val="bg1"/>
                  </a:solidFill>
                  <a:latin typeface="Helvetica Neue"/>
                  <a:cs typeface="Helvetica Neue"/>
                </a:rPr>
                <a:t>DeNTAS</a:t>
              </a:r>
              <a:r>
                <a:rPr lang="en-US" sz="2800" dirty="0">
                  <a:solidFill>
                    <a:schemeClr val="bg1"/>
                  </a:solidFill>
                  <a:latin typeface="Helvetica Neue"/>
                  <a:cs typeface="Helvetica Neue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0091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1587" y="-20106"/>
            <a:ext cx="9145587" cy="6876519"/>
            <a:chOff x="-1587" y="-20106"/>
            <a:chExt cx="9145587" cy="6876519"/>
          </a:xfrm>
        </p:grpSpPr>
        <p:pic>
          <p:nvPicPr>
            <p:cNvPr id="6" name="Picture 5" descr="background.png"/>
            <p:cNvPicPr>
              <a:picLocks noChangeAspect="1"/>
            </p:cNvPicPr>
            <p:nvPr/>
          </p:nvPicPr>
          <p:blipFill>
            <a:blip r:embed="rId2" cstate="print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87" y="0"/>
              <a:ext cx="9144000" cy="6856413"/>
            </a:xfrm>
            <a:prstGeom prst="rect">
              <a:avLst/>
            </a:prstGeom>
            <a:noFill/>
          </p:spPr>
        </p:pic>
        <p:grpSp>
          <p:nvGrpSpPr>
            <p:cNvPr id="7" name="Group 6"/>
            <p:cNvGrpSpPr/>
            <p:nvPr/>
          </p:nvGrpSpPr>
          <p:grpSpPr>
            <a:xfrm>
              <a:off x="0" y="-20106"/>
              <a:ext cx="9144000" cy="619845"/>
              <a:chOff x="0" y="-20105"/>
              <a:chExt cx="9144000" cy="630111"/>
            </a:xfr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grpSpPr>
          <p:sp>
            <p:nvSpPr>
              <p:cNvPr id="10" name="Rectangle 9"/>
              <p:cNvSpPr/>
              <p:nvPr/>
            </p:nvSpPr>
            <p:spPr>
              <a:xfrm>
                <a:off x="0" y="-20105"/>
                <a:ext cx="9144000" cy="630111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58000"/>
                    </a:schemeClr>
                  </a:gs>
                  <a:gs pos="100000">
                    <a:srgbClr val="000000">
                      <a:alpha val="27000"/>
                    </a:srgbClr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3" cstate="print">
                <a:alphaModFix/>
              </a:blip>
              <a:stretch>
                <a:fillRect/>
              </a:stretch>
            </p:blipFill>
            <p:spPr>
              <a:xfrm>
                <a:off x="0" y="-20105"/>
                <a:ext cx="2826845" cy="630111"/>
              </a:xfrm>
              <a:prstGeom prst="rect">
                <a:avLst/>
              </a:prstGeom>
            </p:spPr>
          </p:pic>
        </p:grpSp>
        <p:sp>
          <p:nvSpPr>
            <p:cNvPr id="9" name="TextBox 8"/>
            <p:cNvSpPr txBox="1"/>
            <p:nvPr/>
          </p:nvSpPr>
          <p:spPr>
            <a:xfrm>
              <a:off x="7072960" y="0"/>
              <a:ext cx="20380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 smtClean="0">
                  <a:solidFill>
                    <a:schemeClr val="bg1"/>
                  </a:solidFill>
                  <a:latin typeface="Helvetica Neue"/>
                  <a:cs typeface="Helvetica Neue"/>
                </a:rPr>
                <a:t>DeNTAS</a:t>
              </a:r>
              <a:r>
                <a:rPr lang="en-US" sz="2800" dirty="0" smtClean="0">
                  <a:solidFill>
                    <a:schemeClr val="bg1"/>
                  </a:solidFill>
                  <a:latin typeface="Helvetica Neue"/>
                  <a:cs typeface="Helvetica Neue"/>
                </a:rPr>
                <a:t> 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1547664" y="551002"/>
            <a:ext cx="612068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pPr algn="ctr"/>
            <a:r>
              <a:rPr lang="en-US" sz="3200" b="1" dirty="0" smtClean="0"/>
              <a:t>Data Analysis and Visualization</a:t>
            </a:r>
            <a:endParaRPr lang="en-US" sz="3200" b="1" dirty="0"/>
          </a:p>
        </p:txBody>
      </p:sp>
      <p:sp>
        <p:nvSpPr>
          <p:cNvPr id="13" name="Rectangle 12"/>
          <p:cNvSpPr/>
          <p:nvPr/>
        </p:nvSpPr>
        <p:spPr>
          <a:xfrm>
            <a:off x="611560" y="1700808"/>
            <a:ext cx="799288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i="1" dirty="0" smtClean="0"/>
              <a:t>R is an open source programming language &amp; software environment for statistical computing and graphics</a:t>
            </a:r>
          </a:p>
          <a:p>
            <a:endParaRPr lang="en-GB" sz="2400" i="1" dirty="0" smtClean="0"/>
          </a:p>
          <a:p>
            <a:pPr marL="342900" indent="-342900">
              <a:buFont typeface="Arial"/>
              <a:buChar char="•"/>
            </a:pPr>
            <a:r>
              <a:rPr lang="en-GB" sz="2400" dirty="0" smtClean="0"/>
              <a:t>extensive </a:t>
            </a:r>
            <a:r>
              <a:rPr lang="en-GB" sz="2400" dirty="0"/>
              <a:t>list of  biological statistics packages available on CRAN and </a:t>
            </a:r>
            <a:r>
              <a:rPr lang="en-GB" sz="2400" dirty="0" err="1"/>
              <a:t>Bioconductor</a:t>
            </a:r>
            <a:r>
              <a:rPr lang="en-GB" sz="2400" dirty="0"/>
              <a:t> </a:t>
            </a:r>
            <a:endParaRPr lang="en-GB" sz="2400" i="1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R version </a:t>
            </a:r>
            <a:r>
              <a:rPr lang="en-US" sz="2400" dirty="0" smtClean="0"/>
              <a:t>3.3.1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err="1" smtClean="0"/>
              <a:t>Differntial</a:t>
            </a:r>
            <a:r>
              <a:rPr lang="en-US" sz="2400" dirty="0" smtClean="0"/>
              <a:t> gene expression : </a:t>
            </a:r>
            <a:r>
              <a:rPr lang="en-US" sz="2400" dirty="0" err="1" smtClean="0"/>
              <a:t>EdgeR</a:t>
            </a:r>
            <a:r>
              <a:rPr lang="en-US" sz="2400" dirty="0" smtClean="0"/>
              <a:t> &amp; </a:t>
            </a:r>
            <a:r>
              <a:rPr lang="en-US" sz="2400" dirty="0" err="1"/>
              <a:t>L</a:t>
            </a:r>
            <a:r>
              <a:rPr lang="en-US" sz="2400" dirty="0" err="1" smtClean="0"/>
              <a:t>imma</a:t>
            </a:r>
            <a:endParaRPr lang="en-US" sz="2400" dirty="0" smtClean="0"/>
          </a:p>
          <a:p>
            <a:pPr marL="342900" indent="-342900">
              <a:buFont typeface="Arial"/>
              <a:buChar char="•"/>
            </a:pPr>
            <a:r>
              <a:rPr lang="en-US" sz="2400" dirty="0" err="1" smtClean="0"/>
              <a:t>Graphcial</a:t>
            </a:r>
            <a:r>
              <a:rPr lang="en-US" sz="2400" dirty="0" smtClean="0"/>
              <a:t> visualization:   </a:t>
            </a:r>
            <a:r>
              <a:rPr lang="en-US" sz="2400" dirty="0" err="1" smtClean="0"/>
              <a:t>Dendextend</a:t>
            </a:r>
            <a:r>
              <a:rPr lang="en-US" sz="2400" dirty="0" smtClean="0"/>
              <a:t> &amp; </a:t>
            </a:r>
            <a:r>
              <a:rPr lang="en-US" sz="2400" dirty="0" err="1"/>
              <a:t>G</a:t>
            </a:r>
            <a:r>
              <a:rPr lang="en-US" sz="2400" dirty="0" err="1" smtClean="0"/>
              <a:t>plot</a:t>
            </a:r>
            <a:endParaRPr lang="en-US" sz="2400" dirty="0" smtClean="0"/>
          </a:p>
          <a:p>
            <a:pPr marL="342900" indent="-342900">
              <a:buFont typeface="Arial"/>
              <a:buChar char="•"/>
            </a:pPr>
            <a:endParaRPr lang="en-US" sz="2400" dirty="0" smtClean="0"/>
          </a:p>
          <a:p>
            <a:pPr marL="342900" indent="-342900">
              <a:buFont typeface="Arial"/>
              <a:buChar char="•"/>
            </a:pPr>
            <a:endParaRPr lang="en-GB" sz="2400" i="1" dirty="0"/>
          </a:p>
          <a:p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1407806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1587" y="-20106"/>
            <a:ext cx="9145587" cy="6876519"/>
            <a:chOff x="-1587" y="-20106"/>
            <a:chExt cx="9145587" cy="6876519"/>
          </a:xfrm>
        </p:grpSpPr>
        <p:pic>
          <p:nvPicPr>
            <p:cNvPr id="6" name="Picture 5" descr="background.png"/>
            <p:cNvPicPr>
              <a:picLocks noChangeAspect="1"/>
            </p:cNvPicPr>
            <p:nvPr/>
          </p:nvPicPr>
          <p:blipFill>
            <a:blip r:embed="rId2" cstate="print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87" y="0"/>
              <a:ext cx="9144000" cy="6856413"/>
            </a:xfrm>
            <a:prstGeom prst="rect">
              <a:avLst/>
            </a:prstGeom>
            <a:noFill/>
          </p:spPr>
        </p:pic>
        <p:grpSp>
          <p:nvGrpSpPr>
            <p:cNvPr id="7" name="Group 6"/>
            <p:cNvGrpSpPr/>
            <p:nvPr/>
          </p:nvGrpSpPr>
          <p:grpSpPr>
            <a:xfrm>
              <a:off x="0" y="-20106"/>
              <a:ext cx="9144000" cy="619845"/>
              <a:chOff x="0" y="-20105"/>
              <a:chExt cx="9144000" cy="630111"/>
            </a:xfr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grpSpPr>
          <p:sp>
            <p:nvSpPr>
              <p:cNvPr id="10" name="Rectangle 9"/>
              <p:cNvSpPr/>
              <p:nvPr/>
            </p:nvSpPr>
            <p:spPr>
              <a:xfrm>
                <a:off x="0" y="-20105"/>
                <a:ext cx="9144000" cy="630111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58000"/>
                    </a:schemeClr>
                  </a:gs>
                  <a:gs pos="100000">
                    <a:srgbClr val="000000">
                      <a:alpha val="27000"/>
                    </a:srgbClr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3" cstate="print">
                <a:alphaModFix/>
              </a:blip>
              <a:stretch>
                <a:fillRect/>
              </a:stretch>
            </p:blipFill>
            <p:spPr>
              <a:xfrm>
                <a:off x="0" y="-20105"/>
                <a:ext cx="2826845" cy="630111"/>
              </a:xfrm>
              <a:prstGeom prst="rect">
                <a:avLst/>
              </a:prstGeom>
            </p:spPr>
          </p:pic>
        </p:grpSp>
        <p:sp>
          <p:nvSpPr>
            <p:cNvPr id="9" name="TextBox 8"/>
            <p:cNvSpPr txBox="1"/>
            <p:nvPr/>
          </p:nvSpPr>
          <p:spPr>
            <a:xfrm>
              <a:off x="7072960" y="0"/>
              <a:ext cx="20380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 smtClean="0">
                  <a:solidFill>
                    <a:schemeClr val="bg1"/>
                  </a:solidFill>
                  <a:latin typeface="Helvetica Neue"/>
                  <a:cs typeface="Helvetica Neue"/>
                </a:rPr>
                <a:t>DeNTAS</a:t>
              </a:r>
              <a:r>
                <a:rPr lang="en-US" sz="2800" dirty="0" smtClean="0">
                  <a:solidFill>
                    <a:schemeClr val="bg1"/>
                  </a:solidFill>
                  <a:latin typeface="Helvetica Neue"/>
                  <a:cs typeface="Helvetica Neue"/>
                </a:rPr>
                <a:t> 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1547664" y="332656"/>
            <a:ext cx="612068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pPr algn="ctr"/>
            <a:r>
              <a:rPr lang="en-US" sz="3200" b="1" dirty="0" smtClean="0"/>
              <a:t>Data Input</a:t>
            </a:r>
            <a:endParaRPr lang="en-US" sz="3200" b="1" dirty="0"/>
          </a:p>
        </p:txBody>
      </p:sp>
      <p:sp>
        <p:nvSpPr>
          <p:cNvPr id="13" name="Rectangle 12"/>
          <p:cNvSpPr/>
          <p:nvPr/>
        </p:nvSpPr>
        <p:spPr>
          <a:xfrm>
            <a:off x="611560" y="1340768"/>
            <a:ext cx="7992888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/>
              <a:t>Python </a:t>
            </a:r>
            <a:r>
              <a:rPr lang="en-GB" sz="2800" dirty="0" err="1" smtClean="0"/>
              <a:t>subprocess</a:t>
            </a:r>
            <a:r>
              <a:rPr lang="en-GB" sz="2800" dirty="0" smtClean="0"/>
              <a:t> </a:t>
            </a:r>
            <a:r>
              <a:rPr lang="en-GB" sz="2800" dirty="0"/>
              <a:t>used to call the </a:t>
            </a:r>
            <a:r>
              <a:rPr lang="en-GB" sz="2800" dirty="0" err="1"/>
              <a:t>analysis.R</a:t>
            </a:r>
            <a:r>
              <a:rPr lang="en-GB" sz="2800" dirty="0"/>
              <a:t> script and </a:t>
            </a:r>
            <a:r>
              <a:rPr lang="en-GB" sz="2800" dirty="0" smtClean="0"/>
              <a:t>parse </a:t>
            </a:r>
            <a:r>
              <a:rPr lang="en-GB" sz="2800" dirty="0"/>
              <a:t>in the required variable arguments;  </a:t>
            </a:r>
          </a:p>
          <a:p>
            <a:endParaRPr lang="en-GB" sz="2800" dirty="0" smtClean="0"/>
          </a:p>
          <a:p>
            <a:r>
              <a:rPr lang="en-GB" sz="2400" b="1" dirty="0" smtClean="0"/>
              <a:t>&gt;</a:t>
            </a:r>
            <a:r>
              <a:rPr lang="en-GB" sz="2400" b="1" dirty="0"/>
              <a:t>&gt; </a:t>
            </a:r>
            <a:r>
              <a:rPr lang="en-GB" sz="2400" b="1" dirty="0" err="1"/>
              <a:t>subprocess.call</a:t>
            </a:r>
            <a:r>
              <a:rPr lang="en-GB" sz="2400" b="1" dirty="0"/>
              <a:t>(</a:t>
            </a:r>
            <a:r>
              <a:rPr lang="en-GB" sz="2400" b="1" dirty="0" err="1"/>
              <a:t>cmd</a:t>
            </a:r>
            <a:r>
              <a:rPr lang="en-GB" sz="2400" b="1" dirty="0"/>
              <a:t>, </a:t>
            </a:r>
            <a:r>
              <a:rPr lang="en-GB" sz="2400" b="1" dirty="0" err="1"/>
              <a:t>universal_newlines</a:t>
            </a:r>
            <a:r>
              <a:rPr lang="en-GB" sz="2400" b="1" dirty="0"/>
              <a:t>=True</a:t>
            </a:r>
            <a:r>
              <a:rPr lang="en-GB" sz="2400" b="1" dirty="0" smtClean="0"/>
              <a:t>)</a:t>
            </a:r>
          </a:p>
          <a:p>
            <a:endParaRPr lang="en-GB" sz="2000" b="1" dirty="0" smtClean="0"/>
          </a:p>
          <a:p>
            <a:r>
              <a:rPr lang="en-GB" sz="2800" dirty="0" err="1" smtClean="0"/>
              <a:t>Args</a:t>
            </a:r>
            <a:r>
              <a:rPr lang="en-GB" sz="2800" dirty="0" smtClean="0"/>
              <a:t> read into R as a single variable</a:t>
            </a:r>
            <a:endParaRPr lang="en-GB" sz="2800" dirty="0"/>
          </a:p>
          <a:p>
            <a:r>
              <a:rPr lang="en-GB" sz="2400" b="1" dirty="0"/>
              <a:t>&gt;&gt; </a:t>
            </a:r>
            <a:r>
              <a:rPr lang="en-GB" sz="2400" b="1" dirty="0" err="1"/>
              <a:t>myArgs</a:t>
            </a:r>
            <a:r>
              <a:rPr lang="en-GB" sz="2400" b="1" dirty="0"/>
              <a:t> &lt;- </a:t>
            </a:r>
            <a:r>
              <a:rPr lang="en-GB" sz="2400" b="1" dirty="0" err="1"/>
              <a:t>commandArgs</a:t>
            </a:r>
            <a:r>
              <a:rPr lang="en-GB" sz="2400" b="1" dirty="0"/>
              <a:t>(</a:t>
            </a:r>
            <a:r>
              <a:rPr lang="en-GB" sz="2400" b="1" dirty="0" err="1"/>
              <a:t>trailingOnly</a:t>
            </a:r>
            <a:r>
              <a:rPr lang="en-GB" sz="2400" b="1" dirty="0"/>
              <a:t> = TRUE</a:t>
            </a:r>
            <a:r>
              <a:rPr lang="en-GB" sz="2400" b="1" dirty="0" smtClean="0"/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GB" sz="2400" b="1" dirty="0" smtClean="0"/>
              <a:t>Filenames</a:t>
            </a:r>
          </a:p>
          <a:p>
            <a:pPr marL="342900" indent="-342900">
              <a:buFont typeface="Arial"/>
              <a:buChar char="•"/>
            </a:pPr>
            <a:r>
              <a:rPr lang="en-GB" sz="2400" b="1" dirty="0" smtClean="0"/>
              <a:t>Experimental groups</a:t>
            </a:r>
            <a:endParaRPr lang="en-GB" sz="2400" dirty="0"/>
          </a:p>
          <a:p>
            <a:endParaRPr lang="en-GB" sz="2800" dirty="0" smtClean="0"/>
          </a:p>
          <a:p>
            <a:r>
              <a:rPr lang="en-GB" sz="2800" dirty="0" err="1" smtClean="0"/>
              <a:t>readDGE</a:t>
            </a:r>
            <a:r>
              <a:rPr lang="en-GB" sz="2800" dirty="0" smtClean="0"/>
              <a:t>(</a:t>
            </a:r>
            <a:r>
              <a:rPr lang="en-GB" sz="2800" i="1" dirty="0" smtClean="0"/>
              <a:t>sample files</a:t>
            </a:r>
            <a:r>
              <a:rPr lang="en-GB" sz="2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47515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1587" y="-20106"/>
            <a:ext cx="9145587" cy="6876519"/>
            <a:chOff x="-1587" y="-20106"/>
            <a:chExt cx="9145587" cy="6876519"/>
          </a:xfrm>
        </p:grpSpPr>
        <p:pic>
          <p:nvPicPr>
            <p:cNvPr id="6" name="Picture 5" descr="background.png"/>
            <p:cNvPicPr>
              <a:picLocks noChangeAspect="1"/>
            </p:cNvPicPr>
            <p:nvPr/>
          </p:nvPicPr>
          <p:blipFill>
            <a:blip r:embed="rId2" cstate="print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87" y="0"/>
              <a:ext cx="9144000" cy="6856413"/>
            </a:xfrm>
            <a:prstGeom prst="rect">
              <a:avLst/>
            </a:prstGeom>
            <a:noFill/>
          </p:spPr>
        </p:pic>
        <p:grpSp>
          <p:nvGrpSpPr>
            <p:cNvPr id="7" name="Group 6"/>
            <p:cNvGrpSpPr/>
            <p:nvPr/>
          </p:nvGrpSpPr>
          <p:grpSpPr>
            <a:xfrm>
              <a:off x="0" y="-20106"/>
              <a:ext cx="9144000" cy="619845"/>
              <a:chOff x="0" y="-20105"/>
              <a:chExt cx="9144000" cy="630111"/>
            </a:xfr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grpSpPr>
          <p:sp>
            <p:nvSpPr>
              <p:cNvPr id="10" name="Rectangle 9"/>
              <p:cNvSpPr/>
              <p:nvPr/>
            </p:nvSpPr>
            <p:spPr>
              <a:xfrm>
                <a:off x="0" y="-20105"/>
                <a:ext cx="9144000" cy="630111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58000"/>
                    </a:schemeClr>
                  </a:gs>
                  <a:gs pos="100000">
                    <a:srgbClr val="000000">
                      <a:alpha val="27000"/>
                    </a:srgbClr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3" cstate="print">
                <a:alphaModFix/>
              </a:blip>
              <a:stretch>
                <a:fillRect/>
              </a:stretch>
            </p:blipFill>
            <p:spPr>
              <a:xfrm>
                <a:off x="0" y="-20105"/>
                <a:ext cx="2826845" cy="630111"/>
              </a:xfrm>
              <a:prstGeom prst="rect">
                <a:avLst/>
              </a:prstGeom>
            </p:spPr>
          </p:pic>
        </p:grpSp>
        <p:sp>
          <p:nvSpPr>
            <p:cNvPr id="9" name="TextBox 8"/>
            <p:cNvSpPr txBox="1"/>
            <p:nvPr/>
          </p:nvSpPr>
          <p:spPr>
            <a:xfrm>
              <a:off x="7072960" y="0"/>
              <a:ext cx="20380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 smtClean="0">
                  <a:solidFill>
                    <a:schemeClr val="bg1"/>
                  </a:solidFill>
                  <a:latin typeface="Helvetica Neue"/>
                  <a:cs typeface="Helvetica Neue"/>
                </a:rPr>
                <a:t>DeNTAS</a:t>
              </a:r>
              <a:r>
                <a:rPr lang="en-US" sz="2800" dirty="0" smtClean="0">
                  <a:solidFill>
                    <a:schemeClr val="bg1"/>
                  </a:solidFill>
                  <a:latin typeface="Helvetica Neue"/>
                  <a:cs typeface="Helvetica Neue"/>
                </a:rPr>
                <a:t> 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1547664" y="332656"/>
            <a:ext cx="612068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pPr algn="ctr"/>
            <a:r>
              <a:rPr lang="en-US" sz="3200" b="1" dirty="0" smtClean="0"/>
              <a:t>Soft coding strategies</a:t>
            </a:r>
            <a:endParaRPr lang="en-US" sz="3200" b="1" dirty="0"/>
          </a:p>
        </p:txBody>
      </p:sp>
      <p:sp>
        <p:nvSpPr>
          <p:cNvPr id="13" name="Rectangle 12"/>
          <p:cNvSpPr/>
          <p:nvPr/>
        </p:nvSpPr>
        <p:spPr>
          <a:xfrm>
            <a:off x="611560" y="1340768"/>
            <a:ext cx="7992888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err="1" smtClean="0"/>
              <a:t>DeNTAS</a:t>
            </a:r>
            <a:r>
              <a:rPr lang="en-GB" sz="2800" dirty="0" smtClean="0"/>
              <a:t> can accommodate </a:t>
            </a:r>
            <a:r>
              <a:rPr lang="en-GB" sz="2800" b="1" dirty="0" smtClean="0"/>
              <a:t>2-4 </a:t>
            </a:r>
            <a:r>
              <a:rPr lang="en-GB" sz="2800" dirty="0" smtClean="0"/>
              <a:t>experimental groups</a:t>
            </a:r>
          </a:p>
          <a:p>
            <a:endParaRPr lang="en-GB" sz="2400" b="1" dirty="0" smtClean="0"/>
          </a:p>
          <a:p>
            <a:r>
              <a:rPr lang="en-GB" sz="2400" b="1" dirty="0" smtClean="0"/>
              <a:t>&gt;</a:t>
            </a:r>
            <a:r>
              <a:rPr lang="en-GB" sz="2400" b="1" dirty="0"/>
              <a:t>&gt; </a:t>
            </a:r>
            <a:r>
              <a:rPr lang="en-GB" sz="2400" b="1" dirty="0" err="1" smtClean="0"/>
              <a:t>group_number</a:t>
            </a:r>
            <a:endParaRPr lang="en-GB" sz="2400" b="1" dirty="0" smtClean="0"/>
          </a:p>
          <a:p>
            <a:endParaRPr lang="en-GB" sz="2400" b="1" dirty="0" smtClean="0"/>
          </a:p>
          <a:p>
            <a:r>
              <a:rPr lang="en-GB" sz="2400" b="1" dirty="0" smtClean="0"/>
              <a:t>If – else statements to</a:t>
            </a:r>
          </a:p>
          <a:p>
            <a:pPr marL="342900" indent="-342900">
              <a:buFont typeface="Arial"/>
              <a:buChar char="•"/>
            </a:pPr>
            <a:r>
              <a:rPr lang="en-GB" sz="2400" dirty="0" smtClean="0"/>
              <a:t>Generate graph names</a:t>
            </a:r>
          </a:p>
          <a:p>
            <a:pPr marL="342900" indent="-342900">
              <a:buFont typeface="Arial"/>
              <a:buChar char="•"/>
            </a:pPr>
            <a:r>
              <a:rPr lang="en-GB" sz="2400" dirty="0" smtClean="0"/>
              <a:t>Create </a:t>
            </a:r>
            <a:r>
              <a:rPr lang="en-GB" sz="2400" dirty="0" err="1"/>
              <a:t>L</a:t>
            </a:r>
            <a:r>
              <a:rPr lang="en-GB" sz="2400" dirty="0" err="1" smtClean="0"/>
              <a:t>imma</a:t>
            </a:r>
            <a:r>
              <a:rPr lang="en-GB" sz="2400" dirty="0" smtClean="0"/>
              <a:t> contrast matrices</a:t>
            </a:r>
          </a:p>
          <a:p>
            <a:endParaRPr lang="en-GB" sz="2400" b="1" dirty="0"/>
          </a:p>
          <a:p>
            <a:r>
              <a:rPr lang="en-GB" sz="2400" b="1" dirty="0" smtClean="0"/>
              <a:t>For loops</a:t>
            </a:r>
          </a:p>
          <a:p>
            <a:pPr marL="342900" indent="-342900">
              <a:buFont typeface="Arial"/>
              <a:buChar char="•"/>
            </a:pPr>
            <a:r>
              <a:rPr lang="en-GB" sz="2400" dirty="0" smtClean="0"/>
              <a:t>Generate one volcano plot for each experimental comparison</a:t>
            </a:r>
          </a:p>
        </p:txBody>
      </p:sp>
    </p:spTree>
    <p:extLst>
      <p:ext uri="{BB962C8B-B14F-4D97-AF65-F5344CB8AC3E}">
        <p14:creationId xmlns:p14="http://schemas.microsoft.com/office/powerpoint/2010/main" val="1273323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1587" y="-20106"/>
            <a:ext cx="9145587" cy="6876519"/>
            <a:chOff x="-1587" y="-20106"/>
            <a:chExt cx="9145587" cy="6876519"/>
          </a:xfrm>
        </p:grpSpPr>
        <p:pic>
          <p:nvPicPr>
            <p:cNvPr id="5" name="Picture 4" descr="background.png"/>
            <p:cNvPicPr>
              <a:picLocks noChangeAspect="1"/>
            </p:cNvPicPr>
            <p:nvPr/>
          </p:nvPicPr>
          <p:blipFill>
            <a:blip r:embed="rId2" cstate="print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87" y="0"/>
              <a:ext cx="9144000" cy="6856413"/>
            </a:xfrm>
            <a:prstGeom prst="rect">
              <a:avLst/>
            </a:prstGeom>
            <a:noFill/>
          </p:spPr>
        </p:pic>
        <p:grpSp>
          <p:nvGrpSpPr>
            <p:cNvPr id="6" name="Group 5"/>
            <p:cNvGrpSpPr/>
            <p:nvPr/>
          </p:nvGrpSpPr>
          <p:grpSpPr>
            <a:xfrm>
              <a:off x="0" y="-20106"/>
              <a:ext cx="9144000" cy="619845"/>
              <a:chOff x="0" y="-20105"/>
              <a:chExt cx="9144000" cy="630111"/>
            </a:xfr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grpSpPr>
          <p:sp>
            <p:nvSpPr>
              <p:cNvPr id="8" name="Rectangle 7"/>
              <p:cNvSpPr/>
              <p:nvPr/>
            </p:nvSpPr>
            <p:spPr>
              <a:xfrm>
                <a:off x="0" y="-20105"/>
                <a:ext cx="9144000" cy="630111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58000"/>
                    </a:schemeClr>
                  </a:gs>
                  <a:gs pos="100000">
                    <a:srgbClr val="000000">
                      <a:alpha val="27000"/>
                    </a:srgbClr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 cstate="print">
                <a:alphaModFix/>
              </a:blip>
              <a:stretch>
                <a:fillRect/>
              </a:stretch>
            </p:blipFill>
            <p:spPr>
              <a:xfrm>
                <a:off x="0" y="-20105"/>
                <a:ext cx="2826845" cy="630111"/>
              </a:xfrm>
              <a:prstGeom prst="rect">
                <a:avLst/>
              </a:prstGeom>
            </p:spPr>
          </p:pic>
        </p:grpSp>
        <p:sp>
          <p:nvSpPr>
            <p:cNvPr id="7" name="TextBox 6"/>
            <p:cNvSpPr txBox="1"/>
            <p:nvPr/>
          </p:nvSpPr>
          <p:spPr>
            <a:xfrm>
              <a:off x="7072960" y="0"/>
              <a:ext cx="20380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 smtClean="0">
                  <a:solidFill>
                    <a:schemeClr val="bg1"/>
                  </a:solidFill>
                  <a:latin typeface="Helvetica Neue"/>
                  <a:cs typeface="Helvetica Neue"/>
                </a:rPr>
                <a:t>DeNTAS</a:t>
              </a:r>
              <a:r>
                <a:rPr lang="en-US" sz="2800" dirty="0" smtClean="0">
                  <a:solidFill>
                    <a:schemeClr val="bg1"/>
                  </a:solidFill>
                  <a:latin typeface="Helvetica Neue"/>
                  <a:cs typeface="Helvetica Neue"/>
                </a:rPr>
                <a:t> 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13792"/>
            <a:ext cx="8229600" cy="1143000"/>
          </a:xfrm>
        </p:spPr>
        <p:txBody>
          <a:bodyPr>
            <a:normAutofit/>
          </a:bodyPr>
          <a:lstStyle/>
          <a:p>
            <a:r>
              <a:rPr lang="en-GB" sz="3600" dirty="0" smtClean="0"/>
              <a:t>Talk Content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1917"/>
            <a:ext cx="8229600" cy="5145435"/>
          </a:xfrm>
        </p:spPr>
        <p:txBody>
          <a:bodyPr>
            <a:normAutofit/>
          </a:bodyPr>
          <a:lstStyle/>
          <a:p>
            <a:r>
              <a:rPr lang="en-GB" sz="2400" dirty="0" smtClean="0"/>
              <a:t>Flask Framework &amp; What </a:t>
            </a:r>
            <a:r>
              <a:rPr lang="en-GB" sz="2400" dirty="0" err="1" smtClean="0"/>
              <a:t>DeNTAS</a:t>
            </a:r>
            <a:r>
              <a:rPr lang="en-GB" sz="2400" dirty="0" smtClean="0"/>
              <a:t> does by Dania Vicente-</a:t>
            </a:r>
            <a:r>
              <a:rPr lang="en-GB" sz="2400" dirty="0" err="1" smtClean="0"/>
              <a:t>Zamarreño</a:t>
            </a:r>
            <a:r>
              <a:rPr lang="en-GB" sz="2400" dirty="0" smtClean="0"/>
              <a:t>:</a:t>
            </a:r>
          </a:p>
          <a:p>
            <a:pPr lvl="1"/>
            <a:r>
              <a:rPr lang="en-GB" sz="2000" dirty="0" smtClean="0"/>
              <a:t>Flask framework</a:t>
            </a:r>
          </a:p>
          <a:p>
            <a:pPr lvl="1"/>
            <a:r>
              <a:rPr lang="en-GB" sz="2000" dirty="0" smtClean="0"/>
              <a:t>What </a:t>
            </a:r>
            <a:r>
              <a:rPr lang="en-GB" sz="2000" dirty="0" err="1" smtClean="0"/>
              <a:t>DeNTAS</a:t>
            </a:r>
            <a:r>
              <a:rPr lang="en-GB" sz="2000" dirty="0" smtClean="0"/>
              <a:t> does:</a:t>
            </a:r>
          </a:p>
          <a:p>
            <a:pPr lvl="2"/>
            <a:r>
              <a:rPr lang="en-GB" sz="1800" dirty="0" smtClean="0"/>
              <a:t>User’s inputs</a:t>
            </a:r>
          </a:p>
          <a:p>
            <a:r>
              <a:rPr lang="en-GB" sz="2400" dirty="0" smtClean="0"/>
              <a:t>BLAST by </a:t>
            </a:r>
            <a:r>
              <a:rPr lang="en-GB" sz="2400" dirty="0" err="1" smtClean="0"/>
              <a:t>Yusef</a:t>
            </a:r>
            <a:r>
              <a:rPr lang="en-GB" sz="2400" dirty="0" smtClean="0"/>
              <a:t> </a:t>
            </a:r>
          </a:p>
          <a:p>
            <a:r>
              <a:rPr lang="en-GB" sz="2400" dirty="0" smtClean="0"/>
              <a:t>Statistics by </a:t>
            </a:r>
            <a:r>
              <a:rPr lang="en-GB" sz="2400" dirty="0" smtClean="0"/>
              <a:t>James:</a:t>
            </a:r>
          </a:p>
          <a:p>
            <a:r>
              <a:rPr lang="en-GB" sz="2600" dirty="0" smtClean="0"/>
              <a:t>Front-end  by </a:t>
            </a:r>
            <a:r>
              <a:rPr lang="en-GB" sz="2600" dirty="0" err="1" smtClean="0"/>
              <a:t>Krisi</a:t>
            </a:r>
            <a:endParaRPr lang="en-GB" sz="2600" dirty="0" smtClean="0"/>
          </a:p>
          <a:p>
            <a:pPr marL="0" indent="0">
              <a:buNone/>
            </a:pPr>
            <a:endParaRPr lang="en-GB" sz="2600" dirty="0" smtClean="0"/>
          </a:p>
        </p:txBody>
      </p:sp>
    </p:spTree>
    <p:extLst>
      <p:ext uri="{BB962C8B-B14F-4D97-AF65-F5344CB8AC3E}">
        <p14:creationId xmlns:p14="http://schemas.microsoft.com/office/powerpoint/2010/main" val="2662880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1587" y="-20106"/>
            <a:ext cx="9145587" cy="6876519"/>
            <a:chOff x="-1587" y="-20106"/>
            <a:chExt cx="9145587" cy="6876519"/>
          </a:xfrm>
        </p:grpSpPr>
        <p:pic>
          <p:nvPicPr>
            <p:cNvPr id="6" name="Picture 5" descr="background.png"/>
            <p:cNvPicPr>
              <a:picLocks noChangeAspect="1"/>
            </p:cNvPicPr>
            <p:nvPr/>
          </p:nvPicPr>
          <p:blipFill>
            <a:blip r:embed="rId2" cstate="print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87" y="0"/>
              <a:ext cx="9144000" cy="6856413"/>
            </a:xfrm>
            <a:prstGeom prst="rect">
              <a:avLst/>
            </a:prstGeom>
            <a:noFill/>
          </p:spPr>
        </p:pic>
        <p:grpSp>
          <p:nvGrpSpPr>
            <p:cNvPr id="7" name="Group 6"/>
            <p:cNvGrpSpPr/>
            <p:nvPr/>
          </p:nvGrpSpPr>
          <p:grpSpPr>
            <a:xfrm>
              <a:off x="0" y="-20106"/>
              <a:ext cx="9144000" cy="619845"/>
              <a:chOff x="0" y="-20105"/>
              <a:chExt cx="9144000" cy="630111"/>
            </a:xfr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grpSpPr>
          <p:sp>
            <p:nvSpPr>
              <p:cNvPr id="10" name="Rectangle 9"/>
              <p:cNvSpPr/>
              <p:nvPr/>
            </p:nvSpPr>
            <p:spPr>
              <a:xfrm>
                <a:off x="0" y="-20105"/>
                <a:ext cx="9144000" cy="630111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58000"/>
                    </a:schemeClr>
                  </a:gs>
                  <a:gs pos="100000">
                    <a:srgbClr val="000000">
                      <a:alpha val="27000"/>
                    </a:srgbClr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3" cstate="print">
                <a:alphaModFix/>
              </a:blip>
              <a:stretch>
                <a:fillRect/>
              </a:stretch>
            </p:blipFill>
            <p:spPr>
              <a:xfrm>
                <a:off x="0" y="-20105"/>
                <a:ext cx="2826845" cy="630111"/>
              </a:xfrm>
              <a:prstGeom prst="rect">
                <a:avLst/>
              </a:prstGeom>
            </p:spPr>
          </p:pic>
        </p:grpSp>
        <p:sp>
          <p:nvSpPr>
            <p:cNvPr id="9" name="TextBox 8"/>
            <p:cNvSpPr txBox="1"/>
            <p:nvPr/>
          </p:nvSpPr>
          <p:spPr>
            <a:xfrm>
              <a:off x="7072960" y="0"/>
              <a:ext cx="20380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 smtClean="0">
                  <a:solidFill>
                    <a:schemeClr val="bg1"/>
                  </a:solidFill>
                  <a:latin typeface="Helvetica Neue"/>
                  <a:cs typeface="Helvetica Neue"/>
                </a:rPr>
                <a:t>DeNTAS</a:t>
              </a:r>
              <a:r>
                <a:rPr lang="en-US" sz="2800" dirty="0" smtClean="0">
                  <a:solidFill>
                    <a:schemeClr val="bg1"/>
                  </a:solidFill>
                  <a:latin typeface="Helvetica Neue"/>
                  <a:cs typeface="Helvetica Neue"/>
                </a:rPr>
                <a:t> 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1547664" y="332656"/>
            <a:ext cx="612068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pPr algn="ctr"/>
            <a:r>
              <a:rPr lang="en-US" sz="3200" b="1" dirty="0" smtClean="0"/>
              <a:t>Statistics</a:t>
            </a:r>
            <a:endParaRPr lang="en-US" sz="3200" b="1" dirty="0"/>
          </a:p>
        </p:txBody>
      </p:sp>
      <p:sp>
        <p:nvSpPr>
          <p:cNvPr id="13" name="Rectangle 12"/>
          <p:cNvSpPr/>
          <p:nvPr/>
        </p:nvSpPr>
        <p:spPr>
          <a:xfrm>
            <a:off x="395536" y="1196752"/>
            <a:ext cx="8568952" cy="6555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GB" sz="2200" dirty="0"/>
              <a:t>Raw FPKM values </a:t>
            </a:r>
            <a:r>
              <a:rPr lang="en-GB" sz="2200" dirty="0" smtClean="0"/>
              <a:t>are </a:t>
            </a:r>
            <a:r>
              <a:rPr lang="en-GB" sz="2200" dirty="0"/>
              <a:t>log2 transformed</a:t>
            </a:r>
          </a:p>
          <a:p>
            <a:pPr marL="342900" indent="-342900">
              <a:buFont typeface="Arial"/>
              <a:buChar char="•"/>
            </a:pPr>
            <a:endParaRPr lang="en-GB" sz="2200" b="1" dirty="0" smtClean="0"/>
          </a:p>
          <a:p>
            <a:pPr marL="342900" indent="-342900">
              <a:buFont typeface="Arial"/>
              <a:buChar char="•"/>
            </a:pPr>
            <a:r>
              <a:rPr lang="en-GB" sz="2200" dirty="0"/>
              <a:t>Data is filtered to exclude stochastic noise and low background levels of expression from analysis.</a:t>
            </a:r>
          </a:p>
          <a:p>
            <a:pPr marL="342900" indent="-342900">
              <a:buFont typeface="Arial"/>
              <a:buChar char="•"/>
            </a:pPr>
            <a:endParaRPr lang="en-GB" sz="2200" b="1" dirty="0" smtClean="0"/>
          </a:p>
          <a:p>
            <a:pPr marL="342900" indent="-342900">
              <a:buFont typeface="Arial"/>
              <a:buChar char="•"/>
            </a:pPr>
            <a:r>
              <a:rPr lang="en-GB" sz="2200" i="1" dirty="0" err="1"/>
              <a:t>Limma</a:t>
            </a:r>
            <a:r>
              <a:rPr lang="en-GB" sz="2200" i="1" dirty="0"/>
              <a:t> </a:t>
            </a:r>
            <a:r>
              <a:rPr lang="en-GB" sz="2200" dirty="0" smtClean="0"/>
              <a:t>creates </a:t>
            </a:r>
            <a:r>
              <a:rPr lang="en-GB" sz="2200" dirty="0"/>
              <a:t>a linear model for each row in the </a:t>
            </a:r>
            <a:r>
              <a:rPr lang="en-GB" sz="2200" dirty="0" smtClean="0"/>
              <a:t>data matrix.</a:t>
            </a:r>
          </a:p>
          <a:p>
            <a:pPr marL="800100" lvl="1" indent="-342900">
              <a:buFont typeface="Arial"/>
              <a:buChar char="•"/>
            </a:pPr>
            <a:r>
              <a:rPr lang="en-GB" sz="2200" dirty="0" smtClean="0"/>
              <a:t>Analyses experiments </a:t>
            </a:r>
            <a:r>
              <a:rPr lang="en-GB" sz="2200" dirty="0"/>
              <a:t>as an integrated </a:t>
            </a:r>
            <a:r>
              <a:rPr lang="en-GB" sz="2200" dirty="0" smtClean="0"/>
              <a:t>whole; sharing </a:t>
            </a:r>
            <a:r>
              <a:rPr lang="en-GB" sz="2200" dirty="0"/>
              <a:t>information between </a:t>
            </a:r>
            <a:r>
              <a:rPr lang="en-GB" sz="2200" dirty="0" smtClean="0"/>
              <a:t>samples</a:t>
            </a:r>
          </a:p>
          <a:p>
            <a:pPr marL="800100" lvl="1" indent="-342900">
              <a:buFont typeface="Arial"/>
              <a:buChar char="•"/>
            </a:pPr>
            <a:r>
              <a:rPr lang="en-GB" sz="2200" dirty="0" smtClean="0"/>
              <a:t>increases </a:t>
            </a:r>
            <a:r>
              <a:rPr lang="en-GB" sz="2200" dirty="0"/>
              <a:t>the reliability of statistical conclusions drawn from low sample numbers  (Ritchie et al. 2015).</a:t>
            </a:r>
          </a:p>
          <a:p>
            <a:pPr marL="342900" indent="-342900">
              <a:buFont typeface="Arial"/>
              <a:buChar char="•"/>
            </a:pPr>
            <a:endParaRPr lang="en-GB" sz="2200" dirty="0" smtClean="0"/>
          </a:p>
          <a:p>
            <a:pPr marL="342900" indent="-342900">
              <a:buFont typeface="Arial"/>
              <a:buChar char="•"/>
            </a:pPr>
            <a:r>
              <a:rPr lang="en-GB" sz="2200" i="1" dirty="0" err="1" smtClean="0"/>
              <a:t>Limma’s</a:t>
            </a:r>
            <a:r>
              <a:rPr lang="en-GB" sz="2200" dirty="0" smtClean="0"/>
              <a:t> </a:t>
            </a:r>
            <a:r>
              <a:rPr lang="en-GB" sz="2200" dirty="0"/>
              <a:t>parametric empirical Bayes </a:t>
            </a:r>
            <a:r>
              <a:rPr lang="en-GB" sz="2200" dirty="0" smtClean="0"/>
              <a:t>procedures</a:t>
            </a:r>
          </a:p>
          <a:p>
            <a:pPr marL="800100" lvl="1" indent="-342900">
              <a:buFont typeface="Arial"/>
              <a:buChar char="•"/>
            </a:pPr>
            <a:r>
              <a:rPr lang="en-GB" sz="2200" dirty="0" smtClean="0"/>
              <a:t>incorporates </a:t>
            </a:r>
            <a:r>
              <a:rPr lang="en-GB" sz="2200" dirty="0"/>
              <a:t>a mean-variance trend into the global variance </a:t>
            </a:r>
            <a:r>
              <a:rPr lang="en-GB" sz="2200" dirty="0" smtClean="0"/>
              <a:t>estimate</a:t>
            </a:r>
          </a:p>
          <a:p>
            <a:pPr marL="800100" lvl="1" indent="-342900">
              <a:buFont typeface="Arial"/>
              <a:buChar char="•"/>
            </a:pPr>
            <a:r>
              <a:rPr lang="en-GB" sz="2200" dirty="0" smtClean="0"/>
              <a:t>accounts </a:t>
            </a:r>
            <a:r>
              <a:rPr lang="en-GB" sz="2200" dirty="0"/>
              <a:t>for the reduced reliability of low expression values (</a:t>
            </a:r>
            <a:r>
              <a:rPr lang="en-GB" sz="2200" dirty="0" err="1"/>
              <a:t>Sartor</a:t>
            </a:r>
            <a:r>
              <a:rPr lang="en-GB" sz="2200" dirty="0"/>
              <a:t> et al., 2006). </a:t>
            </a:r>
          </a:p>
          <a:p>
            <a:endParaRPr lang="en-GB" sz="2400" b="1" dirty="0"/>
          </a:p>
          <a:p>
            <a:endParaRPr lang="en-GB" sz="2400" b="1" dirty="0"/>
          </a:p>
          <a:p>
            <a:endParaRPr lang="en-GB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691074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1587" y="-20106"/>
            <a:ext cx="9145587" cy="6876519"/>
            <a:chOff x="-1587" y="-20106"/>
            <a:chExt cx="9145587" cy="6876519"/>
          </a:xfrm>
        </p:grpSpPr>
        <p:pic>
          <p:nvPicPr>
            <p:cNvPr id="6" name="Picture 5" descr="background.png"/>
            <p:cNvPicPr>
              <a:picLocks noChangeAspect="1"/>
            </p:cNvPicPr>
            <p:nvPr/>
          </p:nvPicPr>
          <p:blipFill>
            <a:blip r:embed="rId2" cstate="print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87" y="0"/>
              <a:ext cx="9144000" cy="6856413"/>
            </a:xfrm>
            <a:prstGeom prst="rect">
              <a:avLst/>
            </a:prstGeom>
            <a:noFill/>
          </p:spPr>
        </p:pic>
        <p:grpSp>
          <p:nvGrpSpPr>
            <p:cNvPr id="7" name="Group 6"/>
            <p:cNvGrpSpPr/>
            <p:nvPr/>
          </p:nvGrpSpPr>
          <p:grpSpPr>
            <a:xfrm>
              <a:off x="0" y="-20106"/>
              <a:ext cx="9144000" cy="619845"/>
              <a:chOff x="0" y="-20105"/>
              <a:chExt cx="9144000" cy="630111"/>
            </a:xfr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grpSpPr>
          <p:sp>
            <p:nvSpPr>
              <p:cNvPr id="10" name="Rectangle 9"/>
              <p:cNvSpPr/>
              <p:nvPr/>
            </p:nvSpPr>
            <p:spPr>
              <a:xfrm>
                <a:off x="0" y="-20105"/>
                <a:ext cx="9144000" cy="630111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58000"/>
                    </a:schemeClr>
                  </a:gs>
                  <a:gs pos="100000">
                    <a:srgbClr val="000000">
                      <a:alpha val="27000"/>
                    </a:srgbClr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3" cstate="print">
                <a:alphaModFix/>
              </a:blip>
              <a:stretch>
                <a:fillRect/>
              </a:stretch>
            </p:blipFill>
            <p:spPr>
              <a:xfrm>
                <a:off x="0" y="-20105"/>
                <a:ext cx="2826845" cy="630111"/>
              </a:xfrm>
              <a:prstGeom prst="rect">
                <a:avLst/>
              </a:prstGeom>
            </p:spPr>
          </p:pic>
        </p:grpSp>
        <p:sp>
          <p:nvSpPr>
            <p:cNvPr id="9" name="TextBox 8"/>
            <p:cNvSpPr txBox="1"/>
            <p:nvPr/>
          </p:nvSpPr>
          <p:spPr>
            <a:xfrm>
              <a:off x="7072960" y="0"/>
              <a:ext cx="20380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 smtClean="0">
                  <a:solidFill>
                    <a:schemeClr val="bg1"/>
                  </a:solidFill>
                  <a:latin typeface="Helvetica Neue"/>
                  <a:cs typeface="Helvetica Neue"/>
                </a:rPr>
                <a:t>DeNTAS</a:t>
              </a:r>
              <a:r>
                <a:rPr lang="en-US" sz="2800" dirty="0" smtClean="0">
                  <a:solidFill>
                    <a:schemeClr val="bg1"/>
                  </a:solidFill>
                  <a:latin typeface="Helvetica Neue"/>
                  <a:cs typeface="Helvetica Neue"/>
                </a:rPr>
                <a:t> 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1043608" y="332656"/>
            <a:ext cx="72008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pPr algn="ctr"/>
            <a:r>
              <a:rPr lang="en-US" sz="3200" b="1" dirty="0" smtClean="0"/>
              <a:t>Multivariate data exploration</a:t>
            </a:r>
            <a:endParaRPr lang="en-US" sz="3200" b="1" dirty="0"/>
          </a:p>
        </p:txBody>
      </p:sp>
      <p:pic>
        <p:nvPicPr>
          <p:cNvPr id="2" name="Picture 1" descr="Screen Shot 2017-02-17 at 11.52.4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628800"/>
            <a:ext cx="4183563" cy="3960440"/>
          </a:xfrm>
          <a:prstGeom prst="rect">
            <a:avLst/>
          </a:prstGeom>
        </p:spPr>
      </p:pic>
      <p:pic>
        <p:nvPicPr>
          <p:cNvPr id="3" name="Picture 2" descr="Screen Shot 2017-02-17 at 11.52.49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628800"/>
            <a:ext cx="3982455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872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1587" y="-20106"/>
            <a:ext cx="9145587" cy="6876519"/>
            <a:chOff x="-1587" y="-20106"/>
            <a:chExt cx="9145587" cy="6876519"/>
          </a:xfrm>
        </p:grpSpPr>
        <p:pic>
          <p:nvPicPr>
            <p:cNvPr id="6" name="Picture 5" descr="background.png"/>
            <p:cNvPicPr>
              <a:picLocks noChangeAspect="1"/>
            </p:cNvPicPr>
            <p:nvPr/>
          </p:nvPicPr>
          <p:blipFill>
            <a:blip r:embed="rId2" cstate="print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87" y="0"/>
              <a:ext cx="9144000" cy="6856413"/>
            </a:xfrm>
            <a:prstGeom prst="rect">
              <a:avLst/>
            </a:prstGeom>
            <a:noFill/>
          </p:spPr>
        </p:pic>
        <p:grpSp>
          <p:nvGrpSpPr>
            <p:cNvPr id="7" name="Group 6"/>
            <p:cNvGrpSpPr/>
            <p:nvPr/>
          </p:nvGrpSpPr>
          <p:grpSpPr>
            <a:xfrm>
              <a:off x="0" y="-20106"/>
              <a:ext cx="9144000" cy="619845"/>
              <a:chOff x="0" y="-20105"/>
              <a:chExt cx="9144000" cy="630111"/>
            </a:xfr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grpSpPr>
          <p:sp>
            <p:nvSpPr>
              <p:cNvPr id="10" name="Rectangle 9"/>
              <p:cNvSpPr/>
              <p:nvPr/>
            </p:nvSpPr>
            <p:spPr>
              <a:xfrm>
                <a:off x="0" y="-20105"/>
                <a:ext cx="9144000" cy="630111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58000"/>
                    </a:schemeClr>
                  </a:gs>
                  <a:gs pos="100000">
                    <a:srgbClr val="000000">
                      <a:alpha val="27000"/>
                    </a:srgbClr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3" cstate="print">
                <a:alphaModFix/>
              </a:blip>
              <a:stretch>
                <a:fillRect/>
              </a:stretch>
            </p:blipFill>
            <p:spPr>
              <a:xfrm>
                <a:off x="0" y="-20105"/>
                <a:ext cx="2826845" cy="630111"/>
              </a:xfrm>
              <a:prstGeom prst="rect">
                <a:avLst/>
              </a:prstGeom>
            </p:spPr>
          </p:pic>
        </p:grpSp>
        <p:sp>
          <p:nvSpPr>
            <p:cNvPr id="9" name="TextBox 8"/>
            <p:cNvSpPr txBox="1"/>
            <p:nvPr/>
          </p:nvSpPr>
          <p:spPr>
            <a:xfrm>
              <a:off x="7072960" y="0"/>
              <a:ext cx="20380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 smtClean="0">
                  <a:solidFill>
                    <a:schemeClr val="bg1"/>
                  </a:solidFill>
                  <a:latin typeface="Helvetica Neue"/>
                  <a:cs typeface="Helvetica Neue"/>
                </a:rPr>
                <a:t>DeNTAS</a:t>
              </a:r>
              <a:r>
                <a:rPr lang="en-US" sz="2800" dirty="0" smtClean="0">
                  <a:solidFill>
                    <a:schemeClr val="bg1"/>
                  </a:solidFill>
                  <a:latin typeface="Helvetica Neue"/>
                  <a:cs typeface="Helvetica Neue"/>
                </a:rPr>
                <a:t> 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1043608" y="332656"/>
            <a:ext cx="72008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pPr algn="ctr"/>
            <a:r>
              <a:rPr lang="en-US" sz="3200" b="1" dirty="0" smtClean="0"/>
              <a:t>Differential gene expression visualization</a:t>
            </a:r>
            <a:endParaRPr lang="en-US" sz="3200" b="1" dirty="0"/>
          </a:p>
        </p:txBody>
      </p:sp>
      <p:pic>
        <p:nvPicPr>
          <p:cNvPr id="13" name="Picture 12" descr="Screen Shot 2017-02-17 at 10.46.1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56792"/>
            <a:ext cx="4258065" cy="4824536"/>
          </a:xfrm>
          <a:prstGeom prst="rect">
            <a:avLst/>
          </a:prstGeom>
        </p:spPr>
      </p:pic>
      <p:pic>
        <p:nvPicPr>
          <p:cNvPr id="2" name="Picture 1" descr="Screen Shot 2017-02-17 at 13.09.3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579517"/>
            <a:ext cx="4572000" cy="480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283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1587" y="-20106"/>
            <a:ext cx="9145587" cy="6876519"/>
            <a:chOff x="-1587" y="-20106"/>
            <a:chExt cx="9145587" cy="6876519"/>
          </a:xfrm>
        </p:grpSpPr>
        <p:pic>
          <p:nvPicPr>
            <p:cNvPr id="6" name="Picture 5" descr="background.png"/>
            <p:cNvPicPr>
              <a:picLocks noChangeAspect="1"/>
            </p:cNvPicPr>
            <p:nvPr/>
          </p:nvPicPr>
          <p:blipFill>
            <a:blip r:embed="rId2" cstate="print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87" y="0"/>
              <a:ext cx="9144000" cy="6856413"/>
            </a:xfrm>
            <a:prstGeom prst="rect">
              <a:avLst/>
            </a:prstGeom>
            <a:noFill/>
          </p:spPr>
        </p:pic>
        <p:grpSp>
          <p:nvGrpSpPr>
            <p:cNvPr id="7" name="Group 6"/>
            <p:cNvGrpSpPr/>
            <p:nvPr/>
          </p:nvGrpSpPr>
          <p:grpSpPr>
            <a:xfrm>
              <a:off x="0" y="-20106"/>
              <a:ext cx="9144000" cy="619845"/>
              <a:chOff x="0" y="-20105"/>
              <a:chExt cx="9144000" cy="630111"/>
            </a:xfr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grpSpPr>
          <p:sp>
            <p:nvSpPr>
              <p:cNvPr id="10" name="Rectangle 9"/>
              <p:cNvSpPr/>
              <p:nvPr/>
            </p:nvSpPr>
            <p:spPr>
              <a:xfrm>
                <a:off x="0" y="-20105"/>
                <a:ext cx="9144000" cy="630111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58000"/>
                    </a:schemeClr>
                  </a:gs>
                  <a:gs pos="100000">
                    <a:srgbClr val="000000">
                      <a:alpha val="27000"/>
                    </a:srgbClr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3" cstate="print">
                <a:alphaModFix/>
              </a:blip>
              <a:stretch>
                <a:fillRect/>
              </a:stretch>
            </p:blipFill>
            <p:spPr>
              <a:xfrm>
                <a:off x="0" y="-20105"/>
                <a:ext cx="2826845" cy="630111"/>
              </a:xfrm>
              <a:prstGeom prst="rect">
                <a:avLst/>
              </a:prstGeom>
            </p:spPr>
          </p:pic>
        </p:grpSp>
        <p:sp>
          <p:nvSpPr>
            <p:cNvPr id="9" name="TextBox 8"/>
            <p:cNvSpPr txBox="1"/>
            <p:nvPr/>
          </p:nvSpPr>
          <p:spPr>
            <a:xfrm>
              <a:off x="7072960" y="0"/>
              <a:ext cx="20380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 smtClean="0">
                  <a:solidFill>
                    <a:schemeClr val="bg1"/>
                  </a:solidFill>
                  <a:latin typeface="Helvetica Neue"/>
                  <a:cs typeface="Helvetica Neue"/>
                </a:rPr>
                <a:t>DeNTAS</a:t>
              </a:r>
              <a:r>
                <a:rPr lang="en-US" sz="2800" dirty="0" smtClean="0">
                  <a:solidFill>
                    <a:schemeClr val="bg1"/>
                  </a:solidFill>
                  <a:latin typeface="Helvetica Neue"/>
                  <a:cs typeface="Helvetica Neue"/>
                </a:rPr>
                <a:t> 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1043608" y="332656"/>
            <a:ext cx="72008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pPr algn="ctr"/>
            <a:r>
              <a:rPr lang="en-US" sz="3200" b="1" dirty="0" smtClean="0"/>
              <a:t>Front end</a:t>
            </a:r>
            <a:endParaRPr lang="en-US" sz="3200" b="1" dirty="0"/>
          </a:p>
        </p:txBody>
      </p:sp>
      <p:pic>
        <p:nvPicPr>
          <p:cNvPr id="3" name="Picture 2" descr="Screen Shot 2017-02-17 at 12.46.00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132856"/>
            <a:ext cx="8697248" cy="446449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1520" y="1484784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400" i="1" dirty="0" smtClean="0"/>
              <a:t>Intuitive, responsive and attractive</a:t>
            </a:r>
            <a:endParaRPr lang="en-GB" sz="2400" i="1" dirty="0"/>
          </a:p>
        </p:txBody>
      </p:sp>
    </p:spTree>
    <p:extLst>
      <p:ext uri="{BB962C8B-B14F-4D97-AF65-F5344CB8AC3E}">
        <p14:creationId xmlns:p14="http://schemas.microsoft.com/office/powerpoint/2010/main" val="1552441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3290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err="1" smtClean="0"/>
              <a:t>HyperText</a:t>
            </a:r>
            <a:r>
              <a:rPr lang="en-GB" dirty="0" smtClean="0"/>
              <a:t> </a:t>
            </a:r>
            <a:r>
              <a:rPr lang="en-GB" dirty="0" err="1" smtClean="0"/>
              <a:t>Markup</a:t>
            </a:r>
            <a:r>
              <a:rPr lang="en-GB" dirty="0" smtClean="0"/>
              <a:t> Language (HTML)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1297"/>
            <a:ext cx="8229600" cy="5126055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•HTML elements are the basic building block of </a:t>
            </a:r>
            <a:r>
              <a:rPr lang="en-US" i="1" dirty="0" smtClean="0"/>
              <a:t>World Wide Web.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•HTML elements are represented by tags.</a:t>
            </a:r>
          </a:p>
          <a:p>
            <a:pPr>
              <a:buNone/>
            </a:pPr>
            <a:r>
              <a:rPr lang="en-US" dirty="0" smtClean="0"/>
              <a:t>•HTML basic structure shown below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/>
              <a:t>•Browsers do not display the HTML tags but use them to render the content of  the web page.</a:t>
            </a:r>
            <a:endParaRPr lang="bg-BG" dirty="0"/>
          </a:p>
        </p:txBody>
      </p:sp>
      <p:pic>
        <p:nvPicPr>
          <p:cNvPr id="4" name="Picture 3" descr="basic structur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28860" y="3467074"/>
            <a:ext cx="4229100" cy="1762126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0" y="-20106"/>
            <a:ext cx="9144000" cy="619845"/>
            <a:chOff x="0" y="-20106"/>
            <a:chExt cx="9144000" cy="619845"/>
          </a:xfrm>
        </p:grpSpPr>
        <p:grpSp>
          <p:nvGrpSpPr>
            <p:cNvPr id="8" name="Group 7"/>
            <p:cNvGrpSpPr/>
            <p:nvPr/>
          </p:nvGrpSpPr>
          <p:grpSpPr>
            <a:xfrm>
              <a:off x="0" y="-20106"/>
              <a:ext cx="9144000" cy="619845"/>
              <a:chOff x="0" y="-20105"/>
              <a:chExt cx="9144000" cy="630111"/>
            </a:xfr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grpSpPr>
          <p:sp>
            <p:nvSpPr>
              <p:cNvPr id="10" name="Rectangle 9"/>
              <p:cNvSpPr/>
              <p:nvPr/>
            </p:nvSpPr>
            <p:spPr>
              <a:xfrm>
                <a:off x="0" y="-20105"/>
                <a:ext cx="9144000" cy="630111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58000"/>
                    </a:schemeClr>
                  </a:gs>
                  <a:gs pos="100000">
                    <a:srgbClr val="000000">
                      <a:alpha val="27000"/>
                    </a:srgbClr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3" cstate="print">
                <a:alphaModFix/>
              </a:blip>
              <a:stretch>
                <a:fillRect/>
              </a:stretch>
            </p:blipFill>
            <p:spPr>
              <a:xfrm>
                <a:off x="0" y="-20105"/>
                <a:ext cx="2826845" cy="630111"/>
              </a:xfrm>
              <a:prstGeom prst="rect">
                <a:avLst/>
              </a:prstGeom>
            </p:spPr>
          </p:pic>
        </p:grpSp>
        <p:sp>
          <p:nvSpPr>
            <p:cNvPr id="9" name="TextBox 8"/>
            <p:cNvSpPr txBox="1"/>
            <p:nvPr/>
          </p:nvSpPr>
          <p:spPr>
            <a:xfrm>
              <a:off x="7072960" y="0"/>
              <a:ext cx="20380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 smtClean="0">
                  <a:solidFill>
                    <a:schemeClr val="bg1"/>
                  </a:solidFill>
                  <a:latin typeface="Helvetica Neue"/>
                  <a:cs typeface="Helvetica Neue"/>
                </a:rPr>
                <a:t>DeNTAS</a:t>
              </a:r>
              <a:r>
                <a:rPr lang="en-US" sz="2800" dirty="0" smtClean="0">
                  <a:solidFill>
                    <a:schemeClr val="bg1"/>
                  </a:solidFill>
                  <a:latin typeface="Helvetica Neue"/>
                  <a:cs typeface="Helvetica Neue"/>
                </a:rPr>
                <a:t> 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-1587" y="-27384"/>
            <a:ext cx="9145587" cy="6856413"/>
            <a:chOff x="-1587" y="-27384"/>
            <a:chExt cx="9145587" cy="6856413"/>
          </a:xfrm>
        </p:grpSpPr>
        <p:pic>
          <p:nvPicPr>
            <p:cNvPr id="13" name="Picture 12" descr="background.png"/>
            <p:cNvPicPr>
              <a:picLocks noChangeAspect="1"/>
            </p:cNvPicPr>
            <p:nvPr/>
          </p:nvPicPr>
          <p:blipFill>
            <a:blip r:embed="rId4" cstate="print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87" y="-27384"/>
              <a:ext cx="9144000" cy="6856413"/>
            </a:xfrm>
            <a:prstGeom prst="rect">
              <a:avLst/>
            </a:prstGeom>
            <a:noFill/>
          </p:spPr>
        </p:pic>
        <p:grpSp>
          <p:nvGrpSpPr>
            <p:cNvPr id="14" name="Group 13"/>
            <p:cNvGrpSpPr/>
            <p:nvPr/>
          </p:nvGrpSpPr>
          <p:grpSpPr>
            <a:xfrm>
              <a:off x="0" y="-20106"/>
              <a:ext cx="9144000" cy="619845"/>
              <a:chOff x="0" y="-20105"/>
              <a:chExt cx="9144000" cy="630111"/>
            </a:xfr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grpSpPr>
          <p:sp>
            <p:nvSpPr>
              <p:cNvPr id="16" name="Rectangle 15"/>
              <p:cNvSpPr/>
              <p:nvPr/>
            </p:nvSpPr>
            <p:spPr>
              <a:xfrm>
                <a:off x="0" y="-20105"/>
                <a:ext cx="9144000" cy="630111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58000"/>
                    </a:schemeClr>
                  </a:gs>
                  <a:gs pos="100000">
                    <a:srgbClr val="000000">
                      <a:alpha val="27000"/>
                    </a:srgbClr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3" cstate="print">
                <a:alphaModFix/>
              </a:blip>
              <a:stretch>
                <a:fillRect/>
              </a:stretch>
            </p:blipFill>
            <p:spPr>
              <a:xfrm>
                <a:off x="0" y="-20105"/>
                <a:ext cx="2826845" cy="630111"/>
              </a:xfrm>
              <a:prstGeom prst="rect">
                <a:avLst/>
              </a:prstGeom>
            </p:spPr>
          </p:pic>
        </p:grpSp>
        <p:sp>
          <p:nvSpPr>
            <p:cNvPr id="15" name="TextBox 14"/>
            <p:cNvSpPr txBox="1"/>
            <p:nvPr/>
          </p:nvSpPr>
          <p:spPr>
            <a:xfrm>
              <a:off x="7072960" y="0"/>
              <a:ext cx="20380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 smtClean="0">
                  <a:solidFill>
                    <a:schemeClr val="bg1"/>
                  </a:solidFill>
                  <a:latin typeface="Helvetica Neue"/>
                  <a:cs typeface="Helvetica Neue"/>
                </a:rPr>
                <a:t>DeNTAS</a:t>
              </a:r>
              <a:r>
                <a:rPr lang="en-US" sz="2800" dirty="0" smtClean="0">
                  <a:solidFill>
                    <a:schemeClr val="bg1"/>
                  </a:solidFill>
                  <a:latin typeface="Helvetica Neue"/>
                  <a:cs typeface="Helvetica Neue"/>
                </a:rPr>
                <a:t> 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Cascading Style Sheets (CSS) 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36912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•Describes how HTML elements are displayed on screen.</a:t>
            </a:r>
          </a:p>
          <a:p>
            <a:pPr>
              <a:buNone/>
            </a:pPr>
            <a:r>
              <a:rPr lang="en-US" dirty="0" smtClean="0"/>
              <a:t>•Controls the layout of multiple web pages at once.</a:t>
            </a:r>
          </a:p>
          <a:p>
            <a:pPr>
              <a:buNone/>
            </a:pPr>
            <a:r>
              <a:rPr lang="en-US" dirty="0" smtClean="0"/>
              <a:t>•Internal style sheets stored within an HTML document.</a:t>
            </a:r>
            <a:endParaRPr lang="bg-BG" dirty="0"/>
          </a:p>
        </p:txBody>
      </p:sp>
      <p:pic>
        <p:nvPicPr>
          <p:cNvPr id="10" name="Picture 9" descr="css-synta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074" y="4169939"/>
            <a:ext cx="4336165" cy="2643437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-1587" y="-27384"/>
            <a:ext cx="9145587" cy="6856413"/>
            <a:chOff x="-1587" y="-27384"/>
            <a:chExt cx="9145587" cy="6856413"/>
          </a:xfrm>
        </p:grpSpPr>
        <p:pic>
          <p:nvPicPr>
            <p:cNvPr id="12" name="Picture 11" descr="background.png"/>
            <p:cNvPicPr>
              <a:picLocks noChangeAspect="1"/>
            </p:cNvPicPr>
            <p:nvPr/>
          </p:nvPicPr>
          <p:blipFill>
            <a:blip r:embed="rId3" cstate="print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87" y="-27384"/>
              <a:ext cx="9144000" cy="6856413"/>
            </a:xfrm>
            <a:prstGeom prst="rect">
              <a:avLst/>
            </a:prstGeom>
            <a:noFill/>
          </p:spPr>
        </p:pic>
        <p:grpSp>
          <p:nvGrpSpPr>
            <p:cNvPr id="13" name="Group 12"/>
            <p:cNvGrpSpPr/>
            <p:nvPr/>
          </p:nvGrpSpPr>
          <p:grpSpPr>
            <a:xfrm>
              <a:off x="0" y="-20106"/>
              <a:ext cx="9144000" cy="619845"/>
              <a:chOff x="0" y="-20105"/>
              <a:chExt cx="9144000" cy="630111"/>
            </a:xfr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grpSpPr>
          <p:sp>
            <p:nvSpPr>
              <p:cNvPr id="15" name="Rectangle 14"/>
              <p:cNvSpPr/>
              <p:nvPr/>
            </p:nvSpPr>
            <p:spPr>
              <a:xfrm>
                <a:off x="0" y="-20105"/>
                <a:ext cx="9144000" cy="630111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58000"/>
                    </a:schemeClr>
                  </a:gs>
                  <a:gs pos="100000">
                    <a:srgbClr val="000000">
                      <a:alpha val="27000"/>
                    </a:srgbClr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4" cstate="print">
                <a:alphaModFix/>
              </a:blip>
              <a:stretch>
                <a:fillRect/>
              </a:stretch>
            </p:blipFill>
            <p:spPr>
              <a:xfrm>
                <a:off x="0" y="-20105"/>
                <a:ext cx="2826845" cy="630111"/>
              </a:xfrm>
              <a:prstGeom prst="rect">
                <a:avLst/>
              </a:prstGeom>
            </p:spPr>
          </p:pic>
        </p:grpSp>
        <p:sp>
          <p:nvSpPr>
            <p:cNvPr id="14" name="TextBox 13"/>
            <p:cNvSpPr txBox="1"/>
            <p:nvPr/>
          </p:nvSpPr>
          <p:spPr>
            <a:xfrm>
              <a:off x="7072960" y="0"/>
              <a:ext cx="20380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 smtClean="0">
                  <a:solidFill>
                    <a:schemeClr val="bg1"/>
                  </a:solidFill>
                  <a:latin typeface="Helvetica Neue"/>
                  <a:cs typeface="Helvetica Neue"/>
                </a:rPr>
                <a:t>DeNTAS</a:t>
              </a:r>
              <a:r>
                <a:rPr lang="en-US" sz="2800" dirty="0" smtClean="0">
                  <a:solidFill>
                    <a:schemeClr val="bg1"/>
                  </a:solidFill>
                  <a:latin typeface="Helvetica Neue"/>
                  <a:cs typeface="Helvetica Neue"/>
                </a:rPr>
                <a:t> 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JavaScript &amp; </a:t>
            </a:r>
            <a:r>
              <a:rPr lang="en-GB" dirty="0" err="1" smtClean="0"/>
              <a:t>JQuery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GB" dirty="0" smtClean="0"/>
              <a:t>•JavaScript is a programming language of the Web.</a:t>
            </a:r>
          </a:p>
          <a:p>
            <a:pPr>
              <a:buNone/>
            </a:pPr>
            <a:r>
              <a:rPr lang="en-GB" dirty="0" smtClean="0"/>
              <a:t>•The &lt;script&gt; tags defines a JavaScript.</a:t>
            </a:r>
          </a:p>
          <a:p>
            <a:pPr>
              <a:buNone/>
            </a:pPr>
            <a:r>
              <a:rPr lang="en-GB" dirty="0" smtClean="0"/>
              <a:t>•JavaScript popup alert box displays information to the user.</a:t>
            </a:r>
          </a:p>
          <a:p>
            <a:pPr>
              <a:buNone/>
            </a:pPr>
            <a:r>
              <a:rPr lang="en-GB" dirty="0" smtClean="0"/>
              <a:t>•</a:t>
            </a:r>
            <a:r>
              <a:rPr lang="en-GB" dirty="0" err="1" smtClean="0"/>
              <a:t>JQuery</a:t>
            </a:r>
            <a:r>
              <a:rPr lang="en-GB" dirty="0" smtClean="0"/>
              <a:t> is a cross-platform of JavaScript library.</a:t>
            </a:r>
          </a:p>
          <a:p>
            <a:pPr>
              <a:buNone/>
            </a:pPr>
            <a:r>
              <a:rPr lang="en-GB" dirty="0" smtClean="0"/>
              <a:t>•</a:t>
            </a:r>
            <a:r>
              <a:rPr lang="en-GB" dirty="0" err="1" smtClean="0"/>
              <a:t>JQuery</a:t>
            </a:r>
            <a:r>
              <a:rPr lang="en-GB" dirty="0" smtClean="0"/>
              <a:t> generates comma separated values (CSV) table that contains all significantly differentially expressed genes.</a:t>
            </a:r>
            <a:endParaRPr lang="bg-BG" dirty="0"/>
          </a:p>
        </p:txBody>
      </p:sp>
      <p:grpSp>
        <p:nvGrpSpPr>
          <p:cNvPr id="4" name="Group 3"/>
          <p:cNvGrpSpPr/>
          <p:nvPr/>
        </p:nvGrpSpPr>
        <p:grpSpPr>
          <a:xfrm>
            <a:off x="-1587" y="-20106"/>
            <a:ext cx="9145587" cy="6876519"/>
            <a:chOff x="-1587" y="-20106"/>
            <a:chExt cx="9145587" cy="6876519"/>
          </a:xfrm>
        </p:grpSpPr>
        <p:pic>
          <p:nvPicPr>
            <p:cNvPr id="5" name="Picture 4" descr="background.png"/>
            <p:cNvPicPr>
              <a:picLocks noChangeAspect="1"/>
            </p:cNvPicPr>
            <p:nvPr/>
          </p:nvPicPr>
          <p:blipFill>
            <a:blip r:embed="rId2" cstate="print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87" y="0"/>
              <a:ext cx="9144000" cy="6856413"/>
            </a:xfrm>
            <a:prstGeom prst="rect">
              <a:avLst/>
            </a:prstGeom>
            <a:noFill/>
          </p:spPr>
        </p:pic>
        <p:grpSp>
          <p:nvGrpSpPr>
            <p:cNvPr id="6" name="Group 5"/>
            <p:cNvGrpSpPr/>
            <p:nvPr/>
          </p:nvGrpSpPr>
          <p:grpSpPr>
            <a:xfrm>
              <a:off x="0" y="-20106"/>
              <a:ext cx="9144000" cy="619845"/>
              <a:chOff x="0" y="-20105"/>
              <a:chExt cx="9144000" cy="630111"/>
            </a:xfr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grpSpPr>
          <p:sp>
            <p:nvSpPr>
              <p:cNvPr id="8" name="Rectangle 7"/>
              <p:cNvSpPr/>
              <p:nvPr/>
            </p:nvSpPr>
            <p:spPr>
              <a:xfrm>
                <a:off x="0" y="-20105"/>
                <a:ext cx="9144000" cy="630111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58000"/>
                    </a:schemeClr>
                  </a:gs>
                  <a:gs pos="100000">
                    <a:srgbClr val="000000">
                      <a:alpha val="27000"/>
                    </a:srgbClr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 cstate="print">
                <a:alphaModFix/>
              </a:blip>
              <a:stretch>
                <a:fillRect/>
              </a:stretch>
            </p:blipFill>
            <p:spPr>
              <a:xfrm>
                <a:off x="0" y="-20105"/>
                <a:ext cx="2826845" cy="630111"/>
              </a:xfrm>
              <a:prstGeom prst="rect">
                <a:avLst/>
              </a:prstGeom>
            </p:spPr>
          </p:pic>
        </p:grpSp>
        <p:sp>
          <p:nvSpPr>
            <p:cNvPr id="7" name="TextBox 6"/>
            <p:cNvSpPr txBox="1"/>
            <p:nvPr/>
          </p:nvSpPr>
          <p:spPr>
            <a:xfrm>
              <a:off x="7072960" y="0"/>
              <a:ext cx="20380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 smtClean="0">
                  <a:solidFill>
                    <a:schemeClr val="bg1"/>
                  </a:solidFill>
                  <a:latin typeface="Helvetica Neue"/>
                  <a:cs typeface="Helvetica Neue"/>
                </a:rPr>
                <a:t>DeNTAS</a:t>
              </a:r>
              <a:r>
                <a:rPr lang="en-US" sz="2800" dirty="0" smtClean="0">
                  <a:solidFill>
                    <a:schemeClr val="bg1"/>
                  </a:solidFill>
                  <a:latin typeface="Helvetica Neue"/>
                  <a:cs typeface="Helvetica Neue"/>
                </a:rPr>
                <a:t> 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981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Web standards and browser compatibility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71389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•The World Wide Web Consortium (W3C) offers validation tools that serve as a future-proof quality check.</a:t>
            </a:r>
          </a:p>
          <a:p>
            <a:pPr>
              <a:buNone/>
            </a:pPr>
            <a:r>
              <a:rPr lang="en-US" dirty="0" smtClean="0"/>
              <a:t>•Creates compatible web pages.</a:t>
            </a:r>
          </a:p>
          <a:p>
            <a:pPr>
              <a:buNone/>
            </a:pPr>
            <a:r>
              <a:rPr lang="en-US" dirty="0" smtClean="0"/>
              <a:t>•Reduces unexpected errors and makes the web pages more accessible.</a:t>
            </a:r>
            <a:endParaRPr lang="bg-BG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0106"/>
            <a:ext cx="9144000" cy="619845"/>
            <a:chOff x="0" y="-20106"/>
            <a:chExt cx="9144000" cy="619845"/>
          </a:xfrm>
        </p:grpSpPr>
        <p:grpSp>
          <p:nvGrpSpPr>
            <p:cNvPr id="6" name="Group 5"/>
            <p:cNvGrpSpPr/>
            <p:nvPr/>
          </p:nvGrpSpPr>
          <p:grpSpPr>
            <a:xfrm>
              <a:off x="0" y="-20106"/>
              <a:ext cx="9144000" cy="619845"/>
              <a:chOff x="0" y="-20105"/>
              <a:chExt cx="9144000" cy="630111"/>
            </a:xfr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grpSpPr>
          <p:sp>
            <p:nvSpPr>
              <p:cNvPr id="8" name="Rectangle 7"/>
              <p:cNvSpPr/>
              <p:nvPr/>
            </p:nvSpPr>
            <p:spPr>
              <a:xfrm>
                <a:off x="0" y="-20105"/>
                <a:ext cx="9144000" cy="630111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58000"/>
                    </a:schemeClr>
                  </a:gs>
                  <a:gs pos="100000">
                    <a:srgbClr val="000000">
                      <a:alpha val="27000"/>
                    </a:srgbClr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2" cstate="print">
                <a:alphaModFix/>
              </a:blip>
              <a:stretch>
                <a:fillRect/>
              </a:stretch>
            </p:blipFill>
            <p:spPr>
              <a:xfrm>
                <a:off x="0" y="-20105"/>
                <a:ext cx="2826845" cy="630111"/>
              </a:xfrm>
              <a:prstGeom prst="rect">
                <a:avLst/>
              </a:prstGeom>
            </p:spPr>
          </p:pic>
        </p:grpSp>
        <p:sp>
          <p:nvSpPr>
            <p:cNvPr id="7" name="TextBox 6"/>
            <p:cNvSpPr txBox="1"/>
            <p:nvPr/>
          </p:nvSpPr>
          <p:spPr>
            <a:xfrm>
              <a:off x="7072960" y="0"/>
              <a:ext cx="20380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 smtClean="0">
                  <a:solidFill>
                    <a:schemeClr val="bg1"/>
                  </a:solidFill>
                  <a:latin typeface="Helvetica Neue"/>
                  <a:cs typeface="Helvetica Neue"/>
                </a:rPr>
                <a:t>DeNTAS</a:t>
              </a:r>
              <a:r>
                <a:rPr lang="en-US" sz="2800" dirty="0" smtClean="0">
                  <a:solidFill>
                    <a:schemeClr val="bg1"/>
                  </a:solidFill>
                  <a:latin typeface="Helvetica Neue"/>
                  <a:cs typeface="Helvetica Neue"/>
                </a:rPr>
                <a:t> </a:t>
              </a:r>
            </a:p>
          </p:txBody>
        </p:sp>
      </p:grpSp>
      <p:pic>
        <p:nvPicPr>
          <p:cNvPr id="10" name="Picture 9" descr="background.png"/>
          <p:cNvPicPr>
            <a:picLocks noChangeAspect="1"/>
          </p:cNvPicPr>
          <p:nvPr/>
        </p:nvPicPr>
        <p:blipFill>
          <a:blip r:embed="rId3" cstate="print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7" y="0"/>
            <a:ext cx="9144000" cy="68564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1587" y="-20106"/>
            <a:ext cx="9145587" cy="6876519"/>
            <a:chOff x="-1587" y="-20106"/>
            <a:chExt cx="9145587" cy="6876519"/>
          </a:xfrm>
        </p:grpSpPr>
        <p:pic>
          <p:nvPicPr>
            <p:cNvPr id="5" name="Picture 4" descr="background.png"/>
            <p:cNvPicPr>
              <a:picLocks noChangeAspect="1"/>
            </p:cNvPicPr>
            <p:nvPr/>
          </p:nvPicPr>
          <p:blipFill>
            <a:blip r:embed="rId3" cstate="print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87" y="0"/>
              <a:ext cx="9144000" cy="6856413"/>
            </a:xfrm>
            <a:prstGeom prst="rect">
              <a:avLst/>
            </a:prstGeom>
            <a:noFill/>
          </p:spPr>
        </p:pic>
        <p:grpSp>
          <p:nvGrpSpPr>
            <p:cNvPr id="6" name="Group 5"/>
            <p:cNvGrpSpPr/>
            <p:nvPr/>
          </p:nvGrpSpPr>
          <p:grpSpPr>
            <a:xfrm>
              <a:off x="0" y="-20106"/>
              <a:ext cx="9144000" cy="619845"/>
              <a:chOff x="0" y="-20105"/>
              <a:chExt cx="9144000" cy="630111"/>
            </a:xfr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grpSpPr>
          <p:sp>
            <p:nvSpPr>
              <p:cNvPr id="8" name="Rectangle 7"/>
              <p:cNvSpPr/>
              <p:nvPr/>
            </p:nvSpPr>
            <p:spPr>
              <a:xfrm>
                <a:off x="0" y="-20105"/>
                <a:ext cx="9144000" cy="630111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58000"/>
                    </a:schemeClr>
                  </a:gs>
                  <a:gs pos="100000">
                    <a:srgbClr val="000000">
                      <a:alpha val="27000"/>
                    </a:srgbClr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 cstate="print">
                <a:alphaModFix/>
              </a:blip>
              <a:stretch>
                <a:fillRect/>
              </a:stretch>
            </p:blipFill>
            <p:spPr>
              <a:xfrm>
                <a:off x="0" y="-20105"/>
                <a:ext cx="2826845" cy="630111"/>
              </a:xfrm>
              <a:prstGeom prst="rect">
                <a:avLst/>
              </a:prstGeom>
            </p:spPr>
          </p:pic>
        </p:grpSp>
        <p:sp>
          <p:nvSpPr>
            <p:cNvPr id="7" name="TextBox 6"/>
            <p:cNvSpPr txBox="1"/>
            <p:nvPr/>
          </p:nvSpPr>
          <p:spPr>
            <a:xfrm>
              <a:off x="7072960" y="0"/>
              <a:ext cx="20380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 smtClean="0">
                  <a:solidFill>
                    <a:schemeClr val="bg1"/>
                  </a:solidFill>
                  <a:latin typeface="Helvetica Neue"/>
                  <a:cs typeface="Helvetica Neue"/>
                </a:rPr>
                <a:t>DeNTAS</a:t>
              </a:r>
              <a:r>
                <a:rPr lang="en-US" sz="2800" dirty="0" smtClean="0">
                  <a:solidFill>
                    <a:schemeClr val="bg1"/>
                  </a:solidFill>
                  <a:latin typeface="Helvetica Neue"/>
                  <a:cs typeface="Helvetica Neue"/>
                </a:rPr>
                <a:t> 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err="1" smtClean="0"/>
              <a:t>DeNTAS</a:t>
            </a:r>
            <a:r>
              <a:rPr lang="en-GB" sz="3600" dirty="0" smtClean="0"/>
              <a:t>: Flask Web based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713387"/>
          </a:xfrm>
        </p:spPr>
        <p:txBody>
          <a:bodyPr>
            <a:normAutofit/>
          </a:bodyPr>
          <a:lstStyle/>
          <a:p>
            <a:r>
              <a:rPr lang="en-GB" dirty="0" smtClean="0"/>
              <a:t>Why Flask?</a:t>
            </a:r>
          </a:p>
          <a:p>
            <a:pPr lvl="1"/>
            <a:r>
              <a:rPr lang="en-GB" dirty="0" smtClean="0"/>
              <a:t>Flask is well supported:</a:t>
            </a:r>
          </a:p>
          <a:p>
            <a:pPr lvl="2"/>
            <a:r>
              <a:rPr lang="en-GB" dirty="0" smtClean="0"/>
              <a:t>Good tutorial online, i.e., </a:t>
            </a:r>
            <a:r>
              <a:rPr lang="en-GB" dirty="0" smtClean="0">
                <a:hlinkClick r:id="rId5"/>
              </a:rPr>
              <a:t>https://blog.miguelgrinberg.com/post/the-flask-mega-tutorial-part-i-hello-world</a:t>
            </a:r>
            <a:r>
              <a:rPr lang="en-GB" dirty="0" smtClean="0"/>
              <a:t> </a:t>
            </a:r>
          </a:p>
          <a:p>
            <a:pPr lvl="2"/>
            <a:r>
              <a:rPr lang="en-GB" dirty="0" err="1" smtClean="0"/>
              <a:t>Stackoverflow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Flask is a “</a:t>
            </a:r>
            <a:r>
              <a:rPr lang="en-GB" dirty="0" err="1" smtClean="0"/>
              <a:t>microframework</a:t>
            </a:r>
            <a:r>
              <a:rPr lang="en-GB" dirty="0" smtClean="0"/>
              <a:t>” aimed to small applications and simple requirements.</a:t>
            </a:r>
          </a:p>
          <a:p>
            <a:pPr lvl="1"/>
            <a:r>
              <a:rPr lang="en-GB" dirty="0" smtClean="0"/>
              <a:t>Flask </a:t>
            </a:r>
            <a:r>
              <a:rPr lang="en-GB" dirty="0"/>
              <a:t>allows flexibility to import different libraries:</a:t>
            </a:r>
          </a:p>
          <a:p>
            <a:pPr lvl="2"/>
            <a:r>
              <a:rPr lang="en-GB" dirty="0"/>
              <a:t> </a:t>
            </a:r>
            <a:r>
              <a:rPr lang="en-GB" dirty="0" err="1"/>
              <a:t>db</a:t>
            </a:r>
            <a:r>
              <a:rPr lang="en-GB" dirty="0"/>
              <a:t>, URL structure, </a:t>
            </a:r>
            <a:r>
              <a:rPr lang="en-GB" dirty="0" err="1"/>
              <a:t>render_template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6064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-1587" y="-20106"/>
            <a:ext cx="9145587" cy="6876519"/>
            <a:chOff x="-1587" y="-20106"/>
            <a:chExt cx="9145587" cy="6876519"/>
          </a:xfrm>
        </p:grpSpPr>
        <p:pic>
          <p:nvPicPr>
            <p:cNvPr id="11" name="Picture 10" descr="background.png"/>
            <p:cNvPicPr>
              <a:picLocks noChangeAspect="1"/>
            </p:cNvPicPr>
            <p:nvPr/>
          </p:nvPicPr>
          <p:blipFill>
            <a:blip r:embed="rId2" cstate="print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87" y="0"/>
              <a:ext cx="9144000" cy="6856413"/>
            </a:xfrm>
            <a:prstGeom prst="rect">
              <a:avLst/>
            </a:prstGeom>
            <a:noFill/>
          </p:spPr>
        </p:pic>
        <p:grpSp>
          <p:nvGrpSpPr>
            <p:cNvPr id="12" name="Group 11"/>
            <p:cNvGrpSpPr/>
            <p:nvPr/>
          </p:nvGrpSpPr>
          <p:grpSpPr>
            <a:xfrm>
              <a:off x="0" y="-20106"/>
              <a:ext cx="9144000" cy="619845"/>
              <a:chOff x="0" y="-20105"/>
              <a:chExt cx="9144000" cy="630111"/>
            </a:xfr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grpSpPr>
          <p:sp>
            <p:nvSpPr>
              <p:cNvPr id="14" name="Rectangle 13"/>
              <p:cNvSpPr/>
              <p:nvPr/>
            </p:nvSpPr>
            <p:spPr>
              <a:xfrm>
                <a:off x="0" y="-20105"/>
                <a:ext cx="9144000" cy="630111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58000"/>
                    </a:schemeClr>
                  </a:gs>
                  <a:gs pos="100000">
                    <a:srgbClr val="000000">
                      <a:alpha val="27000"/>
                    </a:srgbClr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3" cstate="print">
                <a:alphaModFix/>
              </a:blip>
              <a:stretch>
                <a:fillRect/>
              </a:stretch>
            </p:blipFill>
            <p:spPr>
              <a:xfrm>
                <a:off x="0" y="-20105"/>
                <a:ext cx="2826845" cy="630111"/>
              </a:xfrm>
              <a:prstGeom prst="rect">
                <a:avLst/>
              </a:prstGeom>
            </p:spPr>
          </p:pic>
        </p:grpSp>
        <p:sp>
          <p:nvSpPr>
            <p:cNvPr id="13" name="TextBox 12"/>
            <p:cNvSpPr txBox="1"/>
            <p:nvPr/>
          </p:nvSpPr>
          <p:spPr>
            <a:xfrm>
              <a:off x="7072960" y="0"/>
              <a:ext cx="20380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 smtClean="0">
                  <a:solidFill>
                    <a:schemeClr val="bg1"/>
                  </a:solidFill>
                  <a:latin typeface="Helvetica Neue"/>
                  <a:cs typeface="Helvetica Neue"/>
                </a:rPr>
                <a:t>DeNTAS</a:t>
              </a:r>
              <a:r>
                <a:rPr lang="en-US" sz="2800" dirty="0" smtClean="0">
                  <a:solidFill>
                    <a:schemeClr val="bg1"/>
                  </a:solidFill>
                  <a:latin typeface="Helvetica Neue"/>
                  <a:cs typeface="Helvetica Neue"/>
                </a:rPr>
                <a:t> 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rmAutofit/>
          </a:bodyPr>
          <a:lstStyle/>
          <a:p>
            <a:r>
              <a:rPr lang="en-GB" sz="3600" dirty="0" err="1" smtClean="0"/>
              <a:t>DeNTAS</a:t>
            </a:r>
            <a:r>
              <a:rPr lang="en-GB" sz="3600" dirty="0" smtClean="0"/>
              <a:t>: What does it do?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sz="2800" i="1" dirty="0" err="1"/>
              <a:t>DeNTAS</a:t>
            </a:r>
            <a:r>
              <a:rPr lang="en-GB" sz="2800" i="1" dirty="0"/>
              <a:t> </a:t>
            </a:r>
            <a:r>
              <a:rPr lang="en-GB" sz="2800" i="1" dirty="0" smtClean="0"/>
              <a:t>performs differential </a:t>
            </a:r>
            <a:r>
              <a:rPr lang="en-GB" sz="2800" i="1" dirty="0"/>
              <a:t>gene expression analysis and </a:t>
            </a:r>
            <a:r>
              <a:rPr lang="en-GB" sz="2800" i="1" dirty="0" smtClean="0"/>
              <a:t>visualization on </a:t>
            </a:r>
            <a:r>
              <a:rPr lang="en-GB" sz="2800" i="1" dirty="0" err="1" smtClean="0"/>
              <a:t>transcriptomic</a:t>
            </a:r>
            <a:r>
              <a:rPr lang="en-GB" sz="2800" i="1" dirty="0" smtClean="0"/>
              <a:t> data generated by de novo assemblies</a:t>
            </a:r>
          </a:p>
          <a:p>
            <a:pPr marL="0" indent="0">
              <a:buNone/>
            </a:pPr>
            <a:endParaRPr lang="en-GB" sz="2800" dirty="0" smtClean="0"/>
          </a:p>
          <a:p>
            <a:r>
              <a:rPr lang="en-GB" sz="2800" dirty="0" smtClean="0"/>
              <a:t>Software tool designed to:</a:t>
            </a:r>
          </a:p>
          <a:p>
            <a:pPr lvl="1"/>
            <a:r>
              <a:rPr lang="en-GB" sz="2400" dirty="0" smtClean="0"/>
              <a:t>Take raw, unidentified FASTA sequences</a:t>
            </a:r>
          </a:p>
          <a:p>
            <a:pPr lvl="1"/>
            <a:r>
              <a:rPr lang="en-GB" sz="2400" dirty="0" smtClean="0"/>
              <a:t>Identify transcripts by </a:t>
            </a:r>
            <a:r>
              <a:rPr lang="en-GB" sz="2400" dirty="0" err="1" smtClean="0"/>
              <a:t>BLASTn</a:t>
            </a:r>
            <a:r>
              <a:rPr lang="en-GB" sz="2400" dirty="0" smtClean="0"/>
              <a:t> search</a:t>
            </a:r>
          </a:p>
          <a:p>
            <a:pPr lvl="2"/>
            <a:r>
              <a:rPr lang="en-GB" sz="2000" i="1" dirty="0" err="1" smtClean="0"/>
              <a:t>Petropus</a:t>
            </a:r>
            <a:r>
              <a:rPr lang="en-GB" sz="2000" i="1" dirty="0" smtClean="0"/>
              <a:t> </a:t>
            </a:r>
            <a:r>
              <a:rPr lang="en-GB" sz="2000" i="1" dirty="0" err="1" smtClean="0"/>
              <a:t>alecto</a:t>
            </a:r>
            <a:endParaRPr lang="en-GB" sz="2000" i="1" dirty="0" smtClean="0"/>
          </a:p>
          <a:p>
            <a:pPr lvl="2"/>
            <a:r>
              <a:rPr lang="en-GB" sz="2000" i="1" dirty="0" smtClean="0"/>
              <a:t>Homo sapiens</a:t>
            </a:r>
          </a:p>
          <a:p>
            <a:pPr lvl="2"/>
            <a:r>
              <a:rPr lang="en-GB" sz="2000" i="1" dirty="0" smtClean="0"/>
              <a:t>Mus </a:t>
            </a:r>
            <a:r>
              <a:rPr lang="en-GB" sz="2000" i="1" dirty="0" err="1" smtClean="0"/>
              <a:t>musculus</a:t>
            </a:r>
            <a:endParaRPr lang="en-GB" sz="2000" i="1" dirty="0" smtClean="0"/>
          </a:p>
          <a:p>
            <a:pPr lvl="1"/>
            <a:r>
              <a:rPr lang="en-GB" sz="2400" dirty="0" smtClean="0"/>
              <a:t>Provide statistical analysis and visualisation of differential gene expression</a:t>
            </a:r>
          </a:p>
          <a:p>
            <a:pPr lvl="1"/>
            <a:r>
              <a:rPr lang="en-GB" sz="2600" dirty="0" smtClean="0"/>
              <a:t>Return results</a:t>
            </a:r>
          </a:p>
          <a:p>
            <a:pPr lvl="2"/>
            <a:r>
              <a:rPr lang="en-GB" sz="2200" dirty="0" smtClean="0"/>
              <a:t>Interactive table of results</a:t>
            </a:r>
          </a:p>
          <a:p>
            <a:pPr lvl="2"/>
            <a:r>
              <a:rPr lang="en-GB" sz="2200" dirty="0" smtClean="0"/>
              <a:t>Graphs</a:t>
            </a:r>
          </a:p>
          <a:p>
            <a:pPr lvl="2"/>
            <a:r>
              <a:rPr lang="en-GB" sz="2200" dirty="0" smtClean="0"/>
              <a:t>All content downloadable</a:t>
            </a:r>
          </a:p>
          <a:p>
            <a:pPr marL="457200" lvl="1" indent="0">
              <a:buNone/>
            </a:pPr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-20106"/>
            <a:ext cx="9111057" cy="619845"/>
            <a:chOff x="0" y="-20106"/>
            <a:chExt cx="9111057" cy="61984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alphaModFix/>
            </a:blip>
            <a:stretch>
              <a:fillRect/>
            </a:stretch>
          </p:blipFill>
          <p:spPr>
            <a:xfrm>
              <a:off x="0" y="-20106"/>
              <a:ext cx="2826845" cy="619845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072960" y="0"/>
              <a:ext cx="20380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 smtClean="0">
                  <a:solidFill>
                    <a:schemeClr val="bg1"/>
                  </a:solidFill>
                  <a:latin typeface="Helvetica Neue"/>
                  <a:cs typeface="Helvetica Neue"/>
                </a:rPr>
                <a:t>DeNTAS</a:t>
              </a:r>
              <a:r>
                <a:rPr lang="en-US" sz="2800" dirty="0" smtClean="0">
                  <a:solidFill>
                    <a:schemeClr val="bg1"/>
                  </a:solidFill>
                  <a:latin typeface="Helvetica Neue"/>
                  <a:cs typeface="Helvetica Neue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6841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7" y="-20106"/>
            <a:ext cx="9145587" cy="6876519"/>
            <a:chOff x="-1587" y="-20106"/>
            <a:chExt cx="9145587" cy="6876519"/>
          </a:xfrm>
        </p:grpSpPr>
        <p:pic>
          <p:nvPicPr>
            <p:cNvPr id="8" name="Picture 7" descr="background.png"/>
            <p:cNvPicPr>
              <a:picLocks noChangeAspect="1"/>
            </p:cNvPicPr>
            <p:nvPr/>
          </p:nvPicPr>
          <p:blipFill>
            <a:blip r:embed="rId2" cstate="print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87" y="0"/>
              <a:ext cx="9144000" cy="6856413"/>
            </a:xfrm>
            <a:prstGeom prst="rect">
              <a:avLst/>
            </a:prstGeom>
            <a:noFill/>
          </p:spPr>
        </p:pic>
        <p:grpSp>
          <p:nvGrpSpPr>
            <p:cNvPr id="9" name="Group 8"/>
            <p:cNvGrpSpPr/>
            <p:nvPr/>
          </p:nvGrpSpPr>
          <p:grpSpPr>
            <a:xfrm>
              <a:off x="0" y="-20106"/>
              <a:ext cx="9144000" cy="619845"/>
              <a:chOff x="0" y="-20105"/>
              <a:chExt cx="9144000" cy="630111"/>
            </a:xfr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grpSpPr>
          <p:sp>
            <p:nvSpPr>
              <p:cNvPr id="11" name="Rectangle 10"/>
              <p:cNvSpPr/>
              <p:nvPr/>
            </p:nvSpPr>
            <p:spPr>
              <a:xfrm>
                <a:off x="0" y="-20105"/>
                <a:ext cx="9144000" cy="630111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58000"/>
                    </a:schemeClr>
                  </a:gs>
                  <a:gs pos="100000">
                    <a:srgbClr val="000000">
                      <a:alpha val="27000"/>
                    </a:srgbClr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 cstate="print">
                <a:alphaModFix/>
              </a:blip>
              <a:stretch>
                <a:fillRect/>
              </a:stretch>
            </p:blipFill>
            <p:spPr>
              <a:xfrm>
                <a:off x="0" y="-20105"/>
                <a:ext cx="2826845" cy="630111"/>
              </a:xfrm>
              <a:prstGeom prst="rect">
                <a:avLst/>
              </a:prstGeom>
            </p:spPr>
          </p:pic>
        </p:grpSp>
        <p:sp>
          <p:nvSpPr>
            <p:cNvPr id="10" name="TextBox 9"/>
            <p:cNvSpPr txBox="1"/>
            <p:nvPr/>
          </p:nvSpPr>
          <p:spPr>
            <a:xfrm>
              <a:off x="7072960" y="0"/>
              <a:ext cx="20380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 smtClean="0">
                  <a:solidFill>
                    <a:schemeClr val="bg1"/>
                  </a:solidFill>
                  <a:latin typeface="Helvetica Neue"/>
                  <a:cs typeface="Helvetica Neue"/>
                </a:rPr>
                <a:t>DeNTAS</a:t>
              </a:r>
              <a:r>
                <a:rPr lang="en-US" sz="2800" dirty="0" smtClean="0">
                  <a:solidFill>
                    <a:schemeClr val="bg1"/>
                  </a:solidFill>
                  <a:latin typeface="Helvetica Neue"/>
                  <a:cs typeface="Helvetica Neue"/>
                </a:rPr>
                <a:t> 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1143000"/>
          </a:xfrm>
        </p:spPr>
        <p:txBody>
          <a:bodyPr>
            <a:normAutofit/>
          </a:bodyPr>
          <a:lstStyle/>
          <a:p>
            <a:r>
              <a:rPr lang="en-GB" sz="3600" dirty="0" err="1" smtClean="0"/>
              <a:t>DeNTAS</a:t>
            </a:r>
            <a:r>
              <a:rPr lang="en-GB" sz="3600" dirty="0" smtClean="0"/>
              <a:t>: Folder structure</a:t>
            </a:r>
            <a:endParaRPr lang="en-GB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923928" y="1124744"/>
            <a:ext cx="4038600" cy="5256584"/>
          </a:xfrm>
        </p:spPr>
        <p:txBody>
          <a:bodyPr>
            <a:normAutofit fontScale="77500" lnSpcReduction="20000"/>
          </a:bodyPr>
          <a:lstStyle/>
          <a:p>
            <a:r>
              <a:rPr lang="en-GB" sz="2100" dirty="0" smtClean="0"/>
              <a:t>The </a:t>
            </a:r>
            <a:r>
              <a:rPr lang="en-GB" sz="2100" dirty="0" err="1"/>
              <a:t>app.py</a:t>
            </a:r>
            <a:r>
              <a:rPr lang="en-GB" sz="2100" dirty="0"/>
              <a:t>; is the main </a:t>
            </a:r>
            <a:r>
              <a:rPr lang="en-GB" sz="2100" dirty="0" err="1"/>
              <a:t>DeNTAS</a:t>
            </a:r>
            <a:r>
              <a:rPr lang="en-GB" sz="2100" dirty="0"/>
              <a:t> </a:t>
            </a:r>
            <a:r>
              <a:rPr lang="en-GB" sz="2100" dirty="0" smtClean="0"/>
              <a:t>script</a:t>
            </a:r>
          </a:p>
          <a:p>
            <a:r>
              <a:rPr lang="en-GB" sz="2100" dirty="0" err="1" smtClean="0"/>
              <a:t>module.py</a:t>
            </a:r>
            <a:r>
              <a:rPr lang="en-GB" sz="2100" dirty="0"/>
              <a:t>, define functions called from </a:t>
            </a:r>
            <a:r>
              <a:rPr lang="en-GB" sz="2100" dirty="0" err="1" smtClean="0"/>
              <a:t>app.py</a:t>
            </a:r>
            <a:endParaRPr lang="en-GB" sz="2100" dirty="0" smtClean="0"/>
          </a:p>
          <a:p>
            <a:r>
              <a:rPr lang="en-GB" sz="2000" dirty="0"/>
              <a:t>upload; temporary storage of user loaded </a:t>
            </a:r>
            <a:r>
              <a:rPr lang="en-GB" sz="2000" dirty="0" smtClean="0"/>
              <a:t>files</a:t>
            </a:r>
            <a:endParaRPr lang="en-GB" sz="2100" dirty="0"/>
          </a:p>
          <a:p>
            <a:r>
              <a:rPr lang="en-GB" sz="2400" dirty="0"/>
              <a:t>templates; </a:t>
            </a:r>
          </a:p>
          <a:p>
            <a:pPr lvl="1"/>
            <a:r>
              <a:rPr lang="en-GB" sz="2100" dirty="0"/>
              <a:t>.html files</a:t>
            </a:r>
          </a:p>
          <a:p>
            <a:r>
              <a:rPr lang="en-GB" sz="2400" dirty="0"/>
              <a:t>Static</a:t>
            </a:r>
          </a:p>
          <a:p>
            <a:pPr lvl="1"/>
            <a:r>
              <a:rPr lang="en-GB" sz="2100" dirty="0"/>
              <a:t>CSS and </a:t>
            </a:r>
            <a:r>
              <a:rPr lang="en-GB" sz="2100" dirty="0" err="1"/>
              <a:t>js</a:t>
            </a:r>
            <a:r>
              <a:rPr lang="en-GB" sz="2100" dirty="0"/>
              <a:t> (</a:t>
            </a:r>
            <a:r>
              <a:rPr lang="en-GB" sz="2100" dirty="0" err="1"/>
              <a:t>javascript</a:t>
            </a:r>
            <a:r>
              <a:rPr lang="en-GB" sz="2100" dirty="0"/>
              <a:t>) files</a:t>
            </a:r>
          </a:p>
          <a:p>
            <a:pPr lvl="1"/>
            <a:r>
              <a:rPr lang="en-GB" sz="2100" dirty="0"/>
              <a:t>images, website images</a:t>
            </a:r>
          </a:p>
          <a:p>
            <a:pPr lvl="1"/>
            <a:r>
              <a:rPr lang="en-GB" sz="2100" dirty="0"/>
              <a:t>results,; files/figures from </a:t>
            </a:r>
            <a:endParaRPr lang="en-GB" sz="2200" dirty="0"/>
          </a:p>
          <a:p>
            <a:r>
              <a:rPr lang="en-GB" sz="2600" dirty="0"/>
              <a:t>blast; </a:t>
            </a:r>
          </a:p>
          <a:p>
            <a:pPr lvl="1"/>
            <a:r>
              <a:rPr lang="en-GB" sz="2200" dirty="0"/>
              <a:t>Blast search data output in the form of .</a:t>
            </a:r>
            <a:r>
              <a:rPr lang="en-GB" sz="2200" dirty="0" err="1"/>
              <a:t>tsv</a:t>
            </a:r>
            <a:r>
              <a:rPr lang="en-GB" sz="2200" dirty="0"/>
              <a:t> files</a:t>
            </a:r>
          </a:p>
          <a:p>
            <a:r>
              <a:rPr lang="en-GB" sz="2600" dirty="0" err="1"/>
              <a:t>sripts</a:t>
            </a:r>
            <a:endParaRPr lang="en-GB" sz="1800" dirty="0"/>
          </a:p>
          <a:p>
            <a:pPr lvl="1"/>
            <a:r>
              <a:rPr lang="en-GB" sz="2300" dirty="0" err="1"/>
              <a:t>apocrita</a:t>
            </a:r>
            <a:endParaRPr lang="en-GB" sz="2000" dirty="0"/>
          </a:p>
          <a:p>
            <a:pPr lvl="2"/>
            <a:r>
              <a:rPr lang="en-GB" sz="1800" dirty="0"/>
              <a:t>All scripts</a:t>
            </a:r>
          </a:p>
          <a:p>
            <a:pPr lvl="2"/>
            <a:r>
              <a:rPr lang="en-GB" sz="1800" dirty="0"/>
              <a:t>Organisms database</a:t>
            </a:r>
          </a:p>
          <a:p>
            <a:pPr lvl="1"/>
            <a:r>
              <a:rPr lang="en-GB" sz="2300" dirty="0" err="1"/>
              <a:t>analysis.R</a:t>
            </a:r>
            <a:endParaRPr lang="en-GB" sz="1800" dirty="0"/>
          </a:p>
          <a:p>
            <a:pPr lvl="2"/>
            <a:r>
              <a:rPr lang="en-GB" sz="1800" dirty="0"/>
              <a:t>R script</a:t>
            </a:r>
          </a:p>
          <a:p>
            <a:pPr marL="457200" lvl="1" indent="0">
              <a:buNone/>
            </a:pPr>
            <a:endParaRPr lang="en-GB" sz="1600" dirty="0" smtClean="0"/>
          </a:p>
          <a:p>
            <a:pPr marL="514350" indent="-514350">
              <a:buFont typeface="+mj-lt"/>
              <a:buAutoNum type="arabicPeriod"/>
            </a:pPr>
            <a:endParaRPr lang="en-GB" sz="2000" dirty="0"/>
          </a:p>
        </p:txBody>
      </p:sp>
      <p:pic>
        <p:nvPicPr>
          <p:cNvPr id="6" name="image05.png"/>
          <p:cNvPicPr>
            <a:picLocks noGrp="1"/>
          </p:cNvPicPr>
          <p:nvPr>
            <p:ph sz="half" idx="1"/>
          </p:nvPr>
        </p:nvPicPr>
        <p:blipFill rotWithShape="1">
          <a:blip r:embed="rId4" cstate="print"/>
          <a:srcRect t="-1" r="67103" b="-197"/>
          <a:stretch/>
        </p:blipFill>
        <p:spPr bwMode="auto">
          <a:xfrm>
            <a:off x="1115616" y="1412777"/>
            <a:ext cx="2520279" cy="4032447"/>
          </a:xfrm>
          <a:prstGeom prst="rect">
            <a:avLst/>
          </a:prstGeom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02554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3606" y="-18519"/>
            <a:ext cx="9145587" cy="6876519"/>
            <a:chOff x="-1587" y="-20106"/>
            <a:chExt cx="9145587" cy="6876519"/>
          </a:xfrm>
        </p:grpSpPr>
        <p:pic>
          <p:nvPicPr>
            <p:cNvPr id="7" name="Picture 6" descr="background.png"/>
            <p:cNvPicPr>
              <a:picLocks noChangeAspect="1"/>
            </p:cNvPicPr>
            <p:nvPr/>
          </p:nvPicPr>
          <p:blipFill>
            <a:blip r:embed="rId2" cstate="print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87" y="0"/>
              <a:ext cx="9144000" cy="6856413"/>
            </a:xfrm>
            <a:prstGeom prst="rect">
              <a:avLst/>
            </a:prstGeom>
            <a:noFill/>
          </p:spPr>
        </p:pic>
        <p:grpSp>
          <p:nvGrpSpPr>
            <p:cNvPr id="8" name="Group 7"/>
            <p:cNvGrpSpPr/>
            <p:nvPr/>
          </p:nvGrpSpPr>
          <p:grpSpPr>
            <a:xfrm>
              <a:off x="0" y="-20106"/>
              <a:ext cx="9144000" cy="619845"/>
              <a:chOff x="0" y="-20105"/>
              <a:chExt cx="9144000" cy="630111"/>
            </a:xfr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grpSpPr>
          <p:sp>
            <p:nvSpPr>
              <p:cNvPr id="10" name="Rectangle 9"/>
              <p:cNvSpPr/>
              <p:nvPr/>
            </p:nvSpPr>
            <p:spPr>
              <a:xfrm>
                <a:off x="0" y="-20105"/>
                <a:ext cx="9144000" cy="630111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58000"/>
                    </a:schemeClr>
                  </a:gs>
                  <a:gs pos="100000">
                    <a:srgbClr val="000000">
                      <a:alpha val="27000"/>
                    </a:srgbClr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3" cstate="print">
                <a:alphaModFix/>
              </a:blip>
              <a:stretch>
                <a:fillRect/>
              </a:stretch>
            </p:blipFill>
            <p:spPr>
              <a:xfrm>
                <a:off x="0" y="-20105"/>
                <a:ext cx="2826845" cy="630111"/>
              </a:xfrm>
              <a:prstGeom prst="rect">
                <a:avLst/>
              </a:prstGeom>
            </p:spPr>
          </p:pic>
        </p:grpSp>
        <p:sp>
          <p:nvSpPr>
            <p:cNvPr id="9" name="TextBox 8"/>
            <p:cNvSpPr txBox="1"/>
            <p:nvPr/>
          </p:nvSpPr>
          <p:spPr>
            <a:xfrm>
              <a:off x="7072960" y="0"/>
              <a:ext cx="20380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 smtClean="0">
                  <a:solidFill>
                    <a:schemeClr val="bg1"/>
                  </a:solidFill>
                  <a:latin typeface="Helvetica Neue"/>
                  <a:cs typeface="Helvetica Neue"/>
                </a:rPr>
                <a:t>DeNTAS</a:t>
              </a:r>
              <a:r>
                <a:rPr lang="en-US" sz="2800" dirty="0" smtClean="0">
                  <a:solidFill>
                    <a:schemeClr val="bg1"/>
                  </a:solidFill>
                  <a:latin typeface="Helvetica Neue"/>
                  <a:cs typeface="Helvetica Neue"/>
                </a:rPr>
                <a:t> 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err="1" smtClean="0"/>
              <a:t>DeNTAS</a:t>
            </a:r>
            <a:r>
              <a:rPr lang="en-GB" sz="3600" dirty="0" smtClean="0"/>
              <a:t>: Software architecture</a:t>
            </a:r>
            <a:endParaRPr lang="en-GB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sz="2000" dirty="0"/>
              <a:t>Front End</a:t>
            </a:r>
          </a:p>
          <a:p>
            <a:pPr lvl="1"/>
            <a:r>
              <a:rPr lang="en-GB" sz="1800" dirty="0"/>
              <a:t>Homepage; project information</a:t>
            </a:r>
          </a:p>
          <a:p>
            <a:pPr lvl="1"/>
            <a:r>
              <a:rPr lang="en-GB" sz="1800" dirty="0"/>
              <a:t>User interactive area</a:t>
            </a:r>
          </a:p>
          <a:p>
            <a:pPr lvl="2"/>
            <a:r>
              <a:rPr lang="en-GB" sz="1400" dirty="0"/>
              <a:t>Upload page</a:t>
            </a:r>
          </a:p>
          <a:p>
            <a:pPr lvl="2"/>
            <a:r>
              <a:rPr lang="en-GB" sz="1400" dirty="0"/>
              <a:t>Analysis page</a:t>
            </a:r>
          </a:p>
          <a:p>
            <a:pPr lvl="1"/>
            <a:r>
              <a:rPr lang="en-GB" sz="1800" dirty="0"/>
              <a:t>Result back to the user</a:t>
            </a:r>
          </a:p>
          <a:p>
            <a:r>
              <a:rPr lang="en-GB" sz="2200" dirty="0"/>
              <a:t>Back End</a:t>
            </a:r>
          </a:p>
          <a:p>
            <a:pPr lvl="1"/>
            <a:r>
              <a:rPr lang="en-GB" sz="1800" dirty="0"/>
              <a:t>Files on uploads send to </a:t>
            </a:r>
            <a:r>
              <a:rPr lang="en-GB" sz="1800" dirty="0" err="1"/>
              <a:t>Apocrita</a:t>
            </a:r>
            <a:r>
              <a:rPr lang="en-GB" sz="1800" dirty="0"/>
              <a:t> for Blast search</a:t>
            </a:r>
          </a:p>
          <a:p>
            <a:pPr lvl="1"/>
            <a:r>
              <a:rPr lang="en-GB" sz="1800" dirty="0"/>
              <a:t>Blast results sent to Blast folder</a:t>
            </a:r>
          </a:p>
          <a:p>
            <a:pPr lvl="2"/>
            <a:r>
              <a:rPr lang="en-GB" sz="1400" dirty="0"/>
              <a:t>from Blast to Data analysis</a:t>
            </a:r>
          </a:p>
          <a:p>
            <a:pPr lvl="2"/>
            <a:r>
              <a:rPr lang="en-GB" sz="1400" dirty="0"/>
              <a:t>from Data analysis to Results</a:t>
            </a:r>
          </a:p>
          <a:p>
            <a:pPr lvl="1"/>
            <a:r>
              <a:rPr lang="en-GB" sz="1800" dirty="0"/>
              <a:t>from Results to user’s result page</a:t>
            </a:r>
          </a:p>
          <a:p>
            <a:pPr lvl="2"/>
            <a:r>
              <a:rPr lang="en-GB" sz="1400" dirty="0"/>
              <a:t>downloadable </a:t>
            </a:r>
          </a:p>
          <a:p>
            <a:pPr lvl="3"/>
            <a:r>
              <a:rPr lang="en-GB" sz="1200" dirty="0"/>
              <a:t>interactive table</a:t>
            </a:r>
          </a:p>
          <a:p>
            <a:pPr lvl="3"/>
            <a:r>
              <a:rPr lang="en-GB" sz="1200" dirty="0"/>
              <a:t> graphs</a:t>
            </a:r>
          </a:p>
          <a:p>
            <a:pPr lvl="2"/>
            <a:endParaRPr lang="en-GB" sz="1400" dirty="0"/>
          </a:p>
        </p:txBody>
      </p:sp>
      <p:pic>
        <p:nvPicPr>
          <p:cNvPr id="5" name="image05.png"/>
          <p:cNvPicPr>
            <a:picLocks noGrp="1"/>
          </p:cNvPicPr>
          <p:nvPr>
            <p:ph sz="half" idx="1"/>
          </p:nvPr>
        </p:nvPicPr>
        <p:blipFill rotWithShape="1">
          <a:blip r:embed="rId4" cstate="print"/>
          <a:srcRect l="32897"/>
          <a:stretch/>
        </p:blipFill>
        <p:spPr bwMode="auto">
          <a:xfrm>
            <a:off x="680471" y="2143919"/>
            <a:ext cx="3592057" cy="3438525"/>
          </a:xfrm>
          <a:prstGeom prst="rect">
            <a:avLst/>
          </a:prstGeom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96769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1587" y="-20106"/>
            <a:ext cx="9145587" cy="6876519"/>
            <a:chOff x="-1587" y="-20106"/>
            <a:chExt cx="9145587" cy="6876519"/>
          </a:xfrm>
        </p:grpSpPr>
        <p:pic>
          <p:nvPicPr>
            <p:cNvPr id="5" name="Picture 4" descr="background.png"/>
            <p:cNvPicPr>
              <a:picLocks noChangeAspect="1"/>
            </p:cNvPicPr>
            <p:nvPr/>
          </p:nvPicPr>
          <p:blipFill>
            <a:blip r:embed="rId2" cstate="print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87" y="0"/>
              <a:ext cx="9144000" cy="6856413"/>
            </a:xfrm>
            <a:prstGeom prst="rect">
              <a:avLst/>
            </a:prstGeom>
            <a:noFill/>
          </p:spPr>
        </p:pic>
        <p:grpSp>
          <p:nvGrpSpPr>
            <p:cNvPr id="6" name="Group 5"/>
            <p:cNvGrpSpPr/>
            <p:nvPr/>
          </p:nvGrpSpPr>
          <p:grpSpPr>
            <a:xfrm>
              <a:off x="0" y="-20106"/>
              <a:ext cx="9144000" cy="619845"/>
              <a:chOff x="0" y="-20105"/>
              <a:chExt cx="9144000" cy="630111"/>
            </a:xfr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grpSpPr>
          <p:sp>
            <p:nvSpPr>
              <p:cNvPr id="8" name="Rectangle 7"/>
              <p:cNvSpPr/>
              <p:nvPr/>
            </p:nvSpPr>
            <p:spPr>
              <a:xfrm>
                <a:off x="0" y="-20105"/>
                <a:ext cx="9144000" cy="630111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58000"/>
                    </a:schemeClr>
                  </a:gs>
                  <a:gs pos="100000">
                    <a:srgbClr val="000000">
                      <a:alpha val="27000"/>
                    </a:srgbClr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 cstate="print">
                <a:alphaModFix/>
              </a:blip>
              <a:stretch>
                <a:fillRect/>
              </a:stretch>
            </p:blipFill>
            <p:spPr>
              <a:xfrm>
                <a:off x="0" y="-20105"/>
                <a:ext cx="2826845" cy="630111"/>
              </a:xfrm>
              <a:prstGeom prst="rect">
                <a:avLst/>
              </a:prstGeom>
            </p:spPr>
          </p:pic>
        </p:grpSp>
        <p:sp>
          <p:nvSpPr>
            <p:cNvPr id="7" name="TextBox 6"/>
            <p:cNvSpPr txBox="1"/>
            <p:nvPr/>
          </p:nvSpPr>
          <p:spPr>
            <a:xfrm>
              <a:off x="7072960" y="0"/>
              <a:ext cx="20380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solidFill>
                    <a:schemeClr val="bg1"/>
                  </a:solidFill>
                  <a:latin typeface="Helvetica Neue"/>
                  <a:cs typeface="Helvetica Neue"/>
                </a:rPr>
                <a:t>DeNTAS</a:t>
              </a:r>
              <a:r>
                <a:rPr lang="en-US" sz="2800" dirty="0">
                  <a:solidFill>
                    <a:schemeClr val="bg1"/>
                  </a:solidFill>
                  <a:latin typeface="Helvetica Neue"/>
                  <a:cs typeface="Helvetica Neue"/>
                </a:rPr>
                <a:t> 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BLAST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7592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1587" y="-20106"/>
            <a:ext cx="9145587" cy="6876519"/>
            <a:chOff x="-1587" y="-20106"/>
            <a:chExt cx="9145587" cy="6876519"/>
          </a:xfrm>
        </p:grpSpPr>
        <p:pic>
          <p:nvPicPr>
            <p:cNvPr id="5" name="Picture 4" descr="background.png"/>
            <p:cNvPicPr>
              <a:picLocks noChangeAspect="1"/>
            </p:cNvPicPr>
            <p:nvPr/>
          </p:nvPicPr>
          <p:blipFill>
            <a:blip r:embed="rId2" cstate="print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87" y="0"/>
              <a:ext cx="9144000" cy="6856413"/>
            </a:xfrm>
            <a:prstGeom prst="rect">
              <a:avLst/>
            </a:prstGeom>
            <a:noFill/>
          </p:spPr>
        </p:pic>
        <p:grpSp>
          <p:nvGrpSpPr>
            <p:cNvPr id="6" name="Group 5"/>
            <p:cNvGrpSpPr/>
            <p:nvPr/>
          </p:nvGrpSpPr>
          <p:grpSpPr>
            <a:xfrm>
              <a:off x="0" y="-20106"/>
              <a:ext cx="9144000" cy="619845"/>
              <a:chOff x="0" y="-20105"/>
              <a:chExt cx="9144000" cy="630111"/>
            </a:xfr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grpSpPr>
          <p:sp>
            <p:nvSpPr>
              <p:cNvPr id="8" name="Rectangle 7"/>
              <p:cNvSpPr/>
              <p:nvPr/>
            </p:nvSpPr>
            <p:spPr>
              <a:xfrm>
                <a:off x="0" y="-20105"/>
                <a:ext cx="9144000" cy="630111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58000"/>
                    </a:schemeClr>
                  </a:gs>
                  <a:gs pos="100000">
                    <a:srgbClr val="000000">
                      <a:alpha val="27000"/>
                    </a:srgbClr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 cstate="print">
                <a:alphaModFix/>
              </a:blip>
              <a:stretch>
                <a:fillRect/>
              </a:stretch>
            </p:blipFill>
            <p:spPr>
              <a:xfrm>
                <a:off x="0" y="-20105"/>
                <a:ext cx="2826845" cy="630111"/>
              </a:xfrm>
              <a:prstGeom prst="rect">
                <a:avLst/>
              </a:prstGeom>
            </p:spPr>
          </p:pic>
        </p:grpSp>
        <p:sp>
          <p:nvSpPr>
            <p:cNvPr id="7" name="TextBox 6"/>
            <p:cNvSpPr txBox="1"/>
            <p:nvPr/>
          </p:nvSpPr>
          <p:spPr>
            <a:xfrm>
              <a:off x="7072960" y="0"/>
              <a:ext cx="20380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solidFill>
                    <a:schemeClr val="bg1"/>
                  </a:solidFill>
                  <a:latin typeface="Helvetica Neue"/>
                  <a:cs typeface="Helvetica Neue"/>
                </a:rPr>
                <a:t>DeNTAS</a:t>
              </a:r>
              <a:r>
                <a:rPr lang="en-US" sz="2800" dirty="0">
                  <a:solidFill>
                    <a:schemeClr val="bg1"/>
                  </a:solidFill>
                  <a:latin typeface="Helvetica Neue"/>
                  <a:cs typeface="Helvetica Neue"/>
                </a:rPr>
                <a:t> 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/>
          <a:lstStyle/>
          <a:p>
            <a:r>
              <a:rPr lang="en-GB" dirty="0"/>
              <a:t>What is BLAST?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Query sequence is uploaded (e.g. FASTA file)</a:t>
            </a:r>
          </a:p>
          <a:p>
            <a:r>
              <a:rPr lang="en-GB" dirty="0"/>
              <a:t>This is aligned against a database of sequences</a:t>
            </a:r>
          </a:p>
          <a:p>
            <a:r>
              <a:rPr lang="en-GB" dirty="0"/>
              <a:t>Returns ID of the match &amp; expect values (e values) indicating level of homology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We use </a:t>
            </a:r>
            <a:r>
              <a:rPr lang="en-GB" dirty="0" err="1"/>
              <a:t>BLASTn</a:t>
            </a:r>
            <a:r>
              <a:rPr lang="en-GB" dirty="0"/>
              <a:t> to identify </a:t>
            </a:r>
            <a:r>
              <a:rPr lang="en-GB" u="sng" dirty="0"/>
              <a:t>gene matches </a:t>
            </a:r>
            <a:r>
              <a:rPr lang="en-GB" dirty="0"/>
              <a:t>to our unidentified de novo transcriptome assembly query sequences </a:t>
            </a:r>
          </a:p>
        </p:txBody>
      </p:sp>
    </p:spTree>
    <p:extLst>
      <p:ext uri="{BB962C8B-B14F-4D97-AF65-F5344CB8AC3E}">
        <p14:creationId xmlns:p14="http://schemas.microsoft.com/office/powerpoint/2010/main" val="885035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High Performance Cluster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BLAST performed through online resources (like NCBI) has limitations</a:t>
            </a:r>
          </a:p>
          <a:p>
            <a:pPr lvl="1"/>
            <a:r>
              <a:rPr lang="en-GB" dirty="0"/>
              <a:t>Chronic users are blacklisted</a:t>
            </a:r>
          </a:p>
          <a:p>
            <a:pPr lvl="1"/>
            <a:endParaRPr lang="en-GB" dirty="0"/>
          </a:p>
          <a:p>
            <a:r>
              <a:rPr lang="en-GB" dirty="0"/>
              <a:t>Local BLAST is the only option</a:t>
            </a:r>
          </a:p>
          <a:p>
            <a:pPr lvl="1"/>
            <a:r>
              <a:rPr lang="en-GB" dirty="0"/>
              <a:t>No limitations in numbers of runs</a:t>
            </a:r>
          </a:p>
          <a:p>
            <a:pPr lvl="1"/>
            <a:r>
              <a:rPr lang="en-GB" dirty="0"/>
              <a:t>Only limiting factor is power of server</a:t>
            </a:r>
          </a:p>
          <a:p>
            <a:endParaRPr lang="en-GB" dirty="0"/>
          </a:p>
          <a:p>
            <a:r>
              <a:rPr lang="en-GB" dirty="0"/>
              <a:t>We use </a:t>
            </a:r>
            <a:r>
              <a:rPr lang="en-GB" dirty="0" err="1"/>
              <a:t>Apocrita</a:t>
            </a:r>
            <a:r>
              <a:rPr lang="en-GB" dirty="0"/>
              <a:t> a powerful remote server to perform this</a:t>
            </a:r>
          </a:p>
          <a:p>
            <a:pPr lvl="1"/>
            <a:r>
              <a:rPr lang="en-GB" dirty="0"/>
              <a:t>Faster than a personal computer</a:t>
            </a:r>
          </a:p>
          <a:p>
            <a:pPr lvl="1"/>
            <a:r>
              <a:rPr lang="en-GB" dirty="0" err="1"/>
              <a:t>qsub</a:t>
            </a:r>
            <a:r>
              <a:rPr lang="en-GB" dirty="0"/>
              <a:t> request for each job run will request a run with our set specifications</a:t>
            </a:r>
          </a:p>
          <a:p>
            <a:pPr lvl="1"/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-1587" y="-20106"/>
            <a:ext cx="9145587" cy="6876519"/>
            <a:chOff x="-1587" y="-20106"/>
            <a:chExt cx="9145587" cy="6876519"/>
          </a:xfrm>
        </p:grpSpPr>
        <p:pic>
          <p:nvPicPr>
            <p:cNvPr id="5" name="Picture 4" descr="background.png"/>
            <p:cNvPicPr>
              <a:picLocks noChangeAspect="1"/>
            </p:cNvPicPr>
            <p:nvPr/>
          </p:nvPicPr>
          <p:blipFill>
            <a:blip r:embed="rId2" cstate="print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87" y="0"/>
              <a:ext cx="9144000" cy="6856413"/>
            </a:xfrm>
            <a:prstGeom prst="rect">
              <a:avLst/>
            </a:prstGeom>
            <a:noFill/>
          </p:spPr>
        </p:pic>
        <p:grpSp>
          <p:nvGrpSpPr>
            <p:cNvPr id="6" name="Group 5"/>
            <p:cNvGrpSpPr/>
            <p:nvPr/>
          </p:nvGrpSpPr>
          <p:grpSpPr>
            <a:xfrm>
              <a:off x="0" y="-20106"/>
              <a:ext cx="9144000" cy="619845"/>
              <a:chOff x="0" y="-20105"/>
              <a:chExt cx="9144000" cy="630111"/>
            </a:xfrm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grpSpPr>
          <p:sp>
            <p:nvSpPr>
              <p:cNvPr id="8" name="Rectangle 7"/>
              <p:cNvSpPr/>
              <p:nvPr/>
            </p:nvSpPr>
            <p:spPr>
              <a:xfrm>
                <a:off x="0" y="-20105"/>
                <a:ext cx="9144000" cy="630111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58000"/>
                    </a:schemeClr>
                  </a:gs>
                  <a:gs pos="100000">
                    <a:srgbClr val="000000">
                      <a:alpha val="27000"/>
                    </a:srgbClr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 cstate="print">
                <a:alphaModFix/>
              </a:blip>
              <a:stretch>
                <a:fillRect/>
              </a:stretch>
            </p:blipFill>
            <p:spPr>
              <a:xfrm>
                <a:off x="0" y="-20105"/>
                <a:ext cx="2826845" cy="630111"/>
              </a:xfrm>
              <a:prstGeom prst="rect">
                <a:avLst/>
              </a:prstGeom>
            </p:spPr>
          </p:pic>
        </p:grpSp>
        <p:sp>
          <p:nvSpPr>
            <p:cNvPr id="7" name="TextBox 6"/>
            <p:cNvSpPr txBox="1"/>
            <p:nvPr/>
          </p:nvSpPr>
          <p:spPr>
            <a:xfrm>
              <a:off x="7072960" y="0"/>
              <a:ext cx="20380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solidFill>
                    <a:schemeClr val="bg1"/>
                  </a:solidFill>
                  <a:latin typeface="Helvetica Neue"/>
                  <a:cs typeface="Helvetica Neue"/>
                </a:rPr>
                <a:t>DeNTAS</a:t>
              </a:r>
              <a:r>
                <a:rPr lang="en-US" sz="2800" dirty="0">
                  <a:solidFill>
                    <a:schemeClr val="bg1"/>
                  </a:solidFill>
                  <a:latin typeface="Helvetica Neue"/>
                  <a:cs typeface="Helvetica Neue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6236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3387</TotalTime>
  <Words>1405</Words>
  <Application>Microsoft Macintosh PowerPoint</Application>
  <PresentationFormat>On-screen Show (4:3)</PresentationFormat>
  <Paragraphs>253</Paragraphs>
  <Slides>27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DeNTAS: De Novo Transcriptome Analysis and Statistics</vt:lpstr>
      <vt:lpstr>Talk Content</vt:lpstr>
      <vt:lpstr>DeNTAS: Flask Web based</vt:lpstr>
      <vt:lpstr>DeNTAS: What does it do?</vt:lpstr>
      <vt:lpstr>DeNTAS: Folder structure</vt:lpstr>
      <vt:lpstr>DeNTAS: Software architecture</vt:lpstr>
      <vt:lpstr>BLAST</vt:lpstr>
      <vt:lpstr>What is BLAST?</vt:lpstr>
      <vt:lpstr>High Performance Cluster Computing</vt:lpstr>
      <vt:lpstr>Getting Started: setting up a local database</vt:lpstr>
      <vt:lpstr>Running the BLAST</vt:lpstr>
      <vt:lpstr>Optimising the BLAST on Apocrita</vt:lpstr>
      <vt:lpstr>However, an issue arose: redundant matches</vt:lpstr>
      <vt:lpstr>Debugging: what causes it and how to solve?</vt:lpstr>
      <vt:lpstr>Returning data to user</vt:lpstr>
      <vt:lpstr>Future developments – a dedicated server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HyperText Markup Language (HTML)  </vt:lpstr>
      <vt:lpstr>  Cascading Style Sheets (CSS)   </vt:lpstr>
      <vt:lpstr>  JavaScript &amp; JQuery  </vt:lpstr>
      <vt:lpstr>  Web standards and browser compatibility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Dania Vicente</dc:creator>
  <cp:lastModifiedBy>James</cp:lastModifiedBy>
  <cp:revision>42</cp:revision>
  <dcterms:created xsi:type="dcterms:W3CDTF">2017-02-16T09:29:44Z</dcterms:created>
  <dcterms:modified xsi:type="dcterms:W3CDTF">2017-02-19T13:53:31Z</dcterms:modified>
</cp:coreProperties>
</file>