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6" r:id="rId21"/>
    <p:sldId id="274" r:id="rId22"/>
    <p:sldId id="275" r:id="rId23"/>
  </p:sldIdLst>
  <p:sldSz cx="9144000" cy="5143500" type="screen16x9"/>
  <p:notesSz cx="6858000" cy="9144000"/>
  <p:embeddedFontLst>
    <p:embeddedFont>
      <p:font typeface="Roboto" panose="020B0604020202020204" charset="0"/>
      <p:regular r:id="rId25"/>
      <p:bold r:id="rId26"/>
      <p:italic r:id="rId27"/>
      <p:boldItalic r:id="rId28"/>
    </p:embeddedFont>
    <p:embeddedFont>
      <p:font typeface="Fira Sans Medium" panose="020B0604020202020204" charset="0"/>
      <p:regular r:id="rId29"/>
      <p:bold r:id="rId30"/>
      <p:italic r:id="rId31"/>
      <p:boldItalic r:id="rId32"/>
    </p:embeddedFont>
    <p:embeddedFont>
      <p:font typeface="Montserrat" panose="020B060402020202020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98E137-1B72-4280-A93F-FC7D0CBA3F69}">
  <a:tblStyle styleId="{6798E137-1B72-4280-A93F-FC7D0CBA3F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415"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4f1bc08d3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104f1bc08d3_2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8066d4b7b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8066d4b7b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04f1bc08d3_2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g104f1bc08d3_2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04f1bc08d3_2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g104f1bc08d3_2_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ab314183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ab314183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ab3141835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ab314183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7ffdfad86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g17ffdfad86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04f1bc08d3_2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9" name="Google Shape;429;g104f1bc08d3_2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051b1fc49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1051b1fc49a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1ab3141939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9" name="Google Shape;479;g1ab3141939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08621980c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3" name="Google Shape;493;g108621980c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4f1bc08d3_2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104f1bc08d3_2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04f1bc08d3_2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g104f1bc08d3_2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4f1bc08d3_2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104f1bc08d3_2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b2157ded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g1b2157ded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ab31419398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g1ab31419398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04f1bc08d3_2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104f1bc08d3_2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4f1bc08d3_2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g104f1bc08d3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04f1bc08d3_2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g104f1bc08d3_2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8066d4b7b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8066d4b7b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14"/>
          <p:cNvSpPr>
            <a:spLocks noGrp="1"/>
          </p:cNvSpPr>
          <p:nvPr>
            <p:ph type="pic" idx="2"/>
          </p:nvPr>
        </p:nvSpPr>
        <p:spPr>
          <a:xfrm>
            <a:off x="5514974" y="821531"/>
            <a:ext cx="2693194" cy="3500438"/>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2"/>
        <p:cNvGrpSpPr/>
        <p:nvPr/>
      </p:nvGrpSpPr>
      <p:grpSpPr>
        <a:xfrm>
          <a:off x="0" y="0"/>
          <a:ext cx="0" cy="0"/>
          <a:chOff x="0" y="0"/>
          <a:chExt cx="0" cy="0"/>
        </a:xfrm>
      </p:grpSpPr>
      <p:sp>
        <p:nvSpPr>
          <p:cNvPr id="63" name="Google Shape;63;p16"/>
          <p:cNvSpPr>
            <a:spLocks noGrp="1"/>
          </p:cNvSpPr>
          <p:nvPr>
            <p:ph type="pic" idx="2"/>
          </p:nvPr>
        </p:nvSpPr>
        <p:spPr>
          <a:xfrm>
            <a:off x="816769" y="1452951"/>
            <a:ext cx="3904958" cy="2512267"/>
          </a:xfrm>
          <a:prstGeom prst="rect">
            <a:avLst/>
          </a:prstGeom>
          <a:noFill/>
          <a:ln>
            <a:noFill/>
          </a:ln>
        </p:spPr>
      </p:sp>
      <p:sp>
        <p:nvSpPr>
          <p:cNvPr id="64" name="Google Shape;64;p16"/>
          <p:cNvSpPr>
            <a:spLocks noGrp="1"/>
          </p:cNvSpPr>
          <p:nvPr>
            <p:ph type="pic" idx="3"/>
          </p:nvPr>
        </p:nvSpPr>
        <p:spPr>
          <a:xfrm>
            <a:off x="4335870" y="1965008"/>
            <a:ext cx="1070796" cy="220023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7" name="Google Shape;67;p17"/>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8" name="Google Shape;6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 name="Google Shape;6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 name="Google Shape;7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3" name="Google Shape;73;p18"/>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4" name="Google Shape;74;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9" name="Google Shape;79;p19"/>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0" name="Google Shape;80;p19"/>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2" name="Google Shape;82;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6" name="Google Shape;86;p20"/>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7" name="Google Shape;87;p20"/>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8" name="Google Shape;88;p20"/>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9" name="Google Shape;89;p20"/>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0" name="Google Shape;90;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1" name="Google Shape;91;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2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5" name="Google Shape;95;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0" name="Google Shape;100;p22"/>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1" name="Google Shape;101;p22"/>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2" name="Google Shape;102;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3" name="Google Shape;103;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7" name="Google Shape;107;p23"/>
          <p:cNvSpPr>
            <a:spLocks noGrp="1"/>
          </p:cNvSpPr>
          <p:nvPr>
            <p:ph type="pic" idx="2"/>
          </p:nvPr>
        </p:nvSpPr>
        <p:spPr>
          <a:xfrm>
            <a:off x="3887391" y="740569"/>
            <a:ext cx="4629150" cy="3655219"/>
          </a:xfrm>
          <a:prstGeom prst="rect">
            <a:avLst/>
          </a:prstGeom>
          <a:noFill/>
          <a:ln>
            <a:noFill/>
          </a:ln>
        </p:spPr>
      </p:sp>
      <p:sp>
        <p:nvSpPr>
          <p:cNvPr id="108" name="Google Shape;108;p23"/>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9" name="Google Shape;109;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0" name="Google Shape;110;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4" name="Google Shape;114;p24"/>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5" name="Google Shape;115;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6" name="Google Shape;116;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25"/>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0" name="Google Shape;120;p25"/>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1" name="Google Shape;121;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2" name="Google Shape;122;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hyperlink" Target="https://public.tableau.com/views/Amazon_Review_Sentiment_Analysis/Dashboard1?:language=en-US&amp;:display_count=n&amp;:origin=viz_share_link" TargetMode="External"/><Relationship Id="rId4" Type="http://schemas.openxmlformats.org/officeDocument/2006/relationships/hyperlink" Target="https://public.tableau.com/views/MusicalInstrumentsEDA/Amazonsentiment?:language=en-US&amp;:display_count=n&amp;:origin=viz_share_link"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SakinaAri" TargetMode="External"/><Relationship Id="rId13" Type="http://schemas.openxmlformats.org/officeDocument/2006/relationships/hyperlink" Target="http://surl.li/dxllw" TargetMode="External"/><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hyperlink" Target="https://www.linkedin.com/in/viha-sharma-6537a9188/"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4.jpg"/><Relationship Id="rId11" Type="http://schemas.openxmlformats.org/officeDocument/2006/relationships/image" Target="../media/image7.png"/><Relationship Id="rId5" Type="http://schemas.openxmlformats.org/officeDocument/2006/relationships/image" Target="../media/image3.jpg"/><Relationship Id="rId15" Type="http://schemas.openxmlformats.org/officeDocument/2006/relationships/hyperlink" Target="https://github.com/viha-sharma" TargetMode="External"/><Relationship Id="rId10" Type="http://schemas.openxmlformats.org/officeDocument/2006/relationships/hyperlink" Target="https://www.linkedin.com/mwlite/in/lalitha-naidu-38697a1b5" TargetMode="External"/><Relationship Id="rId4" Type="http://schemas.openxmlformats.org/officeDocument/2006/relationships/image" Target="../media/image2.jpg"/><Relationship Id="rId9" Type="http://schemas.openxmlformats.org/officeDocument/2006/relationships/image" Target="../media/image6.png"/><Relationship Id="rId14" Type="http://schemas.openxmlformats.org/officeDocument/2006/relationships/hyperlink" Target="https://github.com/123lalith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hyperlink" Target="http://jmcauley.ucsd.edu/data/amazon/" TargetMode="External"/><Relationship Id="rId5" Type="http://schemas.openxmlformats.org/officeDocument/2006/relationships/hyperlink" Target="https://www.junglescout.com/amazon-seller-report/" TargetMode="Externa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6"/>
          <p:cNvSpPr/>
          <p:nvPr/>
        </p:nvSpPr>
        <p:spPr>
          <a:xfrm rot="5400000">
            <a:off x="7409121" y="2411953"/>
            <a:ext cx="2487517" cy="3626266"/>
          </a:xfrm>
          <a:custGeom>
            <a:avLst/>
            <a:gdLst/>
            <a:ahLst/>
            <a:cxnLst/>
            <a:rect l="l" t="t" r="r" b="b"/>
            <a:pathLst>
              <a:path w="3991493" h="4835022" extrusionOk="0">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29" name="Google Shape;129;p26"/>
          <p:cNvSpPr/>
          <p:nvPr/>
        </p:nvSpPr>
        <p:spPr>
          <a:xfrm>
            <a:off x="8060401" y="3721231"/>
            <a:ext cx="1083599" cy="1007710"/>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26"/>
          <p:cNvSpPr/>
          <p:nvPr/>
        </p:nvSpPr>
        <p:spPr>
          <a:xfrm rot="2475421">
            <a:off x="-1138551" y="-1771425"/>
            <a:ext cx="3017584" cy="5328889"/>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 name="Google Shape;131;p26"/>
          <p:cNvSpPr/>
          <p:nvPr/>
        </p:nvSpPr>
        <p:spPr>
          <a:xfrm rot="3140551">
            <a:off x="-1644407" y="-2106140"/>
            <a:ext cx="3018103" cy="532914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 name="Google Shape;132;p26"/>
          <p:cNvSpPr/>
          <p:nvPr/>
        </p:nvSpPr>
        <p:spPr>
          <a:xfrm rot="8902757">
            <a:off x="1582604" y="313109"/>
            <a:ext cx="1026500" cy="954610"/>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 name="Google Shape;133;p26"/>
          <p:cNvSpPr/>
          <p:nvPr/>
        </p:nvSpPr>
        <p:spPr>
          <a:xfrm>
            <a:off x="5270025" y="3169100"/>
            <a:ext cx="322168" cy="212315"/>
          </a:xfrm>
          <a:custGeom>
            <a:avLst/>
            <a:gdLst/>
            <a:ahLst/>
            <a:cxnLst/>
            <a:rect l="l" t="t" r="r" b="b"/>
            <a:pathLst>
              <a:path w="947553" h="933254" extrusionOk="0">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4" name="Google Shape;134;p26"/>
          <p:cNvSpPr txBox="1"/>
          <p:nvPr/>
        </p:nvSpPr>
        <p:spPr>
          <a:xfrm>
            <a:off x="1333475" y="2337700"/>
            <a:ext cx="6717600" cy="731100"/>
          </a:xfrm>
          <a:prstGeom prst="rect">
            <a:avLst/>
          </a:prstGeom>
          <a:solidFill>
            <a:srgbClr val="252F3E"/>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4300">
                <a:solidFill>
                  <a:schemeClr val="lt1"/>
                </a:solidFill>
                <a:latin typeface="Fira Sans Medium"/>
                <a:ea typeface="Fira Sans Medium"/>
                <a:cs typeface="Fira Sans Medium"/>
                <a:sym typeface="Fira Sans Medium"/>
              </a:rPr>
              <a:t>Amazon Product Reviews  </a:t>
            </a:r>
            <a:endParaRPr sz="3100">
              <a:solidFill>
                <a:schemeClr val="lt1"/>
              </a:solidFill>
              <a:latin typeface="Fira Sans Medium"/>
              <a:ea typeface="Fira Sans Medium"/>
              <a:cs typeface="Fira Sans Medium"/>
              <a:sym typeface="Fira Sans Medium"/>
            </a:endParaRPr>
          </a:p>
        </p:txBody>
      </p:sp>
      <p:sp>
        <p:nvSpPr>
          <p:cNvPr id="135" name="Google Shape;135;p26"/>
          <p:cNvSpPr/>
          <p:nvPr/>
        </p:nvSpPr>
        <p:spPr>
          <a:xfrm>
            <a:off x="3606675" y="3169098"/>
            <a:ext cx="1797843" cy="337691"/>
          </a:xfrm>
          <a:custGeom>
            <a:avLst/>
            <a:gdLst/>
            <a:ahLst/>
            <a:cxnLst/>
            <a:rect l="l" t="t" r="r" b="b"/>
            <a:pathLst>
              <a:path w="4609853" h="1039050" extrusionOk="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6" name="Google Shape;136;p26"/>
          <p:cNvSpPr txBox="1"/>
          <p:nvPr/>
        </p:nvSpPr>
        <p:spPr>
          <a:xfrm>
            <a:off x="3072000" y="1876000"/>
            <a:ext cx="4056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solidFill>
                  <a:srgbClr val="FF9900"/>
                </a:solidFill>
                <a:latin typeface="Calibri"/>
                <a:ea typeface="Calibri"/>
                <a:cs typeface="Calibri"/>
                <a:sym typeface="Calibri"/>
              </a:rPr>
              <a:t>Sentiment Analysis Project</a:t>
            </a:r>
            <a:endParaRPr sz="2100" b="1">
              <a:solidFill>
                <a:srgbClr val="FF99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p35"/>
          <p:cNvPicPr preferRelativeResize="0"/>
          <p:nvPr/>
        </p:nvPicPr>
        <p:blipFill>
          <a:blip r:embed="rId3">
            <a:alphaModFix/>
          </a:blip>
          <a:stretch>
            <a:fillRect/>
          </a:stretch>
        </p:blipFill>
        <p:spPr>
          <a:xfrm>
            <a:off x="2222975" y="575275"/>
            <a:ext cx="5033650" cy="4365301"/>
          </a:xfrm>
          <a:prstGeom prst="rect">
            <a:avLst/>
          </a:prstGeom>
          <a:noFill/>
          <a:ln w="19050" cap="flat" cmpd="sng">
            <a:solidFill>
              <a:schemeClr val="dk1"/>
            </a:solidFill>
            <a:prstDash val="solid"/>
            <a:round/>
            <a:headEnd type="none" w="sm" len="sm"/>
            <a:tailEnd type="none" w="sm" len="sm"/>
          </a:ln>
        </p:spPr>
      </p:pic>
      <p:sp>
        <p:nvSpPr>
          <p:cNvPr id="325" name="Google Shape;325;p35"/>
          <p:cNvSpPr/>
          <p:nvPr/>
        </p:nvSpPr>
        <p:spPr>
          <a:xfrm>
            <a:off x="2944600" y="175075"/>
            <a:ext cx="3590400" cy="400200"/>
          </a:xfrm>
          <a:prstGeom prst="roundRect">
            <a:avLst>
              <a:gd name="adj" fmla="val 50000"/>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Calibri"/>
                <a:ea typeface="Calibri"/>
                <a:cs typeface="Calibri"/>
                <a:sym typeface="Calibri"/>
              </a:rPr>
              <a:t>Musical Instruments - Top 15 Most Popular Subcategories</a:t>
            </a:r>
            <a:endParaRPr sz="1000" b="1">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6"/>
          <p:cNvSpPr txBox="1"/>
          <p:nvPr/>
        </p:nvSpPr>
        <p:spPr>
          <a:xfrm>
            <a:off x="2907700" y="0"/>
            <a:ext cx="3441000" cy="415500"/>
          </a:xfrm>
          <a:prstGeom prst="rect">
            <a:avLst/>
          </a:prstGeom>
          <a:solidFill>
            <a:schemeClr val="dk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solidFill>
                  <a:schemeClr val="lt1"/>
                </a:solidFill>
                <a:latin typeface="Fira Sans Medium"/>
                <a:ea typeface="Fira Sans Medium"/>
                <a:cs typeface="Fira Sans Medium"/>
                <a:sym typeface="Fira Sans Medium"/>
              </a:rPr>
              <a:t>EXPLORATORY DATA ANALYSIS</a:t>
            </a:r>
            <a:endParaRPr sz="1500">
              <a:solidFill>
                <a:schemeClr val="lt1"/>
              </a:solidFill>
              <a:latin typeface="Fira Sans Medium"/>
              <a:ea typeface="Fira Sans Medium"/>
              <a:cs typeface="Fira Sans Medium"/>
              <a:sym typeface="Fira Sans Medium"/>
            </a:endParaRPr>
          </a:p>
        </p:txBody>
      </p:sp>
      <p:pic>
        <p:nvPicPr>
          <p:cNvPr id="331" name="Google Shape;331;p36"/>
          <p:cNvPicPr preferRelativeResize="0"/>
          <p:nvPr/>
        </p:nvPicPr>
        <p:blipFill rotWithShape="1">
          <a:blip r:embed="rId3">
            <a:alphaModFix/>
          </a:blip>
          <a:srcRect l="8334" t="19662" r="11831" b="12747"/>
          <a:stretch/>
        </p:blipFill>
        <p:spPr>
          <a:xfrm>
            <a:off x="1374850" y="511300"/>
            <a:ext cx="6153149" cy="3370100"/>
          </a:xfrm>
          <a:prstGeom prst="rect">
            <a:avLst/>
          </a:prstGeom>
          <a:noFill/>
          <a:ln w="38100" cap="flat" cmpd="sng">
            <a:solidFill>
              <a:srgbClr val="171616"/>
            </a:solidFill>
            <a:prstDash val="solid"/>
            <a:round/>
            <a:headEnd type="none" w="sm" len="sm"/>
            <a:tailEnd type="none" w="sm" len="sm"/>
          </a:ln>
        </p:spPr>
      </p:pic>
      <p:grpSp>
        <p:nvGrpSpPr>
          <p:cNvPr id="332" name="Google Shape;332;p36"/>
          <p:cNvGrpSpPr/>
          <p:nvPr/>
        </p:nvGrpSpPr>
        <p:grpSpPr>
          <a:xfrm rot="5273464">
            <a:off x="7618019" y="-574609"/>
            <a:ext cx="2066771" cy="2172201"/>
            <a:chOff x="-845286" y="-1196058"/>
            <a:chExt cx="2755665" cy="2896237"/>
          </a:xfrm>
        </p:grpSpPr>
        <p:sp>
          <p:nvSpPr>
            <p:cNvPr id="333" name="Google Shape;333;p36"/>
            <p:cNvSpPr/>
            <p:nvPr/>
          </p:nvSpPr>
          <p:spPr>
            <a:xfrm rot="2473360">
              <a:off x="-270416" y="-649434"/>
              <a:ext cx="1250997" cy="221239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4" name="Google Shape;334;p36"/>
            <p:cNvSpPr/>
            <p:nvPr/>
          </p:nvSpPr>
          <p:spPr>
            <a:xfrm rot="-6594984" flipH="1">
              <a:off x="31803" y="-1336264"/>
              <a:ext cx="1251756" cy="2211593"/>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35" name="Google Shape;335;p36"/>
          <p:cNvSpPr/>
          <p:nvPr/>
        </p:nvSpPr>
        <p:spPr>
          <a:xfrm rot="363895">
            <a:off x="8535905" y="749495"/>
            <a:ext cx="581173" cy="540470"/>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6" name="Google Shape;336;p36"/>
          <p:cNvSpPr txBox="1"/>
          <p:nvPr/>
        </p:nvSpPr>
        <p:spPr>
          <a:xfrm>
            <a:off x="5849600" y="3977200"/>
            <a:ext cx="3294300" cy="11082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Most reviews are classified as </a:t>
            </a:r>
            <a:r>
              <a:rPr lang="en" sz="1000" b="1">
                <a:solidFill>
                  <a:schemeClr val="accent6"/>
                </a:solidFill>
                <a:latin typeface="Calibri"/>
                <a:ea typeface="Calibri"/>
                <a:cs typeface="Calibri"/>
                <a:sym typeface="Calibri"/>
              </a:rPr>
              <a:t>positive</a:t>
            </a:r>
            <a:r>
              <a:rPr lang="en" sz="1000">
                <a:solidFill>
                  <a:schemeClr val="dk1"/>
                </a:solidFill>
                <a:latin typeface="Calibri"/>
                <a:ea typeface="Calibri"/>
                <a:cs typeface="Calibri"/>
                <a:sym typeface="Calibri"/>
              </a:rPr>
              <a:t>, in both categories </a:t>
            </a:r>
            <a:endParaRPr sz="1000">
              <a:solidFill>
                <a:schemeClr val="dk1"/>
              </a:solidFill>
              <a:latin typeface="Calibri"/>
              <a:ea typeface="Calibri"/>
              <a:cs typeface="Calibri"/>
              <a:sym typeface="Calibri"/>
            </a:endParaRPr>
          </a:p>
          <a:p>
            <a:pPr marL="457200" lvl="0" indent="-29210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In the </a:t>
            </a:r>
            <a:r>
              <a:rPr lang="en" sz="1000" b="1">
                <a:solidFill>
                  <a:schemeClr val="dk1"/>
                </a:solidFill>
                <a:latin typeface="Calibri"/>
                <a:ea typeface="Calibri"/>
                <a:cs typeface="Calibri"/>
                <a:sym typeface="Calibri"/>
              </a:rPr>
              <a:t>year of 2013</a:t>
            </a:r>
            <a:r>
              <a:rPr lang="en" sz="1000">
                <a:solidFill>
                  <a:schemeClr val="dk1"/>
                </a:solidFill>
                <a:latin typeface="Calibri"/>
                <a:ea typeface="Calibri"/>
                <a:cs typeface="Calibri"/>
                <a:sym typeface="Calibri"/>
              </a:rPr>
              <a:t> the count of unique customer is the highest for both the dataset</a:t>
            </a:r>
            <a:endParaRPr sz="1000">
              <a:solidFill>
                <a:schemeClr val="dk1"/>
              </a:solidFill>
              <a:latin typeface="Calibri"/>
              <a:ea typeface="Calibri"/>
              <a:cs typeface="Calibri"/>
              <a:sym typeface="Calibri"/>
            </a:endParaRPr>
          </a:p>
          <a:p>
            <a:pPr marL="457200" lvl="0" indent="-2921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Musical Instrument Tableau</a:t>
            </a:r>
            <a:endParaRPr sz="1000">
              <a:solidFill>
                <a:schemeClr val="dk1"/>
              </a:solidFill>
              <a:latin typeface="Calibri"/>
              <a:ea typeface="Calibri"/>
              <a:cs typeface="Calibri"/>
              <a:sym typeface="Calibri"/>
            </a:endParaRPr>
          </a:p>
          <a:p>
            <a:pPr marL="457200" lvl="0" indent="-2921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Home and kitchen Tableau</a:t>
            </a:r>
            <a:endParaRPr sz="1000">
              <a:solidFill>
                <a:schemeClr val="dk1"/>
              </a:solidFill>
              <a:latin typeface="Calibri"/>
              <a:ea typeface="Calibri"/>
              <a:cs typeface="Calibri"/>
              <a:sym typeface="Calibri"/>
            </a:endParaRPr>
          </a:p>
        </p:txBody>
      </p:sp>
      <p:graphicFrame>
        <p:nvGraphicFramePr>
          <p:cNvPr id="337" name="Google Shape;337;p36"/>
          <p:cNvGraphicFramePr/>
          <p:nvPr/>
        </p:nvGraphicFramePr>
        <p:xfrm>
          <a:off x="64850" y="3977200"/>
          <a:ext cx="3000000" cy="3000000"/>
        </p:xfrm>
        <a:graphic>
          <a:graphicData uri="http://schemas.openxmlformats.org/drawingml/2006/table">
            <a:tbl>
              <a:tblPr>
                <a:noFill/>
                <a:tableStyleId>{6798E137-1B72-4280-A93F-FC7D0CBA3F69}</a:tableStyleId>
              </a:tblPr>
              <a:tblGrid>
                <a:gridCol w="1439875">
                  <a:extLst>
                    <a:ext uri="{9D8B030D-6E8A-4147-A177-3AD203B41FA5}">
                      <a16:colId xmlns:a16="http://schemas.microsoft.com/office/drawing/2014/main" val="20000"/>
                    </a:ext>
                  </a:extLst>
                </a:gridCol>
                <a:gridCol w="2127350">
                  <a:extLst>
                    <a:ext uri="{9D8B030D-6E8A-4147-A177-3AD203B41FA5}">
                      <a16:colId xmlns:a16="http://schemas.microsoft.com/office/drawing/2014/main" val="20001"/>
                    </a:ext>
                  </a:extLst>
                </a:gridCol>
                <a:gridCol w="2217525">
                  <a:extLst>
                    <a:ext uri="{9D8B030D-6E8A-4147-A177-3AD203B41FA5}">
                      <a16:colId xmlns:a16="http://schemas.microsoft.com/office/drawing/2014/main" val="20002"/>
                    </a:ext>
                  </a:extLst>
                </a:gridCol>
              </a:tblGrid>
              <a:tr h="387150">
                <a:tc>
                  <a:txBody>
                    <a:bodyPr/>
                    <a:lstStyle/>
                    <a:p>
                      <a:pPr marL="0" lvl="0" indent="0" algn="l" rtl="0">
                        <a:spcBef>
                          <a:spcPts val="0"/>
                        </a:spcBef>
                        <a:spcAft>
                          <a:spcPts val="0"/>
                        </a:spcAft>
                        <a:buNone/>
                      </a:pPr>
                      <a:r>
                        <a:rPr lang="en" sz="1100" b="1"/>
                        <a:t>Subcategory</a:t>
                      </a:r>
                      <a:endParaRPr sz="11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100" b="1"/>
                        <a:t>Highest Positive Sentiment</a:t>
                      </a:r>
                      <a:endParaRPr sz="11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6D7A8"/>
                    </a:solidFill>
                  </a:tcPr>
                </a:tc>
                <a:tc>
                  <a:txBody>
                    <a:bodyPr/>
                    <a:lstStyle/>
                    <a:p>
                      <a:pPr marL="0" lvl="0" indent="0" algn="l" rtl="0">
                        <a:spcBef>
                          <a:spcPts val="0"/>
                        </a:spcBef>
                        <a:spcAft>
                          <a:spcPts val="0"/>
                        </a:spcAft>
                        <a:buNone/>
                      </a:pPr>
                      <a:r>
                        <a:rPr lang="en" sz="1100" b="1"/>
                        <a:t>Lowest Positive Sentiment</a:t>
                      </a:r>
                      <a:endParaRPr sz="11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A9999"/>
                    </a:solidFill>
                  </a:tcPr>
                </a:tc>
                <a:extLst>
                  <a:ext uri="{0D108BD9-81ED-4DB2-BD59-A6C34878D82A}">
                    <a16:rowId xmlns:a16="http://schemas.microsoft.com/office/drawing/2014/main" val="10000"/>
                  </a:ext>
                </a:extLst>
              </a:tr>
              <a:tr h="365725">
                <a:tc>
                  <a:txBody>
                    <a:bodyPr/>
                    <a:lstStyle/>
                    <a:p>
                      <a:pPr marL="0" lvl="0" indent="0" algn="l" rtl="0">
                        <a:spcBef>
                          <a:spcPts val="0"/>
                        </a:spcBef>
                        <a:spcAft>
                          <a:spcPts val="0"/>
                        </a:spcAft>
                        <a:buNone/>
                      </a:pPr>
                      <a:r>
                        <a:rPr lang="en" sz="1100"/>
                        <a:t>Home &amp; Kitchen</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200">
                          <a:latin typeface="Calibri"/>
                          <a:ea typeface="Calibri"/>
                          <a:cs typeface="Calibri"/>
                          <a:sym typeface="Calibri"/>
                        </a:rPr>
                        <a:t>Art Work</a:t>
                      </a:r>
                      <a:endParaRPr sz="1200">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Heating, Cooling &amp; Air Quality</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4CCCC"/>
                    </a:solidFill>
                  </a:tcPr>
                </a:tc>
                <a:extLst>
                  <a:ext uri="{0D108BD9-81ED-4DB2-BD59-A6C34878D82A}">
                    <a16:rowId xmlns:a16="http://schemas.microsoft.com/office/drawing/2014/main" val="10001"/>
                  </a:ext>
                </a:extLst>
              </a:tr>
              <a:tr h="365725">
                <a:tc>
                  <a:txBody>
                    <a:bodyPr/>
                    <a:lstStyle/>
                    <a:p>
                      <a:pPr marL="0" lvl="0" indent="0" algn="l" rtl="0">
                        <a:spcBef>
                          <a:spcPts val="0"/>
                        </a:spcBef>
                        <a:spcAft>
                          <a:spcPts val="0"/>
                        </a:spcAft>
                        <a:buNone/>
                      </a:pPr>
                      <a:r>
                        <a:rPr lang="en" sz="1100"/>
                        <a:t>Musical Instruments</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200">
                          <a:latin typeface="Calibri"/>
                          <a:ea typeface="Calibri"/>
                          <a:cs typeface="Calibri"/>
                          <a:sym typeface="Calibri"/>
                        </a:rPr>
                        <a:t>Christian</a:t>
                      </a:r>
                      <a:endParaRPr sz="1200">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EAD3"/>
                    </a:solidFill>
                  </a:tcPr>
                </a:tc>
                <a:tc>
                  <a:txBody>
                    <a:bodyPr/>
                    <a:lstStyle/>
                    <a:p>
                      <a:pPr marL="457200" lvl="0" indent="0" algn="l" rtl="0">
                        <a:spcBef>
                          <a:spcPts val="0"/>
                        </a:spcBef>
                        <a:spcAft>
                          <a:spcPts val="0"/>
                        </a:spcAft>
                        <a:buNone/>
                      </a:pPr>
                      <a:r>
                        <a:rPr lang="en" sz="1200">
                          <a:solidFill>
                            <a:schemeClr val="dk1"/>
                          </a:solidFill>
                          <a:latin typeface="Calibri"/>
                          <a:ea typeface="Calibri"/>
                          <a:cs typeface="Calibri"/>
                          <a:sym typeface="Calibri"/>
                        </a:rPr>
                        <a:t>Rap &amp; Hip-Hop</a:t>
                      </a:r>
                      <a:endParaRPr sz="12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4CC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7"/>
          <p:cNvSpPr txBox="1"/>
          <p:nvPr/>
        </p:nvSpPr>
        <p:spPr>
          <a:xfrm>
            <a:off x="2287482" y="89800"/>
            <a:ext cx="4199100" cy="577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300">
                <a:solidFill>
                  <a:schemeClr val="dk1"/>
                </a:solidFill>
                <a:latin typeface="Fira Sans Medium"/>
                <a:ea typeface="Fira Sans Medium"/>
                <a:cs typeface="Fira Sans Medium"/>
                <a:sym typeface="Fira Sans Medium"/>
              </a:rPr>
              <a:t>Time Series Analysis</a:t>
            </a:r>
            <a:endParaRPr sz="2700">
              <a:solidFill>
                <a:schemeClr val="dk1"/>
              </a:solidFill>
              <a:latin typeface="Fira Sans Medium"/>
              <a:ea typeface="Fira Sans Medium"/>
              <a:cs typeface="Fira Sans Medium"/>
              <a:sym typeface="Fira Sans Medium"/>
            </a:endParaRPr>
          </a:p>
        </p:txBody>
      </p:sp>
      <p:grpSp>
        <p:nvGrpSpPr>
          <p:cNvPr id="343" name="Google Shape;343;p37"/>
          <p:cNvGrpSpPr/>
          <p:nvPr/>
        </p:nvGrpSpPr>
        <p:grpSpPr>
          <a:xfrm rot="4439350">
            <a:off x="7729330" y="-701312"/>
            <a:ext cx="2065264" cy="2172834"/>
            <a:chOff x="-843530" y="-1196459"/>
            <a:chExt cx="2753686" cy="2897112"/>
          </a:xfrm>
        </p:grpSpPr>
        <p:sp>
          <p:nvSpPr>
            <p:cNvPr id="344" name="Google Shape;344;p37"/>
            <p:cNvSpPr/>
            <p:nvPr/>
          </p:nvSpPr>
          <p:spPr>
            <a:xfrm rot="2476041">
              <a:off x="-269976" y="-648288"/>
              <a:ext cx="1251936" cy="221057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5" name="Google Shape;345;p37"/>
            <p:cNvSpPr/>
            <p:nvPr/>
          </p:nvSpPr>
          <p:spPr>
            <a:xfrm rot="-6597732" flipH="1">
              <a:off x="31601" y="-1336044"/>
              <a:ext cx="1251936" cy="221057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46" name="Google Shape;346;p37"/>
          <p:cNvSpPr/>
          <p:nvPr/>
        </p:nvSpPr>
        <p:spPr>
          <a:xfrm rot="6183837">
            <a:off x="7674486" y="3434880"/>
            <a:ext cx="1854139" cy="2703508"/>
          </a:xfrm>
          <a:custGeom>
            <a:avLst/>
            <a:gdLst/>
            <a:ahLst/>
            <a:cxnLst/>
            <a:rect l="l" t="t" r="r" b="b"/>
            <a:pathLst>
              <a:path w="3991493" h="4835022" extrusionOk="0">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47" name="Google Shape;347;p37"/>
          <p:cNvSpPr/>
          <p:nvPr/>
        </p:nvSpPr>
        <p:spPr>
          <a:xfrm>
            <a:off x="7681952" y="-7"/>
            <a:ext cx="581532" cy="540804"/>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8" name="Google Shape;348;p37"/>
          <p:cNvSpPr txBox="1"/>
          <p:nvPr/>
        </p:nvSpPr>
        <p:spPr>
          <a:xfrm>
            <a:off x="614225" y="793138"/>
            <a:ext cx="7545600" cy="136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t>Time Series Analysis helps in highlighting trends to forecast sentiment trends for particular subcategories in the future. </a:t>
            </a:r>
            <a:r>
              <a:rPr lang="en" sz="1300">
                <a:solidFill>
                  <a:srgbClr val="212529"/>
                </a:solidFill>
                <a:highlight>
                  <a:srgbClr val="FFFFFF"/>
                </a:highlight>
              </a:rPr>
              <a:t>Brands can discover many hidden trends in customer sentiments </a:t>
            </a:r>
            <a:r>
              <a:rPr lang="en" sz="1300"/>
              <a:t>from historical data.</a:t>
            </a:r>
            <a:endParaRPr sz="1300"/>
          </a:p>
          <a:p>
            <a:pPr marL="0" lvl="0" indent="0" algn="l" rtl="0">
              <a:spcBef>
                <a:spcPts val="0"/>
              </a:spcBef>
              <a:spcAft>
                <a:spcPts val="0"/>
              </a:spcAft>
              <a:buNone/>
            </a:pPr>
            <a:endParaRPr sz="1200"/>
          </a:p>
          <a:p>
            <a:pPr marL="0" lvl="0" indent="0" algn="l" rtl="0">
              <a:spcBef>
                <a:spcPts val="0"/>
              </a:spcBef>
              <a:spcAft>
                <a:spcPts val="0"/>
              </a:spcAft>
              <a:buNone/>
            </a:pPr>
            <a:r>
              <a:rPr lang="en" sz="1300"/>
              <a:t>For businesses to make data-driven decisions regarding </a:t>
            </a:r>
            <a:r>
              <a:rPr lang="en" sz="1300" b="1"/>
              <a:t>marketing strategies</a:t>
            </a:r>
            <a:r>
              <a:rPr lang="en" sz="1300"/>
              <a:t>, </a:t>
            </a:r>
            <a:r>
              <a:rPr lang="en" sz="1300" b="1"/>
              <a:t>inventory control</a:t>
            </a:r>
            <a:r>
              <a:rPr lang="en" sz="1300"/>
              <a:t>, and </a:t>
            </a:r>
            <a:r>
              <a:rPr lang="en" sz="1300" b="1"/>
              <a:t>customer support services, </a:t>
            </a:r>
            <a:r>
              <a:rPr lang="en" sz="1300"/>
              <a:t>it is helpful to forecast future sentiments.</a:t>
            </a:r>
            <a:endParaRPr sz="1300">
              <a:latin typeface="Calibri"/>
              <a:ea typeface="Calibri"/>
              <a:cs typeface="Calibri"/>
              <a:sym typeface="Calibri"/>
            </a:endParaRPr>
          </a:p>
        </p:txBody>
      </p:sp>
      <p:grpSp>
        <p:nvGrpSpPr>
          <p:cNvPr id="349" name="Google Shape;349;p37"/>
          <p:cNvGrpSpPr/>
          <p:nvPr/>
        </p:nvGrpSpPr>
        <p:grpSpPr>
          <a:xfrm>
            <a:off x="1208153" y="2571750"/>
            <a:ext cx="6357739" cy="1989791"/>
            <a:chOff x="1342538" y="1382067"/>
            <a:chExt cx="6465717" cy="2550033"/>
          </a:xfrm>
        </p:grpSpPr>
        <p:sp>
          <p:nvSpPr>
            <p:cNvPr id="350" name="Google Shape;350;p37"/>
            <p:cNvSpPr/>
            <p:nvPr/>
          </p:nvSpPr>
          <p:spPr>
            <a:xfrm rot="-711236">
              <a:off x="6465750" y="2627201"/>
              <a:ext cx="1350909" cy="57662"/>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rot="711236" flipH="1">
              <a:off x="5181012" y="2627201"/>
              <a:ext cx="1350909" cy="57662"/>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37"/>
            <p:cNvGrpSpPr/>
            <p:nvPr/>
          </p:nvGrpSpPr>
          <p:grpSpPr>
            <a:xfrm>
              <a:off x="5586175" y="2683244"/>
              <a:ext cx="1712700" cy="1248856"/>
              <a:chOff x="5796625" y="2541798"/>
              <a:chExt cx="1712700" cy="1248856"/>
            </a:xfrm>
          </p:grpSpPr>
          <p:sp>
            <p:nvSpPr>
              <p:cNvPr id="353" name="Google Shape;353;p37"/>
              <p:cNvSpPr/>
              <p:nvPr/>
            </p:nvSpPr>
            <p:spPr>
              <a:xfrm rot="-1789476">
                <a:off x="6572742" y="2571072"/>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5796625" y="3069013"/>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55" name="Google Shape;355;p37"/>
              <p:cNvSpPr txBox="1"/>
              <p:nvPr/>
            </p:nvSpPr>
            <p:spPr>
              <a:xfrm>
                <a:off x="5840880" y="3050854"/>
                <a:ext cx="1624200" cy="73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alibri"/>
                    <a:ea typeface="Calibri"/>
                    <a:cs typeface="Calibri"/>
                    <a:sym typeface="Calibri"/>
                  </a:rPr>
                  <a:t>Due to existence of Trend and seasonality, SARIMA model was chosen.</a:t>
                </a:r>
                <a:endParaRPr sz="1000">
                  <a:latin typeface="Calibri"/>
                  <a:ea typeface="Calibri"/>
                  <a:cs typeface="Calibri"/>
                  <a:sym typeface="Calibri"/>
                </a:endParaRPr>
              </a:p>
            </p:txBody>
          </p:sp>
          <p:sp>
            <p:nvSpPr>
              <p:cNvPr id="356" name="Google Shape;356;p37"/>
              <p:cNvSpPr/>
              <p:nvPr/>
            </p:nvSpPr>
            <p:spPr>
              <a:xfrm>
                <a:off x="6607975" y="3004364"/>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37"/>
            <p:cNvSpPr/>
            <p:nvPr/>
          </p:nvSpPr>
          <p:spPr>
            <a:xfrm rot="-711236">
              <a:off x="3899938" y="2627201"/>
              <a:ext cx="1350909" cy="57662"/>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37"/>
            <p:cNvGrpSpPr/>
            <p:nvPr/>
          </p:nvGrpSpPr>
          <p:grpSpPr>
            <a:xfrm>
              <a:off x="4289015" y="1382067"/>
              <a:ext cx="1756800" cy="1246758"/>
              <a:chOff x="4365215" y="1219938"/>
              <a:chExt cx="1756800" cy="1246758"/>
            </a:xfrm>
          </p:grpSpPr>
          <p:sp>
            <p:nvSpPr>
              <p:cNvPr id="359" name="Google Shape;359;p37"/>
              <p:cNvSpPr/>
              <p:nvPr/>
            </p:nvSpPr>
            <p:spPr>
              <a:xfrm rot="-1789476">
                <a:off x="5185416" y="2276970"/>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4409300" y="1219942"/>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61" name="Google Shape;361;p37"/>
              <p:cNvSpPr/>
              <p:nvPr/>
            </p:nvSpPr>
            <p:spPr>
              <a:xfrm rot="10800000">
                <a:off x="5220625" y="1919036"/>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7"/>
              <p:cNvSpPr txBox="1"/>
              <p:nvPr/>
            </p:nvSpPr>
            <p:spPr>
              <a:xfrm>
                <a:off x="4365215" y="1219938"/>
                <a:ext cx="17568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5E5E5E"/>
                    </a:solidFill>
                    <a:latin typeface="Roboto"/>
                    <a:ea typeface="Roboto"/>
                    <a:cs typeface="Roboto"/>
                    <a:sym typeface="Roboto"/>
                  </a:rPr>
                  <a:t>Resample to monthly - for better model performance</a:t>
                </a:r>
                <a:endParaRPr sz="1000">
                  <a:solidFill>
                    <a:srgbClr val="5E5E5E"/>
                  </a:solidFill>
                </a:endParaRPr>
              </a:p>
            </p:txBody>
          </p:sp>
        </p:grpSp>
        <p:sp>
          <p:nvSpPr>
            <p:cNvPr id="363" name="Google Shape;363;p37"/>
            <p:cNvSpPr/>
            <p:nvPr/>
          </p:nvSpPr>
          <p:spPr>
            <a:xfrm rot="711236" flipH="1">
              <a:off x="2608258" y="2627201"/>
              <a:ext cx="1350909" cy="57662"/>
            </a:xfrm>
            <a:prstGeom prst="roundRect">
              <a:avLst>
                <a:gd name="adj" fmla="val 50000"/>
              </a:avLst>
            </a:prstGeom>
            <a:solidFill>
              <a:srgbClr val="002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37"/>
            <p:cNvGrpSpPr/>
            <p:nvPr/>
          </p:nvGrpSpPr>
          <p:grpSpPr>
            <a:xfrm>
              <a:off x="3076688" y="2683244"/>
              <a:ext cx="1712700" cy="1230715"/>
              <a:chOff x="3021975" y="2541798"/>
              <a:chExt cx="1712700" cy="1230715"/>
            </a:xfrm>
          </p:grpSpPr>
          <p:sp>
            <p:nvSpPr>
              <p:cNvPr id="365" name="Google Shape;365;p37"/>
              <p:cNvSpPr/>
              <p:nvPr/>
            </p:nvSpPr>
            <p:spPr>
              <a:xfrm rot="-1789476">
                <a:off x="3798091" y="2571072"/>
                <a:ext cx="160451" cy="160451"/>
              </a:xfrm>
              <a:prstGeom prst="ellipse">
                <a:avLst/>
              </a:prstGeom>
              <a:solidFill>
                <a:srgbClr val="FFFFFF"/>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3021975" y="3069013"/>
                <a:ext cx="1712700" cy="703500"/>
              </a:xfrm>
              <a:prstGeom prst="roundRect">
                <a:avLst>
                  <a:gd name="adj" fmla="val 4485"/>
                </a:avLst>
              </a:prstGeom>
              <a:solidFill>
                <a:srgbClr val="002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67" name="Google Shape;367;p37"/>
              <p:cNvSpPr txBox="1"/>
              <p:nvPr/>
            </p:nvSpPr>
            <p:spPr>
              <a:xfrm>
                <a:off x="3066234" y="3085055"/>
                <a:ext cx="1624200" cy="591600"/>
              </a:xfrm>
              <a:prstGeom prst="rect">
                <a:avLst/>
              </a:prstGeom>
              <a:solidFill>
                <a:srgbClr val="002855"/>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latin typeface="Calibri"/>
                    <a:ea typeface="Calibri"/>
                    <a:cs typeface="Calibri"/>
                    <a:sym typeface="Calibri"/>
                  </a:rPr>
                  <a:t>Forecast period - 2015 to 2018</a:t>
                </a:r>
                <a:endParaRPr sz="1000">
                  <a:solidFill>
                    <a:schemeClr val="lt1"/>
                  </a:solidFill>
                  <a:latin typeface="Calibri"/>
                  <a:ea typeface="Calibri"/>
                  <a:cs typeface="Calibri"/>
                  <a:sym typeface="Calibri"/>
                </a:endParaRPr>
              </a:p>
            </p:txBody>
          </p:sp>
          <p:sp>
            <p:nvSpPr>
              <p:cNvPr id="368" name="Google Shape;368;p37"/>
              <p:cNvSpPr/>
              <p:nvPr/>
            </p:nvSpPr>
            <p:spPr>
              <a:xfrm>
                <a:off x="3833325" y="3004364"/>
                <a:ext cx="90000" cy="67500"/>
              </a:xfrm>
              <a:prstGeom prst="triangle">
                <a:avLst>
                  <a:gd name="adj" fmla="val 50000"/>
                </a:avLst>
              </a:prstGeom>
              <a:solidFill>
                <a:srgbClr val="002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37"/>
            <p:cNvSpPr/>
            <p:nvPr/>
          </p:nvSpPr>
          <p:spPr>
            <a:xfrm rot="-711236">
              <a:off x="1334133" y="2627201"/>
              <a:ext cx="1350909" cy="57662"/>
            </a:xfrm>
            <a:prstGeom prst="roundRect">
              <a:avLst>
                <a:gd name="adj" fmla="val 50000"/>
              </a:avLst>
            </a:prstGeom>
            <a:solidFill>
              <a:srgbClr val="002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7"/>
            <p:cNvGrpSpPr/>
            <p:nvPr/>
          </p:nvGrpSpPr>
          <p:grpSpPr>
            <a:xfrm>
              <a:off x="1789850" y="1432753"/>
              <a:ext cx="1756806" cy="1196073"/>
              <a:chOff x="1637450" y="1270623"/>
              <a:chExt cx="1756806" cy="1196073"/>
            </a:xfrm>
          </p:grpSpPr>
          <p:sp>
            <p:nvSpPr>
              <p:cNvPr id="371" name="Google Shape;371;p37"/>
              <p:cNvSpPr/>
              <p:nvPr/>
            </p:nvSpPr>
            <p:spPr>
              <a:xfrm>
                <a:off x="1637450" y="1297829"/>
                <a:ext cx="1712700" cy="703500"/>
              </a:xfrm>
              <a:prstGeom prst="roundRect">
                <a:avLst>
                  <a:gd name="adj" fmla="val 4485"/>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72" name="Google Shape;372;p37"/>
              <p:cNvSpPr/>
              <p:nvPr/>
            </p:nvSpPr>
            <p:spPr>
              <a:xfrm rot="10800000">
                <a:off x="2448800" y="1986542"/>
                <a:ext cx="90000" cy="67500"/>
              </a:xfrm>
              <a:prstGeom prst="triangle">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txBox="1"/>
              <p:nvPr/>
            </p:nvSpPr>
            <p:spPr>
              <a:xfrm>
                <a:off x="1637455" y="1270623"/>
                <a:ext cx="1756800" cy="739800"/>
              </a:xfrm>
              <a:prstGeom prst="rect">
                <a:avLst/>
              </a:prstGeom>
              <a:solidFill>
                <a:srgbClr val="002855"/>
              </a:solid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000">
                    <a:solidFill>
                      <a:srgbClr val="FFFFFF"/>
                    </a:solidFill>
                    <a:latin typeface="Roboto"/>
                    <a:ea typeface="Roboto"/>
                    <a:cs typeface="Roboto"/>
                    <a:sym typeface="Roboto"/>
                  </a:rPr>
                  <a:t>Time period considered: </a:t>
                </a:r>
                <a:endParaRPr sz="1000">
                  <a:solidFill>
                    <a:srgbClr val="FFFFFF"/>
                  </a:solidFill>
                  <a:latin typeface="Roboto"/>
                  <a:ea typeface="Roboto"/>
                  <a:cs typeface="Roboto"/>
                  <a:sym typeface="Roboto"/>
                </a:endParaRPr>
              </a:p>
              <a:p>
                <a:pPr marL="0" lvl="0" indent="0" algn="ctr" rtl="0">
                  <a:lnSpc>
                    <a:spcPct val="115000"/>
                  </a:lnSpc>
                  <a:spcBef>
                    <a:spcPts val="0"/>
                  </a:spcBef>
                  <a:spcAft>
                    <a:spcPts val="1600"/>
                  </a:spcAft>
                  <a:buNone/>
                </a:pPr>
                <a:r>
                  <a:rPr lang="en" sz="1000">
                    <a:solidFill>
                      <a:srgbClr val="FFFFFF"/>
                    </a:solidFill>
                    <a:latin typeface="Roboto"/>
                    <a:ea typeface="Roboto"/>
                    <a:cs typeface="Roboto"/>
                    <a:sym typeface="Roboto"/>
                  </a:rPr>
                  <a:t>2000 - 2014</a:t>
                </a:r>
                <a:endParaRPr sz="1000">
                  <a:solidFill>
                    <a:srgbClr val="FFFFFF"/>
                  </a:solidFill>
                </a:endParaRPr>
              </a:p>
            </p:txBody>
          </p:sp>
          <p:sp>
            <p:nvSpPr>
              <p:cNvPr id="374" name="Google Shape;374;p37"/>
              <p:cNvSpPr/>
              <p:nvPr/>
            </p:nvSpPr>
            <p:spPr>
              <a:xfrm rot="-1789476">
                <a:off x="2410765" y="2276970"/>
                <a:ext cx="160451" cy="160451"/>
              </a:xfrm>
              <a:prstGeom prst="ellipse">
                <a:avLst/>
              </a:prstGeom>
              <a:solidFill>
                <a:srgbClr val="FFFFFF"/>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5" name="Google Shape;375;p37"/>
          <p:cNvSpPr txBox="1"/>
          <p:nvPr/>
        </p:nvSpPr>
        <p:spPr>
          <a:xfrm>
            <a:off x="614225" y="2339075"/>
            <a:ext cx="7310400" cy="2555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8"/>
          <p:cNvSpPr txBox="1"/>
          <p:nvPr/>
        </p:nvSpPr>
        <p:spPr>
          <a:xfrm>
            <a:off x="668175" y="632150"/>
            <a:ext cx="8340900" cy="554100"/>
          </a:xfrm>
          <a:prstGeom prst="rect">
            <a:avLst/>
          </a:prstGeom>
          <a:solidFill>
            <a:srgbClr val="B6D7A8"/>
          </a:solidFill>
          <a:ln w="19050" cap="flat" cmpd="sng">
            <a:solidFill>
              <a:srgbClr val="38761D"/>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t>Most Popular Subcategory: Artwork</a:t>
            </a:r>
            <a:endParaRPr sz="1200" b="1"/>
          </a:p>
          <a:p>
            <a:pPr marL="0" lvl="0" indent="0" algn="ctr" rtl="0">
              <a:spcBef>
                <a:spcPts val="0"/>
              </a:spcBef>
              <a:spcAft>
                <a:spcPts val="0"/>
              </a:spcAft>
              <a:buNone/>
            </a:pPr>
            <a:r>
              <a:rPr lang="en" sz="1200" b="1"/>
              <a:t>Product </a:t>
            </a:r>
            <a:r>
              <a:rPr lang="en" sz="1200"/>
              <a:t>: </a:t>
            </a:r>
            <a:r>
              <a:rPr lang="en" sz="1200">
                <a:solidFill>
                  <a:srgbClr val="212121"/>
                </a:solidFill>
              </a:rPr>
              <a:t>Doctor Who - TV Show Poster (Van Gogh's Exploding Tardis) (Size: 36 x 24) Poster Print, 36x24</a:t>
            </a:r>
            <a:endParaRPr sz="1200"/>
          </a:p>
        </p:txBody>
      </p:sp>
      <p:sp>
        <p:nvSpPr>
          <p:cNvPr id="381" name="Google Shape;381;p38"/>
          <p:cNvSpPr txBox="1"/>
          <p:nvPr/>
        </p:nvSpPr>
        <p:spPr>
          <a:xfrm>
            <a:off x="853200" y="54950"/>
            <a:ext cx="74376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100">
                <a:solidFill>
                  <a:schemeClr val="dk1"/>
                </a:solidFill>
                <a:latin typeface="Fira Sans Medium"/>
                <a:ea typeface="Fira Sans Medium"/>
                <a:cs typeface="Fira Sans Medium"/>
                <a:sym typeface="Fira Sans Medium"/>
              </a:rPr>
              <a:t>Home and Kitchen-Forecasting Sentiments</a:t>
            </a:r>
            <a:endParaRPr sz="1500">
              <a:solidFill>
                <a:schemeClr val="dk1"/>
              </a:solidFill>
              <a:latin typeface="Fira Sans Medium"/>
              <a:ea typeface="Fira Sans Medium"/>
              <a:cs typeface="Fira Sans Medium"/>
              <a:sym typeface="Fira Sans Medium"/>
            </a:endParaRPr>
          </a:p>
        </p:txBody>
      </p:sp>
      <p:sp>
        <p:nvSpPr>
          <p:cNvPr id="382" name="Google Shape;382;p38"/>
          <p:cNvSpPr txBox="1"/>
          <p:nvPr/>
        </p:nvSpPr>
        <p:spPr>
          <a:xfrm>
            <a:off x="110850" y="4246205"/>
            <a:ext cx="8922300" cy="584745"/>
          </a:xfrm>
          <a:prstGeom prst="rect">
            <a:avLst/>
          </a:prstGeom>
          <a:noFill/>
          <a:ln w="9525" cap="flat" cmpd="sng">
            <a:solidFill>
              <a:srgbClr val="6AA84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smtClean="0">
                <a:latin typeface="Calibri"/>
                <a:ea typeface="Calibri"/>
                <a:cs typeface="Calibri"/>
                <a:sym typeface="Calibri"/>
              </a:rPr>
              <a:t>For the doctor Who TV Poster, the time series graph reflects high fluctuations in sentiments from 2011 to 2015.</a:t>
            </a:r>
          </a:p>
          <a:p>
            <a:pPr marL="0" lvl="0" indent="0" algn="l" rtl="0">
              <a:spcBef>
                <a:spcPts val="0"/>
              </a:spcBef>
              <a:spcAft>
                <a:spcPts val="0"/>
              </a:spcAft>
              <a:buNone/>
            </a:pPr>
            <a:r>
              <a:rPr lang="en" sz="1300" dirty="0" smtClean="0">
                <a:latin typeface="Calibri"/>
                <a:ea typeface="Calibri"/>
                <a:cs typeface="Calibri"/>
                <a:sym typeface="Calibri"/>
              </a:rPr>
              <a:t>According </a:t>
            </a:r>
            <a:r>
              <a:rPr lang="en" sz="1300" dirty="0">
                <a:latin typeface="Calibri"/>
                <a:ea typeface="Calibri"/>
                <a:cs typeface="Calibri"/>
                <a:sym typeface="Calibri"/>
              </a:rPr>
              <a:t>to our forecasted data, the sentiments will</a:t>
            </a:r>
            <a:r>
              <a:rPr lang="en" sz="1300" b="1" dirty="0">
                <a:latin typeface="Calibri"/>
                <a:ea typeface="Calibri"/>
                <a:cs typeface="Calibri"/>
                <a:sym typeface="Calibri"/>
              </a:rPr>
              <a:t> remain </a:t>
            </a:r>
            <a:r>
              <a:rPr lang="en" sz="1300" b="1" dirty="0" smtClean="0">
                <a:latin typeface="Calibri"/>
                <a:ea typeface="Calibri"/>
                <a:cs typeface="Calibri"/>
                <a:sym typeface="Calibri"/>
              </a:rPr>
              <a:t>positive, but may face a few dips in popularity in the future years.</a:t>
            </a:r>
            <a:endParaRPr sz="1300" b="1" dirty="0">
              <a:latin typeface="Calibri"/>
              <a:ea typeface="Calibri"/>
              <a:cs typeface="Calibri"/>
              <a:sym typeface="Calibri"/>
            </a:endParaRPr>
          </a:p>
        </p:txBody>
      </p:sp>
      <p:sp>
        <p:nvSpPr>
          <p:cNvPr id="383" name="Google Shape;383;p38"/>
          <p:cNvSpPr txBox="1"/>
          <p:nvPr/>
        </p:nvSpPr>
        <p:spPr>
          <a:xfrm rot="-5400749">
            <a:off x="-20475" y="2437465"/>
            <a:ext cx="1377300"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Sentiment</a:t>
            </a:r>
            <a:r>
              <a:rPr lang="en" sz="900" dirty="0"/>
              <a:t> </a:t>
            </a:r>
            <a:endParaRPr sz="9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876" y="1299148"/>
            <a:ext cx="7899817" cy="269772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9"/>
          <p:cNvSpPr txBox="1"/>
          <p:nvPr/>
        </p:nvSpPr>
        <p:spPr>
          <a:xfrm>
            <a:off x="1781707" y="553840"/>
            <a:ext cx="5447100" cy="585000"/>
          </a:xfrm>
          <a:prstGeom prst="rect">
            <a:avLst/>
          </a:prstGeom>
          <a:solidFill>
            <a:srgbClr val="B6D7A8"/>
          </a:solidFill>
          <a:ln w="19050" cap="flat" cmpd="sng">
            <a:solidFill>
              <a:srgbClr val="38761D"/>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t>Most Popular Subcategory:</a:t>
            </a:r>
            <a:r>
              <a:rPr lang="en" sz="1200"/>
              <a:t> String Instruments</a:t>
            </a:r>
            <a:endParaRPr sz="1200"/>
          </a:p>
          <a:p>
            <a:pPr marL="0" lvl="0" indent="0" algn="ctr" rtl="0">
              <a:spcBef>
                <a:spcPts val="0"/>
              </a:spcBef>
              <a:spcAft>
                <a:spcPts val="0"/>
              </a:spcAft>
              <a:buNone/>
            </a:pPr>
            <a:r>
              <a:rPr lang="en" sz="1200" b="1"/>
              <a:t>Product:</a:t>
            </a:r>
            <a:r>
              <a:rPr lang="en"/>
              <a:t> </a:t>
            </a:r>
            <a:r>
              <a:rPr lang="en" sz="1200"/>
              <a:t>Kala KA-15S Mahogany Soprano Ukulele</a:t>
            </a:r>
            <a:endParaRPr sz="1200"/>
          </a:p>
        </p:txBody>
      </p:sp>
      <p:sp>
        <p:nvSpPr>
          <p:cNvPr id="390" name="Google Shape;390;p39"/>
          <p:cNvSpPr txBox="1"/>
          <p:nvPr/>
        </p:nvSpPr>
        <p:spPr>
          <a:xfrm>
            <a:off x="747600" y="46500"/>
            <a:ext cx="76488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100">
                <a:solidFill>
                  <a:schemeClr val="dk1"/>
                </a:solidFill>
                <a:latin typeface="Fira Sans Medium"/>
                <a:ea typeface="Fira Sans Medium"/>
                <a:cs typeface="Fira Sans Medium"/>
                <a:sym typeface="Fira Sans Medium"/>
              </a:rPr>
              <a:t>Musical Instruments-Forecasting Sentiments </a:t>
            </a:r>
            <a:endParaRPr sz="1500">
              <a:solidFill>
                <a:schemeClr val="dk1"/>
              </a:solidFill>
              <a:latin typeface="Fira Sans Medium"/>
              <a:ea typeface="Fira Sans Medium"/>
              <a:cs typeface="Fira Sans Medium"/>
              <a:sym typeface="Fira Sans Medium"/>
            </a:endParaRPr>
          </a:p>
        </p:txBody>
      </p:sp>
      <p:sp>
        <p:nvSpPr>
          <p:cNvPr id="391" name="Google Shape;391;p39"/>
          <p:cNvSpPr txBox="1"/>
          <p:nvPr/>
        </p:nvSpPr>
        <p:spPr>
          <a:xfrm>
            <a:off x="549640" y="3960696"/>
            <a:ext cx="8354518" cy="984855"/>
          </a:xfrm>
          <a:prstGeom prst="rect">
            <a:avLst/>
          </a:prstGeom>
          <a:noFill/>
          <a:ln w="9525" cap="flat" cmpd="sng">
            <a:solidFill>
              <a:srgbClr val="6AA84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smtClean="0">
                <a:latin typeface="Calibri"/>
                <a:ea typeface="Calibri"/>
                <a:cs typeface="Calibri"/>
                <a:sym typeface="Calibri"/>
              </a:rPr>
              <a:t>Comparitively, the  sentiments for this subcategory fluctuate lesser, vary between highly positive to nearly neutral, throughout the years.</a:t>
            </a:r>
          </a:p>
          <a:p>
            <a:pPr marL="0" lvl="0" indent="0" algn="l" rtl="0">
              <a:spcBef>
                <a:spcPts val="0"/>
              </a:spcBef>
              <a:spcAft>
                <a:spcPts val="0"/>
              </a:spcAft>
              <a:buNone/>
            </a:pPr>
            <a:r>
              <a:rPr lang="en" sz="1300" dirty="0" smtClean="0">
                <a:latin typeface="Calibri"/>
                <a:ea typeface="Calibri"/>
                <a:cs typeface="Calibri"/>
                <a:sym typeface="Calibri"/>
              </a:rPr>
              <a:t>Our forecasted data portrays that the fluctuations remain consistent with a </a:t>
            </a:r>
            <a:r>
              <a:rPr lang="en" sz="1300" b="1" dirty="0" smtClean="0">
                <a:latin typeface="Calibri"/>
                <a:ea typeface="Calibri"/>
                <a:cs typeface="Calibri"/>
                <a:sym typeface="Calibri"/>
              </a:rPr>
              <a:t>positive customer sentiment and may experience spikes in popularity during some future periods.</a:t>
            </a:r>
          </a:p>
        </p:txBody>
      </p:sp>
      <p:sp>
        <p:nvSpPr>
          <p:cNvPr id="392" name="Google Shape;392;p39"/>
          <p:cNvSpPr txBox="1"/>
          <p:nvPr/>
        </p:nvSpPr>
        <p:spPr>
          <a:xfrm rot="-5400557">
            <a:off x="-480457" y="2528052"/>
            <a:ext cx="18504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Calibri"/>
                <a:ea typeface="Calibri"/>
                <a:cs typeface="Calibri"/>
                <a:sym typeface="Calibri"/>
              </a:rPr>
              <a:t>Sentiment</a:t>
            </a:r>
            <a:endParaRPr sz="900">
              <a:latin typeface="Calibri"/>
              <a:ea typeface="Calibri"/>
              <a:cs typeface="Calibri"/>
              <a:sym typeface="Calibri"/>
            </a:endParaRPr>
          </a:p>
        </p:txBody>
      </p:sp>
      <p:pic>
        <p:nvPicPr>
          <p:cNvPr id="393" name="Google Shape;393;p39"/>
          <p:cNvPicPr preferRelativeResize="0"/>
          <p:nvPr/>
        </p:nvPicPr>
        <p:blipFill>
          <a:blip r:embed="rId3">
            <a:alphaModFix/>
          </a:blip>
          <a:stretch>
            <a:fillRect/>
          </a:stretch>
        </p:blipFill>
        <p:spPr>
          <a:xfrm>
            <a:off x="606443" y="1195494"/>
            <a:ext cx="8059701" cy="2628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0"/>
          <p:cNvSpPr txBox="1"/>
          <p:nvPr/>
        </p:nvSpPr>
        <p:spPr>
          <a:xfrm>
            <a:off x="2131225" y="104900"/>
            <a:ext cx="5194500" cy="492600"/>
          </a:xfrm>
          <a:prstGeom prst="rect">
            <a:avLst/>
          </a:prstGeom>
          <a:solidFill>
            <a:schemeClr val="dk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lt1"/>
                </a:solidFill>
                <a:latin typeface="Fira Sans Medium"/>
                <a:ea typeface="Fira Sans Medium"/>
                <a:cs typeface="Fira Sans Medium"/>
                <a:sym typeface="Fira Sans Medium"/>
              </a:rPr>
              <a:t>SENTIMENT - EXPLORATORY DATA ANALYSIS</a:t>
            </a:r>
            <a:endParaRPr sz="2000">
              <a:solidFill>
                <a:schemeClr val="lt1"/>
              </a:solidFill>
              <a:latin typeface="Fira Sans Medium"/>
              <a:ea typeface="Fira Sans Medium"/>
              <a:cs typeface="Fira Sans Medium"/>
              <a:sym typeface="Fira Sans Medium"/>
            </a:endParaRPr>
          </a:p>
        </p:txBody>
      </p:sp>
      <p:grpSp>
        <p:nvGrpSpPr>
          <p:cNvPr id="399" name="Google Shape;399;p40"/>
          <p:cNvGrpSpPr/>
          <p:nvPr/>
        </p:nvGrpSpPr>
        <p:grpSpPr>
          <a:xfrm rot="5273464">
            <a:off x="7618019" y="-574609"/>
            <a:ext cx="2066771" cy="2172201"/>
            <a:chOff x="-845286" y="-1196058"/>
            <a:chExt cx="2755665" cy="2896237"/>
          </a:xfrm>
        </p:grpSpPr>
        <p:sp>
          <p:nvSpPr>
            <p:cNvPr id="400" name="Google Shape;400;p40"/>
            <p:cNvSpPr/>
            <p:nvPr/>
          </p:nvSpPr>
          <p:spPr>
            <a:xfrm rot="2473360">
              <a:off x="-270416" y="-649434"/>
              <a:ext cx="1250997" cy="221239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1" name="Google Shape;401;p40"/>
            <p:cNvSpPr/>
            <p:nvPr/>
          </p:nvSpPr>
          <p:spPr>
            <a:xfrm rot="-6594984" flipH="1">
              <a:off x="31803" y="-1336264"/>
              <a:ext cx="1251756" cy="2211593"/>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02" name="Google Shape;402;p40"/>
          <p:cNvSpPr/>
          <p:nvPr/>
        </p:nvSpPr>
        <p:spPr>
          <a:xfrm rot="363895">
            <a:off x="8535905" y="782845"/>
            <a:ext cx="581173" cy="540470"/>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403" name="Google Shape;403;p40"/>
          <p:cNvPicPr preferRelativeResize="0"/>
          <p:nvPr/>
        </p:nvPicPr>
        <p:blipFill>
          <a:blip r:embed="rId3">
            <a:alphaModFix/>
          </a:blip>
          <a:stretch>
            <a:fillRect/>
          </a:stretch>
        </p:blipFill>
        <p:spPr>
          <a:xfrm>
            <a:off x="668275" y="660800"/>
            <a:ext cx="2932200" cy="2047650"/>
          </a:xfrm>
          <a:prstGeom prst="rect">
            <a:avLst/>
          </a:prstGeom>
          <a:noFill/>
          <a:ln w="28575" cap="flat" cmpd="sng">
            <a:solidFill>
              <a:schemeClr val="accent4"/>
            </a:solidFill>
            <a:prstDash val="solid"/>
            <a:round/>
            <a:headEnd type="none" w="sm" len="sm"/>
            <a:tailEnd type="none" w="sm" len="sm"/>
          </a:ln>
        </p:spPr>
      </p:pic>
      <p:pic>
        <p:nvPicPr>
          <p:cNvPr id="404" name="Google Shape;404;p40"/>
          <p:cNvPicPr preferRelativeResize="0"/>
          <p:nvPr/>
        </p:nvPicPr>
        <p:blipFill>
          <a:blip r:embed="rId4">
            <a:alphaModFix/>
          </a:blip>
          <a:stretch>
            <a:fillRect/>
          </a:stretch>
        </p:blipFill>
        <p:spPr>
          <a:xfrm>
            <a:off x="6035400" y="1969900"/>
            <a:ext cx="2932200" cy="2047650"/>
          </a:xfrm>
          <a:prstGeom prst="rect">
            <a:avLst/>
          </a:prstGeom>
          <a:noFill/>
          <a:ln w="28575" cap="flat" cmpd="sng">
            <a:solidFill>
              <a:schemeClr val="accent4"/>
            </a:solidFill>
            <a:prstDash val="solid"/>
            <a:round/>
            <a:headEnd type="none" w="sm" len="sm"/>
            <a:tailEnd type="none" w="sm" len="sm"/>
          </a:ln>
        </p:spPr>
      </p:pic>
      <p:pic>
        <p:nvPicPr>
          <p:cNvPr id="405" name="Google Shape;405;p40"/>
          <p:cNvPicPr preferRelativeResize="0"/>
          <p:nvPr/>
        </p:nvPicPr>
        <p:blipFill>
          <a:blip r:embed="rId5">
            <a:alphaModFix/>
          </a:blip>
          <a:stretch>
            <a:fillRect/>
          </a:stretch>
        </p:blipFill>
        <p:spPr>
          <a:xfrm>
            <a:off x="668275" y="3005175"/>
            <a:ext cx="2932200" cy="2047650"/>
          </a:xfrm>
          <a:prstGeom prst="rect">
            <a:avLst/>
          </a:prstGeom>
          <a:noFill/>
          <a:ln w="28575" cap="flat" cmpd="sng">
            <a:solidFill>
              <a:schemeClr val="accent4"/>
            </a:solidFill>
            <a:prstDash val="solid"/>
            <a:round/>
            <a:headEnd type="none" w="sm" len="sm"/>
            <a:tailEnd type="none" w="sm" len="sm"/>
          </a:ln>
        </p:spPr>
      </p:pic>
      <p:grpSp>
        <p:nvGrpSpPr>
          <p:cNvPr id="406" name="Google Shape;406;p40"/>
          <p:cNvGrpSpPr/>
          <p:nvPr/>
        </p:nvGrpSpPr>
        <p:grpSpPr>
          <a:xfrm>
            <a:off x="4167769" y="1172238"/>
            <a:ext cx="1476738" cy="615600"/>
            <a:chOff x="4110163" y="1262938"/>
            <a:chExt cx="1476738" cy="615600"/>
          </a:xfrm>
        </p:grpSpPr>
        <p:grpSp>
          <p:nvGrpSpPr>
            <p:cNvPr id="407" name="Google Shape;407;p40"/>
            <p:cNvGrpSpPr/>
            <p:nvPr/>
          </p:nvGrpSpPr>
          <p:grpSpPr>
            <a:xfrm>
              <a:off x="4110163" y="1262938"/>
              <a:ext cx="1476738" cy="615600"/>
              <a:chOff x="6949388" y="1076850"/>
              <a:chExt cx="1476738" cy="615600"/>
            </a:xfrm>
          </p:grpSpPr>
          <p:grpSp>
            <p:nvGrpSpPr>
              <p:cNvPr id="408" name="Google Shape;408;p40"/>
              <p:cNvGrpSpPr/>
              <p:nvPr/>
            </p:nvGrpSpPr>
            <p:grpSpPr>
              <a:xfrm>
                <a:off x="6968725" y="1076850"/>
                <a:ext cx="1457400" cy="615600"/>
                <a:chOff x="6968725" y="1076850"/>
                <a:chExt cx="1457400" cy="615600"/>
              </a:xfrm>
            </p:grpSpPr>
            <p:sp>
              <p:nvSpPr>
                <p:cNvPr id="409" name="Google Shape;409;p40"/>
                <p:cNvSpPr/>
                <p:nvPr/>
              </p:nvSpPr>
              <p:spPr>
                <a:xfrm rot="10800000">
                  <a:off x="6968725" y="1085250"/>
                  <a:ext cx="1457400" cy="598800"/>
                </a:xfrm>
                <a:prstGeom prst="homePlate">
                  <a:avLst>
                    <a:gd name="adj" fmla="val 50000"/>
                  </a:avLst>
                </a:prstGeom>
                <a:solidFill>
                  <a:srgbClr val="FCE5CD"/>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410" name="Google Shape;410;p40"/>
                <p:cNvSpPr txBox="1"/>
                <p:nvPr/>
              </p:nvSpPr>
              <p:spPr>
                <a:xfrm>
                  <a:off x="7325725" y="1076850"/>
                  <a:ext cx="966900" cy="615600"/>
                </a:xfrm>
                <a:prstGeom prst="rect">
                  <a:avLst/>
                </a:prstGeom>
                <a:solidFill>
                  <a:srgbClr val="B6D7A8"/>
                </a:solidFill>
                <a:ln w="9525" cap="flat" cmpd="sng">
                  <a:solidFill>
                    <a:srgbClr val="274E13"/>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Calibri"/>
                      <a:ea typeface="Calibri"/>
                      <a:cs typeface="Calibri"/>
                      <a:sym typeface="Calibri"/>
                    </a:rPr>
                    <a:t>POSITIVE</a:t>
                  </a:r>
                  <a:endParaRPr b="1">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REVIEWS</a:t>
                  </a:r>
                  <a:endParaRPr>
                    <a:latin typeface="Calibri"/>
                    <a:ea typeface="Calibri"/>
                    <a:cs typeface="Calibri"/>
                    <a:sym typeface="Calibri"/>
                  </a:endParaRPr>
                </a:p>
              </p:txBody>
            </p:sp>
          </p:grpSp>
          <p:sp>
            <p:nvSpPr>
              <p:cNvPr id="411" name="Google Shape;411;p40"/>
              <p:cNvSpPr/>
              <p:nvPr/>
            </p:nvSpPr>
            <p:spPr>
              <a:xfrm rot="-5400000">
                <a:off x="6894488" y="1291200"/>
                <a:ext cx="296700" cy="186900"/>
              </a:xfrm>
              <a:prstGeom prst="triangle">
                <a:avLst>
                  <a:gd name="adj"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40"/>
            <p:cNvSpPr/>
            <p:nvPr/>
          </p:nvSpPr>
          <p:spPr>
            <a:xfrm>
              <a:off x="5462700" y="1262950"/>
              <a:ext cx="124200" cy="598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40"/>
          <p:cNvGrpSpPr/>
          <p:nvPr/>
        </p:nvGrpSpPr>
        <p:grpSpPr>
          <a:xfrm>
            <a:off x="4079563" y="3926863"/>
            <a:ext cx="1476738" cy="615600"/>
            <a:chOff x="7174975" y="4111388"/>
            <a:chExt cx="1476738" cy="615600"/>
          </a:xfrm>
        </p:grpSpPr>
        <p:grpSp>
          <p:nvGrpSpPr>
            <p:cNvPr id="414" name="Google Shape;414;p40"/>
            <p:cNvGrpSpPr/>
            <p:nvPr/>
          </p:nvGrpSpPr>
          <p:grpSpPr>
            <a:xfrm>
              <a:off x="7174975" y="4111388"/>
              <a:ext cx="1476738" cy="615600"/>
              <a:chOff x="6949388" y="1076850"/>
              <a:chExt cx="1476738" cy="615600"/>
            </a:xfrm>
          </p:grpSpPr>
          <p:grpSp>
            <p:nvGrpSpPr>
              <p:cNvPr id="415" name="Google Shape;415;p40"/>
              <p:cNvGrpSpPr/>
              <p:nvPr/>
            </p:nvGrpSpPr>
            <p:grpSpPr>
              <a:xfrm>
                <a:off x="6968725" y="1076850"/>
                <a:ext cx="1457400" cy="615600"/>
                <a:chOff x="6968725" y="1076850"/>
                <a:chExt cx="1457400" cy="615600"/>
              </a:xfrm>
            </p:grpSpPr>
            <p:sp>
              <p:nvSpPr>
                <p:cNvPr id="416" name="Google Shape;416;p40"/>
                <p:cNvSpPr/>
                <p:nvPr/>
              </p:nvSpPr>
              <p:spPr>
                <a:xfrm rot="10800000">
                  <a:off x="6968725" y="1085250"/>
                  <a:ext cx="1457400" cy="598800"/>
                </a:xfrm>
                <a:prstGeom prst="homePlate">
                  <a:avLst>
                    <a:gd name="adj" fmla="val 50000"/>
                  </a:avLst>
                </a:prstGeom>
                <a:solidFill>
                  <a:srgbClr val="FCE5CD"/>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0"/>
                <p:cNvSpPr txBox="1"/>
                <p:nvPr/>
              </p:nvSpPr>
              <p:spPr>
                <a:xfrm>
                  <a:off x="7325725" y="1076850"/>
                  <a:ext cx="966900" cy="615600"/>
                </a:xfrm>
                <a:prstGeom prst="rect">
                  <a:avLst/>
                </a:prstGeom>
                <a:solidFill>
                  <a:srgbClr val="EA9999"/>
                </a:solidFill>
                <a:ln w="9525" cap="flat" cmpd="sng">
                  <a:solidFill>
                    <a:srgbClr val="274E13"/>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Calibri"/>
                      <a:ea typeface="Calibri"/>
                      <a:cs typeface="Calibri"/>
                      <a:sym typeface="Calibri"/>
                    </a:rPr>
                    <a:t>NEGATIVE</a:t>
                  </a:r>
                  <a:endParaRPr b="1">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REVIEWS</a:t>
                  </a:r>
                  <a:endParaRPr>
                    <a:latin typeface="Calibri"/>
                    <a:ea typeface="Calibri"/>
                    <a:cs typeface="Calibri"/>
                    <a:sym typeface="Calibri"/>
                  </a:endParaRPr>
                </a:p>
              </p:txBody>
            </p:sp>
          </p:grpSp>
          <p:sp>
            <p:nvSpPr>
              <p:cNvPr id="418" name="Google Shape;418;p40"/>
              <p:cNvSpPr/>
              <p:nvPr/>
            </p:nvSpPr>
            <p:spPr>
              <a:xfrm rot="-5400000">
                <a:off x="6894488" y="1291200"/>
                <a:ext cx="296700" cy="186900"/>
              </a:xfrm>
              <a:prstGeom prst="triangle">
                <a:avLst>
                  <a:gd name="adj"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 name="Google Shape;419;p40"/>
            <p:cNvSpPr/>
            <p:nvPr/>
          </p:nvSpPr>
          <p:spPr>
            <a:xfrm>
              <a:off x="8518225" y="4119800"/>
              <a:ext cx="124200" cy="598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40"/>
          <p:cNvGrpSpPr/>
          <p:nvPr/>
        </p:nvGrpSpPr>
        <p:grpSpPr>
          <a:xfrm>
            <a:off x="4255975" y="2549550"/>
            <a:ext cx="1476738" cy="615600"/>
            <a:chOff x="4928825" y="2685925"/>
            <a:chExt cx="1476738" cy="615600"/>
          </a:xfrm>
        </p:grpSpPr>
        <p:grpSp>
          <p:nvGrpSpPr>
            <p:cNvPr id="421" name="Google Shape;421;p40"/>
            <p:cNvGrpSpPr/>
            <p:nvPr/>
          </p:nvGrpSpPr>
          <p:grpSpPr>
            <a:xfrm rot="10800000">
              <a:off x="4928825" y="2685925"/>
              <a:ext cx="1476738" cy="615600"/>
              <a:chOff x="6949388" y="1076850"/>
              <a:chExt cx="1476738" cy="615600"/>
            </a:xfrm>
          </p:grpSpPr>
          <p:grpSp>
            <p:nvGrpSpPr>
              <p:cNvPr id="422" name="Google Shape;422;p40"/>
              <p:cNvGrpSpPr/>
              <p:nvPr/>
            </p:nvGrpSpPr>
            <p:grpSpPr>
              <a:xfrm>
                <a:off x="6968725" y="1076850"/>
                <a:ext cx="1457400" cy="615600"/>
                <a:chOff x="6968725" y="1076850"/>
                <a:chExt cx="1457400" cy="615600"/>
              </a:xfrm>
            </p:grpSpPr>
            <p:sp>
              <p:nvSpPr>
                <p:cNvPr id="423" name="Google Shape;423;p40"/>
                <p:cNvSpPr/>
                <p:nvPr/>
              </p:nvSpPr>
              <p:spPr>
                <a:xfrm rot="10800000">
                  <a:off x="6968725" y="1085250"/>
                  <a:ext cx="1457400" cy="598800"/>
                </a:xfrm>
                <a:prstGeom prst="homePlate">
                  <a:avLst>
                    <a:gd name="adj" fmla="val 50000"/>
                  </a:avLst>
                </a:prstGeom>
                <a:solidFill>
                  <a:srgbClr val="FCE5CD"/>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txBox="1"/>
                <p:nvPr/>
              </p:nvSpPr>
              <p:spPr>
                <a:xfrm rot="10800000">
                  <a:off x="7325725" y="1076850"/>
                  <a:ext cx="966900" cy="615600"/>
                </a:xfrm>
                <a:prstGeom prst="rect">
                  <a:avLst/>
                </a:prstGeom>
                <a:solidFill>
                  <a:srgbClr val="FFE599"/>
                </a:solidFill>
                <a:ln w="9525" cap="flat" cmpd="sng">
                  <a:solidFill>
                    <a:srgbClr val="274E13"/>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Calibri"/>
                      <a:ea typeface="Calibri"/>
                      <a:cs typeface="Calibri"/>
                      <a:sym typeface="Calibri"/>
                    </a:rPr>
                    <a:t>NEUTRAL</a:t>
                  </a:r>
                  <a:endParaRPr b="1">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REVIEWS</a:t>
                  </a:r>
                  <a:endParaRPr>
                    <a:latin typeface="Calibri"/>
                    <a:ea typeface="Calibri"/>
                    <a:cs typeface="Calibri"/>
                    <a:sym typeface="Calibri"/>
                  </a:endParaRPr>
                </a:p>
              </p:txBody>
            </p:sp>
          </p:grpSp>
          <p:sp>
            <p:nvSpPr>
              <p:cNvPr id="425" name="Google Shape;425;p40"/>
              <p:cNvSpPr/>
              <p:nvPr/>
            </p:nvSpPr>
            <p:spPr>
              <a:xfrm rot="-5400000">
                <a:off x="6894488" y="1291200"/>
                <a:ext cx="296700" cy="186900"/>
              </a:xfrm>
              <a:prstGeom prst="triangle">
                <a:avLst>
                  <a:gd name="adj"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 name="Google Shape;426;p40"/>
            <p:cNvSpPr/>
            <p:nvPr/>
          </p:nvSpPr>
          <p:spPr>
            <a:xfrm>
              <a:off x="4928825" y="2694325"/>
              <a:ext cx="124200" cy="598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1"/>
          <p:cNvSpPr/>
          <p:nvPr/>
        </p:nvSpPr>
        <p:spPr>
          <a:xfrm rot="7908393">
            <a:off x="8517709" y="-1102386"/>
            <a:ext cx="938169" cy="2198026"/>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2" name="Google Shape;432;p41"/>
          <p:cNvSpPr/>
          <p:nvPr/>
        </p:nvSpPr>
        <p:spPr>
          <a:xfrm rot="1718335">
            <a:off x="8696647" y="115276"/>
            <a:ext cx="580285" cy="539645"/>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3" name="Google Shape;433;p41"/>
          <p:cNvSpPr txBox="1"/>
          <p:nvPr/>
        </p:nvSpPr>
        <p:spPr>
          <a:xfrm>
            <a:off x="1391625" y="110800"/>
            <a:ext cx="6199500" cy="7773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300">
                <a:solidFill>
                  <a:schemeClr val="dk1"/>
                </a:solidFill>
                <a:latin typeface="Fira Sans Medium"/>
                <a:ea typeface="Fira Sans Medium"/>
                <a:cs typeface="Fira Sans Medium"/>
                <a:sym typeface="Fira Sans Medium"/>
              </a:rPr>
              <a:t>Logistic Regression - Suggested Model</a:t>
            </a:r>
            <a:endParaRPr sz="1700">
              <a:solidFill>
                <a:schemeClr val="dk1"/>
              </a:solidFill>
              <a:latin typeface="Fira Sans Medium"/>
              <a:ea typeface="Fira Sans Medium"/>
              <a:cs typeface="Fira Sans Medium"/>
              <a:sym typeface="Fira Sans Medium"/>
            </a:endParaRPr>
          </a:p>
          <a:p>
            <a:pPr marL="0" marR="0" lvl="0" indent="0" algn="ctr" rtl="0">
              <a:spcBef>
                <a:spcPts val="0"/>
              </a:spcBef>
              <a:spcAft>
                <a:spcPts val="0"/>
              </a:spcAft>
              <a:buNone/>
            </a:pPr>
            <a:endParaRPr sz="2300">
              <a:solidFill>
                <a:schemeClr val="dk1"/>
              </a:solidFill>
              <a:latin typeface="Fira Sans Medium"/>
              <a:ea typeface="Fira Sans Medium"/>
              <a:cs typeface="Fira Sans Medium"/>
              <a:sym typeface="Fira Sans Medium"/>
            </a:endParaRPr>
          </a:p>
        </p:txBody>
      </p:sp>
      <p:grpSp>
        <p:nvGrpSpPr>
          <p:cNvPr id="434" name="Google Shape;434;p41"/>
          <p:cNvGrpSpPr/>
          <p:nvPr/>
        </p:nvGrpSpPr>
        <p:grpSpPr>
          <a:xfrm>
            <a:off x="2538978" y="880395"/>
            <a:ext cx="4066041" cy="3382715"/>
            <a:chOff x="2528813" y="600905"/>
            <a:chExt cx="4465233" cy="3557757"/>
          </a:xfrm>
        </p:grpSpPr>
        <p:grpSp>
          <p:nvGrpSpPr>
            <p:cNvPr id="435" name="Google Shape;435;p41"/>
            <p:cNvGrpSpPr/>
            <p:nvPr/>
          </p:nvGrpSpPr>
          <p:grpSpPr>
            <a:xfrm>
              <a:off x="2528813" y="600905"/>
              <a:ext cx="4216773" cy="3557757"/>
              <a:chOff x="2462194" y="600903"/>
              <a:chExt cx="4425200" cy="3941676"/>
            </a:xfrm>
          </p:grpSpPr>
          <p:grpSp>
            <p:nvGrpSpPr>
              <p:cNvPr id="436" name="Google Shape;436;p41"/>
              <p:cNvGrpSpPr/>
              <p:nvPr/>
            </p:nvGrpSpPr>
            <p:grpSpPr>
              <a:xfrm>
                <a:off x="2462194" y="600903"/>
                <a:ext cx="3830962" cy="3941676"/>
                <a:chOff x="2462194" y="677103"/>
                <a:chExt cx="3830962" cy="3941676"/>
              </a:xfrm>
            </p:grpSpPr>
            <p:sp>
              <p:nvSpPr>
                <p:cNvPr id="437" name="Google Shape;437;p41"/>
                <p:cNvSpPr/>
                <p:nvPr/>
              </p:nvSpPr>
              <p:spPr>
                <a:xfrm rot="-6597333">
                  <a:off x="4296826" y="3950027"/>
                  <a:ext cx="586303" cy="586303"/>
                </a:xfrm>
                <a:prstGeom prst="ellipse">
                  <a:avLst/>
                </a:prstGeom>
                <a:solidFill>
                  <a:srgbClr val="6FA8D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p:cNvSpPr/>
                <p:nvPr/>
              </p:nvSpPr>
              <p:spPr>
                <a:xfrm rot="-6599386">
                  <a:off x="2524224" y="1534267"/>
                  <a:ext cx="440541" cy="440541"/>
                </a:xfrm>
                <a:prstGeom prst="ellipse">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p:cNvSpPr/>
                <p:nvPr/>
              </p:nvSpPr>
              <p:spPr>
                <a:xfrm rot="-6598839">
                  <a:off x="2887641" y="2346984"/>
                  <a:ext cx="1199287" cy="1199287"/>
                </a:xfrm>
                <a:prstGeom prst="ellipse">
                  <a:avLst/>
                </a:prstGeom>
                <a:solidFill>
                  <a:srgbClr val="6FA8D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p:cNvSpPr/>
                <p:nvPr/>
              </p:nvSpPr>
              <p:spPr>
                <a:xfrm rot="-6598620">
                  <a:off x="4374916" y="913763"/>
                  <a:ext cx="1681581" cy="1681581"/>
                </a:xfrm>
                <a:prstGeom prst="ellipse">
                  <a:avLst/>
                </a:prstGeom>
                <a:solidFill>
                  <a:srgbClr val="6FA8D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p:cNvSpPr/>
                <p:nvPr/>
              </p:nvSpPr>
              <p:spPr>
                <a:xfrm rot="-6597866">
                  <a:off x="2661829" y="2208216"/>
                  <a:ext cx="629106" cy="629106"/>
                </a:xfrm>
                <a:prstGeom prst="ellipse">
                  <a:avLst/>
                </a:prstGeom>
                <a:solidFill>
                  <a:srgbClr val="07376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p:cNvSpPr/>
                <p:nvPr/>
              </p:nvSpPr>
              <p:spPr>
                <a:xfrm rot="-6597701">
                  <a:off x="3264305" y="1284481"/>
                  <a:ext cx="274172" cy="274172"/>
                </a:xfrm>
                <a:prstGeom prst="ellipse">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41"/>
              <p:cNvGrpSpPr/>
              <p:nvPr/>
            </p:nvGrpSpPr>
            <p:grpSpPr>
              <a:xfrm>
                <a:off x="4447194" y="1739566"/>
                <a:ext cx="2440200" cy="2440200"/>
                <a:chOff x="4447194" y="1815766"/>
                <a:chExt cx="2440200" cy="2440200"/>
              </a:xfrm>
            </p:grpSpPr>
            <p:sp>
              <p:nvSpPr>
                <p:cNvPr id="444" name="Google Shape;444;p41"/>
                <p:cNvSpPr/>
                <p:nvPr/>
              </p:nvSpPr>
              <p:spPr>
                <a:xfrm>
                  <a:off x="4447194" y="1815766"/>
                  <a:ext cx="2440200" cy="2440200"/>
                </a:xfrm>
                <a:prstGeom prst="ellipse">
                  <a:avLst/>
                </a:prstGeom>
                <a:solidFill>
                  <a:srgbClr val="073763"/>
                </a:solidFill>
                <a:ln w="9525" cap="flat" cmpd="sng">
                  <a:solidFill>
                    <a:schemeClr val="dk1"/>
                  </a:solidFill>
                  <a:prstDash val="solid"/>
                  <a:round/>
                  <a:headEnd type="none" w="sm" len="sm"/>
                  <a:tailEnd type="none" w="sm" len="sm"/>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txBox="1"/>
                <p:nvPr/>
              </p:nvSpPr>
              <p:spPr>
                <a:xfrm>
                  <a:off x="4735936" y="2454170"/>
                  <a:ext cx="1862700" cy="116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Calibri"/>
                      <a:ea typeface="Calibri"/>
                      <a:cs typeface="Calibri"/>
                      <a:sym typeface="Calibri"/>
                    </a:rPr>
                    <a:t> </a:t>
                  </a:r>
                  <a:r>
                    <a:rPr lang="en" sz="1100" b="1">
                      <a:solidFill>
                        <a:srgbClr val="FFFFFF"/>
                      </a:solidFill>
                      <a:latin typeface="Calibri"/>
                      <a:ea typeface="Calibri"/>
                      <a:cs typeface="Calibri"/>
                      <a:sym typeface="Calibri"/>
                    </a:rPr>
                    <a:t>High Accuracy</a:t>
                  </a:r>
                  <a:endParaRPr sz="1100" b="1">
                    <a:solidFill>
                      <a:srgbClr val="FFFFFF"/>
                    </a:solidFill>
                    <a:latin typeface="Calibri"/>
                    <a:ea typeface="Calibri"/>
                    <a:cs typeface="Calibri"/>
                    <a:sym typeface="Calibri"/>
                  </a:endParaRPr>
                </a:p>
                <a:p>
                  <a:pPr marL="0" lvl="0" indent="0" algn="ctr" rtl="0">
                    <a:spcBef>
                      <a:spcPts val="0"/>
                    </a:spcBef>
                    <a:spcAft>
                      <a:spcPts val="0"/>
                    </a:spcAft>
                    <a:buNone/>
                  </a:pPr>
                  <a:r>
                    <a:rPr lang="en" sz="1100" b="1">
                      <a:solidFill>
                        <a:srgbClr val="FFFFFF"/>
                      </a:solidFill>
                      <a:latin typeface="Calibri"/>
                      <a:ea typeface="Calibri"/>
                      <a:cs typeface="Calibri"/>
                      <a:sym typeface="Calibri"/>
                    </a:rPr>
                    <a:t>(93.5%)</a:t>
                  </a:r>
                  <a:endParaRPr sz="1100" b="1">
                    <a:solidFill>
                      <a:srgbClr val="FFFFFF"/>
                    </a:solidFill>
                    <a:latin typeface="Calibri"/>
                    <a:ea typeface="Calibri"/>
                    <a:cs typeface="Calibri"/>
                    <a:sym typeface="Calibri"/>
                  </a:endParaRPr>
                </a:p>
              </p:txBody>
            </p:sp>
          </p:grpSp>
          <p:grpSp>
            <p:nvGrpSpPr>
              <p:cNvPr id="446" name="Google Shape;446;p41"/>
              <p:cNvGrpSpPr/>
              <p:nvPr/>
            </p:nvGrpSpPr>
            <p:grpSpPr>
              <a:xfrm>
                <a:off x="3566937" y="1297853"/>
                <a:ext cx="1423800" cy="1423800"/>
                <a:chOff x="3490737" y="1374053"/>
                <a:chExt cx="1423800" cy="1423800"/>
              </a:xfrm>
            </p:grpSpPr>
            <p:sp>
              <p:nvSpPr>
                <p:cNvPr id="447" name="Google Shape;447;p41"/>
                <p:cNvSpPr/>
                <p:nvPr/>
              </p:nvSpPr>
              <p:spPr>
                <a:xfrm>
                  <a:off x="3490737" y="1374053"/>
                  <a:ext cx="1423800" cy="1423800"/>
                </a:xfrm>
                <a:prstGeom prst="ellipse">
                  <a:avLst/>
                </a:prstGeom>
                <a:solidFill>
                  <a:srgbClr val="073763"/>
                </a:solidFill>
                <a:ln w="9525" cap="flat" cmpd="sng">
                  <a:solidFill>
                    <a:schemeClr val="dk1"/>
                  </a:solidFill>
                  <a:prstDash val="solid"/>
                  <a:round/>
                  <a:headEnd type="none" w="sm" len="sm"/>
                  <a:tailEnd type="none" w="sm" len="sm"/>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1"/>
                <p:cNvSpPr txBox="1"/>
                <p:nvPr/>
              </p:nvSpPr>
              <p:spPr>
                <a:xfrm>
                  <a:off x="3609843" y="1613598"/>
                  <a:ext cx="11856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Calibri"/>
                      <a:ea typeface="Calibri"/>
                      <a:cs typeface="Calibri"/>
                      <a:sym typeface="Calibri"/>
                    </a:rPr>
                    <a:t>Easily Handles Large Datasets </a:t>
                  </a:r>
                  <a:endParaRPr sz="900" b="1">
                    <a:solidFill>
                      <a:srgbClr val="FFFFFF"/>
                    </a:solidFill>
                    <a:latin typeface="Calibri"/>
                    <a:ea typeface="Calibri"/>
                    <a:cs typeface="Calibri"/>
                    <a:sym typeface="Calibri"/>
                  </a:endParaRPr>
                </a:p>
              </p:txBody>
            </p:sp>
          </p:grpSp>
          <p:grpSp>
            <p:nvGrpSpPr>
              <p:cNvPr id="449" name="Google Shape;449;p41"/>
              <p:cNvGrpSpPr/>
              <p:nvPr/>
            </p:nvGrpSpPr>
            <p:grpSpPr>
              <a:xfrm>
                <a:off x="3225753" y="2862089"/>
                <a:ext cx="1498800" cy="1498800"/>
                <a:chOff x="644203" y="3718814"/>
                <a:chExt cx="1498800" cy="1498800"/>
              </a:xfrm>
            </p:grpSpPr>
            <p:sp>
              <p:nvSpPr>
                <p:cNvPr id="450" name="Google Shape;450;p41"/>
                <p:cNvSpPr/>
                <p:nvPr/>
              </p:nvSpPr>
              <p:spPr>
                <a:xfrm>
                  <a:off x="644203" y="3718814"/>
                  <a:ext cx="1498800" cy="1498800"/>
                </a:xfrm>
                <a:prstGeom prst="ellipse">
                  <a:avLst/>
                </a:prstGeom>
                <a:solidFill>
                  <a:srgbClr val="002855"/>
                </a:solidFill>
                <a:ln w="9525" cap="flat" cmpd="sng">
                  <a:solidFill>
                    <a:schemeClr val="dk1"/>
                  </a:solidFill>
                  <a:prstDash val="solid"/>
                  <a:round/>
                  <a:headEnd type="none" w="sm" len="sm"/>
                  <a:tailEnd type="none" w="sm" len="sm"/>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txBox="1"/>
                <p:nvPr/>
              </p:nvSpPr>
              <p:spPr>
                <a:xfrm>
                  <a:off x="750556" y="3984166"/>
                  <a:ext cx="12861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Calibri"/>
                      <a:ea typeface="Calibri"/>
                      <a:cs typeface="Calibri"/>
                      <a:sym typeface="Calibri"/>
                    </a:rPr>
                    <a:t>Easily Generalized to Multiple Classes</a:t>
                  </a:r>
                  <a:endParaRPr sz="900" b="1">
                    <a:solidFill>
                      <a:srgbClr val="FFFFFF"/>
                    </a:solidFill>
                    <a:latin typeface="Calibri"/>
                    <a:ea typeface="Calibri"/>
                    <a:cs typeface="Calibri"/>
                    <a:sym typeface="Calibri"/>
                  </a:endParaRPr>
                </a:p>
              </p:txBody>
            </p:sp>
          </p:grpSp>
        </p:grpSp>
        <p:grpSp>
          <p:nvGrpSpPr>
            <p:cNvPr id="452" name="Google Shape;452;p41"/>
            <p:cNvGrpSpPr/>
            <p:nvPr/>
          </p:nvGrpSpPr>
          <p:grpSpPr>
            <a:xfrm>
              <a:off x="5963784" y="1114293"/>
              <a:ext cx="1030262" cy="1030262"/>
              <a:chOff x="3490737" y="1374053"/>
              <a:chExt cx="1423800" cy="1423800"/>
            </a:xfrm>
          </p:grpSpPr>
          <p:sp>
            <p:nvSpPr>
              <p:cNvPr id="453" name="Google Shape;453;p41"/>
              <p:cNvSpPr/>
              <p:nvPr/>
            </p:nvSpPr>
            <p:spPr>
              <a:xfrm>
                <a:off x="3490737" y="1374053"/>
                <a:ext cx="1423800" cy="1423800"/>
              </a:xfrm>
              <a:prstGeom prst="ellipse">
                <a:avLst/>
              </a:prstGeom>
              <a:solidFill>
                <a:srgbClr val="002855"/>
              </a:solidFill>
              <a:ln w="9525" cap="flat" cmpd="sng">
                <a:solidFill>
                  <a:schemeClr val="dk1"/>
                </a:solidFill>
                <a:prstDash val="solid"/>
                <a:round/>
                <a:headEnd type="none" w="sm" len="sm"/>
                <a:tailEnd type="none" w="sm" len="sm"/>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1"/>
              <p:cNvSpPr txBox="1"/>
              <p:nvPr/>
            </p:nvSpPr>
            <p:spPr>
              <a:xfrm>
                <a:off x="3565442" y="1540116"/>
                <a:ext cx="1274400" cy="93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Calibri"/>
                    <a:ea typeface="Calibri"/>
                    <a:cs typeface="Calibri"/>
                    <a:sym typeface="Calibri"/>
                  </a:rPr>
                  <a:t>Fast </a:t>
                </a:r>
                <a:endParaRPr sz="1000" b="1">
                  <a:solidFill>
                    <a:srgbClr val="FFFFFF"/>
                  </a:solidFill>
                  <a:latin typeface="Calibri"/>
                  <a:ea typeface="Calibri"/>
                  <a:cs typeface="Calibri"/>
                  <a:sym typeface="Calibri"/>
                </a:endParaRPr>
              </a:p>
              <a:p>
                <a:pPr marL="0" lvl="0" indent="0" algn="ctr" rtl="0">
                  <a:spcBef>
                    <a:spcPts val="0"/>
                  </a:spcBef>
                  <a:spcAft>
                    <a:spcPts val="0"/>
                  </a:spcAft>
                  <a:buNone/>
                </a:pPr>
                <a:r>
                  <a:rPr lang="en" sz="1000" b="1">
                    <a:solidFill>
                      <a:srgbClr val="FFFFFF"/>
                    </a:solidFill>
                    <a:latin typeface="Calibri"/>
                    <a:ea typeface="Calibri"/>
                    <a:cs typeface="Calibri"/>
                    <a:sym typeface="Calibri"/>
                  </a:rPr>
                  <a:t>&amp; </a:t>
                </a:r>
                <a:endParaRPr sz="1000" b="1">
                  <a:solidFill>
                    <a:srgbClr val="FFFFFF"/>
                  </a:solidFill>
                  <a:latin typeface="Calibri"/>
                  <a:ea typeface="Calibri"/>
                  <a:cs typeface="Calibri"/>
                  <a:sym typeface="Calibri"/>
                </a:endParaRPr>
              </a:p>
              <a:p>
                <a:pPr marL="0" lvl="0" indent="0" algn="ctr" rtl="0">
                  <a:spcBef>
                    <a:spcPts val="0"/>
                  </a:spcBef>
                  <a:spcAft>
                    <a:spcPts val="0"/>
                  </a:spcAft>
                  <a:buNone/>
                </a:pPr>
                <a:r>
                  <a:rPr lang="en" sz="1000" b="1">
                    <a:solidFill>
                      <a:srgbClr val="FFFFFF"/>
                    </a:solidFill>
                    <a:latin typeface="Calibri"/>
                    <a:ea typeface="Calibri"/>
                    <a:cs typeface="Calibri"/>
                    <a:sym typeface="Calibri"/>
                  </a:rPr>
                  <a:t>Efficient</a:t>
                </a:r>
                <a:endParaRPr sz="1000" b="1">
                  <a:solidFill>
                    <a:srgbClr val="FFFFFF"/>
                  </a:solidFill>
                  <a:latin typeface="Calibri"/>
                  <a:ea typeface="Calibri"/>
                  <a:cs typeface="Calibri"/>
                  <a:sym typeface="Calibri"/>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2"/>
          <p:cNvSpPr txBox="1"/>
          <p:nvPr/>
        </p:nvSpPr>
        <p:spPr>
          <a:xfrm>
            <a:off x="1401400" y="109900"/>
            <a:ext cx="6030000" cy="477000"/>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None/>
            </a:pPr>
            <a:r>
              <a:rPr lang="en" sz="2500">
                <a:solidFill>
                  <a:schemeClr val="dk1"/>
                </a:solidFill>
                <a:latin typeface="Fira Sans Medium"/>
                <a:ea typeface="Fira Sans Medium"/>
                <a:cs typeface="Fira Sans Medium"/>
                <a:sym typeface="Fira Sans Medium"/>
              </a:rPr>
              <a:t>Logistic Regression - Business Solutions </a:t>
            </a:r>
            <a:endParaRPr sz="1900">
              <a:solidFill>
                <a:schemeClr val="dk1"/>
              </a:solidFill>
              <a:latin typeface="Fira Sans Medium"/>
              <a:ea typeface="Fira Sans Medium"/>
              <a:cs typeface="Fira Sans Medium"/>
              <a:sym typeface="Fira Sans Medium"/>
            </a:endParaRPr>
          </a:p>
          <a:p>
            <a:pPr marL="0" marR="0" lvl="0" indent="0" algn="ctr" rtl="0">
              <a:spcBef>
                <a:spcPts val="0"/>
              </a:spcBef>
              <a:spcAft>
                <a:spcPts val="0"/>
              </a:spcAft>
              <a:buNone/>
            </a:pPr>
            <a:endParaRPr sz="1200" i="1">
              <a:solidFill>
                <a:schemeClr val="dk1"/>
              </a:solidFill>
              <a:latin typeface="Fira Sans Medium"/>
              <a:ea typeface="Fira Sans Medium"/>
              <a:cs typeface="Fira Sans Medium"/>
              <a:sym typeface="Fira Sans Medium"/>
            </a:endParaRPr>
          </a:p>
        </p:txBody>
      </p:sp>
      <p:grpSp>
        <p:nvGrpSpPr>
          <p:cNvPr id="460" name="Google Shape;460;p42"/>
          <p:cNvGrpSpPr/>
          <p:nvPr/>
        </p:nvGrpSpPr>
        <p:grpSpPr>
          <a:xfrm>
            <a:off x="8219452" y="-691953"/>
            <a:ext cx="1583182" cy="1728860"/>
            <a:chOff x="10577160" y="-1141719"/>
            <a:chExt cx="2953597" cy="3225375"/>
          </a:xfrm>
        </p:grpSpPr>
        <p:sp>
          <p:nvSpPr>
            <p:cNvPr id="461" name="Google Shape;461;p42"/>
            <p:cNvSpPr/>
            <p:nvPr/>
          </p:nvSpPr>
          <p:spPr>
            <a:xfrm rot="-2158382" flipH="1">
              <a:off x="11555041" y="-605560"/>
              <a:ext cx="1251936" cy="221057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2" name="Google Shape;462;p42"/>
            <p:cNvSpPr/>
            <p:nvPr/>
          </p:nvSpPr>
          <p:spPr>
            <a:xfrm rot="-2158382" flipH="1">
              <a:off x="11254172" y="-941237"/>
              <a:ext cx="1599574" cy="2824412"/>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noFill/>
            <a:ln w="69850" cap="rnd" cmpd="sng">
              <a:solidFill>
                <a:srgbClr val="FF9900"/>
              </a:solidFill>
              <a:prstDash val="dot"/>
              <a:round/>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63" name="Google Shape;463;p42"/>
          <p:cNvSpPr/>
          <p:nvPr/>
        </p:nvSpPr>
        <p:spPr>
          <a:xfrm>
            <a:off x="814975" y="3428800"/>
            <a:ext cx="1926600" cy="1168500"/>
          </a:xfrm>
          <a:prstGeom prst="roundRect">
            <a:avLst>
              <a:gd name="adj" fmla="val 16667"/>
            </a:avLst>
          </a:prstGeom>
          <a:solidFill>
            <a:srgbClr val="FCE5C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1. Brand Reputation</a:t>
            </a:r>
            <a:endParaRPr sz="1000" b="1"/>
          </a:p>
          <a:p>
            <a:pPr marL="0" lvl="0" indent="0" algn="ctr" rtl="0">
              <a:spcBef>
                <a:spcPts val="0"/>
              </a:spcBef>
              <a:spcAft>
                <a:spcPts val="0"/>
              </a:spcAft>
              <a:buNone/>
            </a:pPr>
            <a:endParaRPr sz="1000" b="1"/>
          </a:p>
          <a:p>
            <a:pPr marL="0" lvl="0" indent="0" algn="ctr" rtl="0">
              <a:spcBef>
                <a:spcPts val="0"/>
              </a:spcBef>
              <a:spcAft>
                <a:spcPts val="0"/>
              </a:spcAft>
              <a:buNone/>
            </a:pPr>
            <a:r>
              <a:rPr lang="en" sz="1000"/>
              <a:t>Brands can improve their image by </a:t>
            </a:r>
            <a:r>
              <a:rPr lang="en" sz="1000" u="sng"/>
              <a:t>upgrade product features</a:t>
            </a:r>
            <a:r>
              <a:rPr lang="en" sz="1000"/>
              <a:t> such as size and quality.</a:t>
            </a:r>
            <a:endParaRPr sz="1000"/>
          </a:p>
          <a:p>
            <a:pPr marL="0" lvl="0" indent="0" algn="l" rtl="0">
              <a:spcBef>
                <a:spcPts val="0"/>
              </a:spcBef>
              <a:spcAft>
                <a:spcPts val="0"/>
              </a:spcAft>
              <a:buNone/>
            </a:pPr>
            <a:endParaRPr sz="1000"/>
          </a:p>
        </p:txBody>
      </p:sp>
      <p:sp>
        <p:nvSpPr>
          <p:cNvPr id="464" name="Google Shape;464;p42"/>
          <p:cNvSpPr/>
          <p:nvPr/>
        </p:nvSpPr>
        <p:spPr>
          <a:xfrm>
            <a:off x="3608700" y="3428800"/>
            <a:ext cx="1926600" cy="1168500"/>
          </a:xfrm>
          <a:prstGeom prst="roundRect">
            <a:avLst>
              <a:gd name="adj" fmla="val 16667"/>
            </a:avLst>
          </a:prstGeom>
          <a:solidFill>
            <a:srgbClr val="FCE5C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p>
          <a:p>
            <a:pPr marL="0" lvl="0" indent="0" algn="l" rtl="0">
              <a:spcBef>
                <a:spcPts val="0"/>
              </a:spcBef>
              <a:spcAft>
                <a:spcPts val="0"/>
              </a:spcAft>
              <a:buNone/>
            </a:pPr>
            <a:r>
              <a:rPr lang="en" sz="1000" b="1"/>
              <a:t>2. Identify Product Issues</a:t>
            </a:r>
            <a:endParaRPr sz="1000" b="1"/>
          </a:p>
          <a:p>
            <a:pPr marL="0" lvl="0" indent="0" algn="ctr" rtl="0">
              <a:spcBef>
                <a:spcPts val="0"/>
              </a:spcBef>
              <a:spcAft>
                <a:spcPts val="0"/>
              </a:spcAft>
              <a:buNone/>
            </a:pPr>
            <a:endParaRPr sz="1000" b="1"/>
          </a:p>
          <a:p>
            <a:pPr marL="0" lvl="0" indent="0" algn="ctr" rtl="0">
              <a:spcBef>
                <a:spcPts val="0"/>
              </a:spcBef>
              <a:spcAft>
                <a:spcPts val="0"/>
              </a:spcAft>
              <a:buNone/>
            </a:pPr>
            <a:r>
              <a:rPr lang="en" sz="1000"/>
              <a:t>Successful brands can gain customer loyalty by maintaining </a:t>
            </a:r>
            <a:r>
              <a:rPr lang="en" sz="1000" u="sng"/>
              <a:t>proper quality of products</a:t>
            </a:r>
            <a:r>
              <a:rPr lang="en" sz="1000"/>
              <a:t> with </a:t>
            </a:r>
            <a:r>
              <a:rPr lang="en" sz="1000" u="sng"/>
              <a:t>regular quality checks</a:t>
            </a:r>
            <a:endParaRPr sz="1000" u="sng"/>
          </a:p>
          <a:p>
            <a:pPr marL="0" lvl="0" indent="0" algn="ctr" rtl="0">
              <a:spcBef>
                <a:spcPts val="0"/>
              </a:spcBef>
              <a:spcAft>
                <a:spcPts val="0"/>
              </a:spcAft>
              <a:buNone/>
            </a:pPr>
            <a:endParaRPr sz="1000"/>
          </a:p>
        </p:txBody>
      </p:sp>
      <p:sp>
        <p:nvSpPr>
          <p:cNvPr id="465" name="Google Shape;465;p42"/>
          <p:cNvSpPr/>
          <p:nvPr/>
        </p:nvSpPr>
        <p:spPr>
          <a:xfrm>
            <a:off x="6528650" y="3428800"/>
            <a:ext cx="1926600" cy="1168500"/>
          </a:xfrm>
          <a:prstGeom prst="roundRect">
            <a:avLst>
              <a:gd name="adj" fmla="val 16667"/>
            </a:avLst>
          </a:prstGeom>
          <a:solidFill>
            <a:srgbClr val="FCE5C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3. Competitors Intelligence</a:t>
            </a:r>
            <a:endParaRPr sz="1000" b="1"/>
          </a:p>
          <a:p>
            <a:pPr marL="0" lvl="0" indent="0" algn="ctr" rtl="0">
              <a:spcBef>
                <a:spcPts val="0"/>
              </a:spcBef>
              <a:spcAft>
                <a:spcPts val="0"/>
              </a:spcAft>
              <a:buNone/>
            </a:pPr>
            <a:endParaRPr sz="1000" b="1"/>
          </a:p>
          <a:p>
            <a:pPr marL="0" lvl="0" indent="0" algn="ctr" rtl="0">
              <a:spcBef>
                <a:spcPts val="0"/>
              </a:spcBef>
              <a:spcAft>
                <a:spcPts val="0"/>
              </a:spcAft>
              <a:buNone/>
            </a:pPr>
            <a:r>
              <a:rPr lang="en" sz="1000"/>
              <a:t>Keep track of popular products of competitors’ and </a:t>
            </a:r>
            <a:r>
              <a:rPr lang="en" sz="1000" u="sng"/>
              <a:t>modify underperforming strategies</a:t>
            </a:r>
            <a:r>
              <a:rPr lang="en" sz="1000"/>
              <a:t> accordingly.</a:t>
            </a:r>
            <a:endParaRPr sz="1000"/>
          </a:p>
        </p:txBody>
      </p:sp>
      <p:grpSp>
        <p:nvGrpSpPr>
          <p:cNvPr id="466" name="Google Shape;466;p42"/>
          <p:cNvGrpSpPr/>
          <p:nvPr/>
        </p:nvGrpSpPr>
        <p:grpSpPr>
          <a:xfrm>
            <a:off x="1700352" y="1279125"/>
            <a:ext cx="5889288" cy="884550"/>
            <a:chOff x="122502" y="2279250"/>
            <a:chExt cx="5889288" cy="884550"/>
          </a:xfrm>
        </p:grpSpPr>
        <p:grpSp>
          <p:nvGrpSpPr>
            <p:cNvPr id="467" name="Google Shape;467;p42"/>
            <p:cNvGrpSpPr/>
            <p:nvPr/>
          </p:nvGrpSpPr>
          <p:grpSpPr>
            <a:xfrm>
              <a:off x="122502" y="2522486"/>
              <a:ext cx="5889288" cy="641314"/>
              <a:chOff x="1155200" y="3915250"/>
              <a:chExt cx="6308825" cy="888000"/>
            </a:xfrm>
          </p:grpSpPr>
          <p:sp>
            <p:nvSpPr>
              <p:cNvPr id="468" name="Google Shape;468;p42"/>
              <p:cNvSpPr/>
              <p:nvPr/>
            </p:nvSpPr>
            <p:spPr>
              <a:xfrm>
                <a:off x="1155200" y="3915250"/>
                <a:ext cx="1541400" cy="888000"/>
              </a:xfrm>
              <a:prstGeom prst="rect">
                <a:avLst/>
              </a:prstGeom>
              <a:solidFill>
                <a:srgbClr val="14213D"/>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“Quality is not good, very small size”</a:t>
                </a:r>
                <a:endParaRPr sz="1000">
                  <a:solidFill>
                    <a:schemeClr val="lt1"/>
                  </a:solidFill>
                </a:endParaRPr>
              </a:p>
            </p:txBody>
          </p:sp>
          <p:sp>
            <p:nvSpPr>
              <p:cNvPr id="469" name="Google Shape;469;p42"/>
              <p:cNvSpPr/>
              <p:nvPr/>
            </p:nvSpPr>
            <p:spPr>
              <a:xfrm>
                <a:off x="3538925" y="3915250"/>
                <a:ext cx="1541400" cy="888000"/>
              </a:xfrm>
              <a:prstGeom prst="rect">
                <a:avLst/>
              </a:prstGeom>
              <a:solidFill>
                <a:srgbClr val="14213D"/>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chemeClr val="lt1"/>
                  </a:solidFill>
                </a:endParaRPr>
              </a:p>
              <a:p>
                <a:pPr marL="0" lvl="0" indent="0" algn="ctr" rtl="0">
                  <a:spcBef>
                    <a:spcPts val="0"/>
                  </a:spcBef>
                  <a:spcAft>
                    <a:spcPts val="0"/>
                  </a:spcAft>
                  <a:buNone/>
                </a:pPr>
                <a:r>
                  <a:rPr lang="en" sz="1000">
                    <a:solidFill>
                      <a:schemeClr val="lt1"/>
                    </a:solidFill>
                  </a:rPr>
                  <a:t>Logistic Regression</a:t>
                </a:r>
                <a:endParaRPr sz="1000">
                  <a:solidFill>
                    <a:schemeClr val="lt1"/>
                  </a:solidFill>
                </a:endParaRPr>
              </a:p>
              <a:p>
                <a:pPr marL="0" lvl="0" indent="0" algn="ctr" rtl="0">
                  <a:spcBef>
                    <a:spcPts val="0"/>
                  </a:spcBef>
                  <a:spcAft>
                    <a:spcPts val="0"/>
                  </a:spcAft>
                  <a:buNone/>
                </a:pPr>
                <a:endParaRPr>
                  <a:solidFill>
                    <a:schemeClr val="lt1"/>
                  </a:solidFill>
                </a:endParaRPr>
              </a:p>
            </p:txBody>
          </p:sp>
          <p:sp>
            <p:nvSpPr>
              <p:cNvPr id="470" name="Google Shape;470;p42"/>
              <p:cNvSpPr/>
              <p:nvPr/>
            </p:nvSpPr>
            <p:spPr>
              <a:xfrm>
                <a:off x="5922625" y="3915250"/>
                <a:ext cx="1541400" cy="888000"/>
              </a:xfrm>
              <a:prstGeom prst="rect">
                <a:avLst/>
              </a:prstGeom>
              <a:solidFill>
                <a:srgbClr val="14213D"/>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Negative Sentiment</a:t>
                </a:r>
                <a:endParaRPr sz="1000">
                  <a:solidFill>
                    <a:schemeClr val="lt1"/>
                  </a:solidFill>
                </a:endParaRPr>
              </a:p>
            </p:txBody>
          </p:sp>
          <p:sp>
            <p:nvSpPr>
              <p:cNvPr id="471" name="Google Shape;471;p42"/>
              <p:cNvSpPr/>
              <p:nvPr/>
            </p:nvSpPr>
            <p:spPr>
              <a:xfrm>
                <a:off x="2825863" y="4172950"/>
                <a:ext cx="583800" cy="372600"/>
              </a:xfrm>
              <a:prstGeom prst="rightArrow">
                <a:avLst>
                  <a:gd name="adj1" fmla="val 50000"/>
                  <a:gd name="adj2" fmla="val 50000"/>
                </a:avLst>
              </a:prstGeom>
              <a:solidFill>
                <a:srgbClr val="CC580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5209575" y="4172950"/>
                <a:ext cx="583800" cy="372600"/>
              </a:xfrm>
              <a:prstGeom prst="rightArrow">
                <a:avLst>
                  <a:gd name="adj1" fmla="val 50000"/>
                  <a:gd name="adj2" fmla="val 50000"/>
                </a:avLst>
              </a:prstGeom>
              <a:solidFill>
                <a:srgbClr val="CC580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3" name="Google Shape;473;p42"/>
            <p:cNvSpPr txBox="1"/>
            <p:nvPr/>
          </p:nvSpPr>
          <p:spPr>
            <a:xfrm>
              <a:off x="2459800" y="2279250"/>
              <a:ext cx="1214700" cy="292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 b="1">
                  <a:solidFill>
                    <a:schemeClr val="dk1"/>
                  </a:solidFill>
                  <a:latin typeface="Calibri"/>
                  <a:ea typeface="Calibri"/>
                  <a:cs typeface="Calibri"/>
                  <a:sym typeface="Calibri"/>
                </a:rPr>
                <a:t>SELECTED MODEL</a:t>
              </a:r>
              <a:endParaRPr sz="700" b="1">
                <a:solidFill>
                  <a:schemeClr val="dk1"/>
                </a:solidFill>
                <a:latin typeface="Calibri"/>
                <a:ea typeface="Calibri"/>
                <a:cs typeface="Calibri"/>
                <a:sym typeface="Calibri"/>
              </a:endParaRPr>
            </a:p>
          </p:txBody>
        </p:sp>
        <p:sp>
          <p:nvSpPr>
            <p:cNvPr id="474" name="Google Shape;474;p42"/>
            <p:cNvSpPr txBox="1"/>
            <p:nvPr/>
          </p:nvSpPr>
          <p:spPr>
            <a:xfrm>
              <a:off x="232700" y="2279250"/>
              <a:ext cx="1214700" cy="292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 b="1">
                  <a:solidFill>
                    <a:schemeClr val="dk1"/>
                  </a:solidFill>
                  <a:latin typeface="Calibri"/>
                  <a:ea typeface="Calibri"/>
                  <a:cs typeface="Calibri"/>
                  <a:sym typeface="Calibri"/>
                </a:rPr>
                <a:t>REVIEW</a:t>
              </a:r>
              <a:endParaRPr sz="700" b="1">
                <a:solidFill>
                  <a:schemeClr val="dk1"/>
                </a:solidFill>
                <a:latin typeface="Calibri"/>
                <a:ea typeface="Calibri"/>
                <a:cs typeface="Calibri"/>
                <a:sym typeface="Calibri"/>
              </a:endParaRPr>
            </a:p>
          </p:txBody>
        </p:sp>
        <p:sp>
          <p:nvSpPr>
            <p:cNvPr id="475" name="Google Shape;475;p42"/>
            <p:cNvSpPr txBox="1"/>
            <p:nvPr/>
          </p:nvSpPr>
          <p:spPr>
            <a:xfrm>
              <a:off x="4686900" y="2279250"/>
              <a:ext cx="1214700" cy="292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 b="1">
                  <a:solidFill>
                    <a:schemeClr val="dk1"/>
                  </a:solidFill>
                  <a:latin typeface="Calibri"/>
                  <a:ea typeface="Calibri"/>
                  <a:cs typeface="Calibri"/>
                  <a:sym typeface="Calibri"/>
                </a:rPr>
                <a:t>PREDICTED SENTIMENT</a:t>
              </a:r>
              <a:endParaRPr sz="700" b="1">
                <a:solidFill>
                  <a:schemeClr val="dk1"/>
                </a:solidFill>
                <a:latin typeface="Calibri"/>
                <a:ea typeface="Calibri"/>
                <a:cs typeface="Calibri"/>
                <a:sym typeface="Calibri"/>
              </a:endParaRPr>
            </a:p>
          </p:txBody>
        </p:sp>
      </p:grpSp>
      <p:sp>
        <p:nvSpPr>
          <p:cNvPr id="476" name="Google Shape;476;p42"/>
          <p:cNvSpPr txBox="1"/>
          <p:nvPr/>
        </p:nvSpPr>
        <p:spPr>
          <a:xfrm>
            <a:off x="2741575" y="2596125"/>
            <a:ext cx="34974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i="1">
                <a:latin typeface="Calibri"/>
                <a:ea typeface="Calibri"/>
                <a:cs typeface="Calibri"/>
                <a:sym typeface="Calibri"/>
              </a:rPr>
              <a:t>Suggested Solutions based on Above Review</a:t>
            </a:r>
            <a:endParaRPr b="1" i="1">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3"/>
          <p:cNvSpPr txBox="1"/>
          <p:nvPr/>
        </p:nvSpPr>
        <p:spPr>
          <a:xfrm>
            <a:off x="306350" y="107975"/>
            <a:ext cx="8430900" cy="4233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300" dirty="0">
                <a:solidFill>
                  <a:schemeClr val="dk1"/>
                </a:solidFill>
                <a:latin typeface="Fira Sans Medium"/>
                <a:ea typeface="Fira Sans Medium"/>
                <a:cs typeface="Fira Sans Medium"/>
                <a:sym typeface="Fira Sans Medium"/>
              </a:rPr>
              <a:t>Challenges faced in Sentiment Analysis</a:t>
            </a:r>
            <a:endParaRPr sz="2300" dirty="0">
              <a:solidFill>
                <a:schemeClr val="dk1"/>
              </a:solidFill>
              <a:latin typeface="Fira Sans Medium"/>
              <a:ea typeface="Fira Sans Medium"/>
              <a:cs typeface="Fira Sans Medium"/>
              <a:sym typeface="Fira Sans Medium"/>
            </a:endParaRPr>
          </a:p>
        </p:txBody>
      </p:sp>
      <p:sp>
        <p:nvSpPr>
          <p:cNvPr id="482" name="Google Shape;482;p43"/>
          <p:cNvSpPr/>
          <p:nvPr/>
        </p:nvSpPr>
        <p:spPr>
          <a:xfrm>
            <a:off x="226925" y="694575"/>
            <a:ext cx="2417700" cy="657000"/>
          </a:xfrm>
          <a:prstGeom prst="rect">
            <a:avLst/>
          </a:prstGeom>
          <a:solidFill>
            <a:srgbClr val="E0666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chemeClr val="dk1"/>
                </a:solidFill>
              </a:rPr>
              <a:t>1. Different sentence length &amp; complexity</a:t>
            </a:r>
            <a:endParaRPr sz="1300" b="1">
              <a:solidFill>
                <a:schemeClr val="dk1"/>
              </a:solidFill>
            </a:endParaRPr>
          </a:p>
        </p:txBody>
      </p:sp>
      <p:sp>
        <p:nvSpPr>
          <p:cNvPr id="483" name="Google Shape;483;p43"/>
          <p:cNvSpPr/>
          <p:nvPr/>
        </p:nvSpPr>
        <p:spPr>
          <a:xfrm>
            <a:off x="6671800" y="670925"/>
            <a:ext cx="1515900" cy="570600"/>
          </a:xfrm>
          <a:prstGeom prst="rect">
            <a:avLst/>
          </a:prstGeom>
          <a:solidFill>
            <a:srgbClr val="E0666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chemeClr val="dk1"/>
                </a:solidFill>
              </a:rPr>
              <a:t>2. Overfitting</a:t>
            </a:r>
            <a:endParaRPr sz="1300" b="1">
              <a:solidFill>
                <a:schemeClr val="dk1"/>
              </a:solidFill>
            </a:endParaRPr>
          </a:p>
        </p:txBody>
      </p:sp>
      <p:sp>
        <p:nvSpPr>
          <p:cNvPr id="484" name="Google Shape;484;p43"/>
          <p:cNvSpPr/>
          <p:nvPr/>
        </p:nvSpPr>
        <p:spPr>
          <a:xfrm>
            <a:off x="3337638" y="2856800"/>
            <a:ext cx="2193900" cy="657000"/>
          </a:xfrm>
          <a:prstGeom prst="rect">
            <a:avLst/>
          </a:prstGeom>
          <a:solidFill>
            <a:srgbClr val="E0666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chemeClr val="dk1"/>
                </a:solidFill>
              </a:rPr>
              <a:t>3. Punctuation &amp; Special Characters</a:t>
            </a:r>
            <a:endParaRPr sz="1300" b="1">
              <a:solidFill>
                <a:schemeClr val="dk1"/>
              </a:solidFill>
            </a:endParaRPr>
          </a:p>
        </p:txBody>
      </p:sp>
      <p:sp>
        <p:nvSpPr>
          <p:cNvPr id="485" name="Google Shape;485;p43"/>
          <p:cNvSpPr txBox="1"/>
          <p:nvPr/>
        </p:nvSpPr>
        <p:spPr>
          <a:xfrm>
            <a:off x="178875" y="1514875"/>
            <a:ext cx="2513700" cy="5706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Calibri"/>
                <a:ea typeface="Calibri"/>
                <a:cs typeface="Calibri"/>
                <a:sym typeface="Calibri"/>
              </a:rPr>
              <a:t>At times, models cannot handle large text inputs well- this leads to incorrect sentiment predictions. </a:t>
            </a:r>
            <a:endParaRPr sz="1000">
              <a:solidFill>
                <a:schemeClr val="dk1"/>
              </a:solidFill>
              <a:latin typeface="Calibri"/>
              <a:ea typeface="Calibri"/>
              <a:cs typeface="Calibri"/>
              <a:sym typeface="Calibri"/>
            </a:endParaRPr>
          </a:p>
        </p:txBody>
      </p:sp>
      <p:sp>
        <p:nvSpPr>
          <p:cNvPr id="486" name="Google Shape;486;p43"/>
          <p:cNvSpPr txBox="1"/>
          <p:nvPr/>
        </p:nvSpPr>
        <p:spPr>
          <a:xfrm>
            <a:off x="3076350" y="3636800"/>
            <a:ext cx="2716500" cy="6570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highlight>
                  <a:srgbClr val="FFFFFF"/>
                </a:highlight>
                <a:latin typeface="Calibri"/>
                <a:ea typeface="Calibri"/>
                <a:cs typeface="Calibri"/>
                <a:sym typeface="Calibri"/>
              </a:rPr>
              <a:t>If proper text cleaning is not performed, punctuations and special characters may cause lead to incorrect sentiment analysis. </a:t>
            </a:r>
            <a:endParaRPr sz="1000">
              <a:solidFill>
                <a:schemeClr val="dk1"/>
              </a:solidFill>
              <a:highlight>
                <a:srgbClr val="FFFFFF"/>
              </a:highlight>
              <a:latin typeface="Calibri"/>
              <a:ea typeface="Calibri"/>
              <a:cs typeface="Calibri"/>
              <a:sym typeface="Calibri"/>
            </a:endParaRPr>
          </a:p>
        </p:txBody>
      </p:sp>
      <p:sp>
        <p:nvSpPr>
          <p:cNvPr id="487" name="Google Shape;487;p43"/>
          <p:cNvSpPr txBox="1"/>
          <p:nvPr/>
        </p:nvSpPr>
        <p:spPr>
          <a:xfrm>
            <a:off x="6020750" y="1375075"/>
            <a:ext cx="2716500" cy="8940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highlight>
                  <a:srgbClr val="FFFFFF"/>
                </a:highlight>
                <a:latin typeface="Calibri"/>
                <a:ea typeface="Calibri"/>
                <a:cs typeface="Calibri"/>
                <a:sym typeface="Calibri"/>
              </a:rPr>
              <a:t>Machine learning algorithms often face issues of overfitting implying that the model fits the train data well, but does not generalise well for unseen data - especially while dealing with textual data.</a:t>
            </a:r>
            <a:endParaRPr sz="10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p:txBody>
      </p:sp>
      <p:sp>
        <p:nvSpPr>
          <p:cNvPr id="488" name="Google Shape;488;p43"/>
          <p:cNvSpPr/>
          <p:nvPr/>
        </p:nvSpPr>
        <p:spPr>
          <a:xfrm>
            <a:off x="6020750" y="2402625"/>
            <a:ext cx="2716500" cy="760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chemeClr val="dk1"/>
                </a:solidFill>
                <a:latin typeface="Calibri"/>
                <a:ea typeface="Calibri"/>
                <a:cs typeface="Calibri"/>
                <a:sym typeface="Calibri"/>
              </a:rPr>
              <a:t>Our approach: </a:t>
            </a:r>
            <a:r>
              <a:rPr lang="en" sz="1000">
                <a:solidFill>
                  <a:schemeClr val="dk1"/>
                </a:solidFill>
                <a:latin typeface="Calibri"/>
                <a:ea typeface="Calibri"/>
                <a:cs typeface="Calibri"/>
                <a:sym typeface="Calibri"/>
              </a:rPr>
              <a:t>We performed hyperparameter tuning for our best performing model and balanced the sentiment classes as well.  </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000" b="1">
              <a:latin typeface="Calibri"/>
              <a:ea typeface="Calibri"/>
              <a:cs typeface="Calibri"/>
              <a:sym typeface="Calibri"/>
            </a:endParaRPr>
          </a:p>
        </p:txBody>
      </p:sp>
      <p:sp>
        <p:nvSpPr>
          <p:cNvPr id="489" name="Google Shape;489;p43"/>
          <p:cNvSpPr/>
          <p:nvPr/>
        </p:nvSpPr>
        <p:spPr>
          <a:xfrm>
            <a:off x="178875" y="2248775"/>
            <a:ext cx="2513700" cy="820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chemeClr val="dk1"/>
                </a:solidFill>
                <a:latin typeface="Calibri"/>
                <a:ea typeface="Calibri"/>
                <a:cs typeface="Calibri"/>
                <a:sym typeface="Calibri"/>
              </a:rPr>
              <a:t>Our approach: </a:t>
            </a:r>
            <a:r>
              <a:rPr lang="en" sz="1000">
                <a:solidFill>
                  <a:schemeClr val="dk1"/>
                </a:solidFill>
                <a:latin typeface="Calibri"/>
                <a:ea typeface="Calibri"/>
                <a:cs typeface="Calibri"/>
                <a:sym typeface="Calibri"/>
              </a:rPr>
              <a:t>We have trained our model with data containing reviews that vary in length. After rigorous testing, we can confirm that our model works with large reviews as well.</a:t>
            </a:r>
            <a:endParaRPr sz="1500"/>
          </a:p>
        </p:txBody>
      </p:sp>
      <p:sp>
        <p:nvSpPr>
          <p:cNvPr id="490" name="Google Shape;490;p43"/>
          <p:cNvSpPr/>
          <p:nvPr/>
        </p:nvSpPr>
        <p:spPr>
          <a:xfrm>
            <a:off x="3076350" y="4416800"/>
            <a:ext cx="2716500" cy="570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chemeClr val="dk1"/>
                </a:solidFill>
                <a:latin typeface="Calibri"/>
                <a:ea typeface="Calibri"/>
                <a:cs typeface="Calibri"/>
                <a:sym typeface="Calibri"/>
              </a:rPr>
              <a:t>Our approach</a:t>
            </a:r>
            <a:r>
              <a:rPr lang="en" sz="1000">
                <a:solidFill>
                  <a:schemeClr val="dk1"/>
                </a:solidFill>
                <a:latin typeface="Calibri"/>
                <a:ea typeface="Calibri"/>
                <a:cs typeface="Calibri"/>
                <a:sym typeface="Calibri"/>
              </a:rPr>
              <a:t>: We applied regular expression techniques to avoid these complications.</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81;p43"/>
          <p:cNvSpPr txBox="1"/>
          <p:nvPr/>
        </p:nvSpPr>
        <p:spPr>
          <a:xfrm>
            <a:off x="306350" y="342821"/>
            <a:ext cx="8430900" cy="4233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IN" sz="2300" dirty="0" smtClean="0">
                <a:solidFill>
                  <a:schemeClr val="dk1"/>
                </a:solidFill>
                <a:latin typeface="Fira Sans Medium"/>
                <a:ea typeface="Fira Sans Medium"/>
                <a:cs typeface="Fira Sans Medium"/>
                <a:sym typeface="Fira Sans Medium"/>
              </a:rPr>
              <a:t>User Interface of our </a:t>
            </a:r>
            <a:r>
              <a:rPr lang="en-IN" sz="2300" dirty="0">
                <a:solidFill>
                  <a:schemeClr val="dk1"/>
                </a:solidFill>
                <a:latin typeface="Fira Sans Medium"/>
                <a:ea typeface="Fira Sans Medium"/>
                <a:cs typeface="Fira Sans Medium"/>
                <a:sym typeface="Fira Sans Medium"/>
              </a:rPr>
              <a:t>D</a:t>
            </a:r>
            <a:r>
              <a:rPr lang="en-IN" sz="2300" dirty="0" smtClean="0">
                <a:solidFill>
                  <a:schemeClr val="dk1"/>
                </a:solidFill>
                <a:latin typeface="Fira Sans Medium"/>
                <a:ea typeface="Fira Sans Medium"/>
                <a:cs typeface="Fira Sans Medium"/>
                <a:sym typeface="Fira Sans Medium"/>
              </a:rPr>
              <a:t>eployed </a:t>
            </a:r>
            <a:r>
              <a:rPr lang="en-IN" sz="2300" dirty="0">
                <a:solidFill>
                  <a:schemeClr val="dk1"/>
                </a:solidFill>
                <a:latin typeface="Fira Sans Medium"/>
                <a:ea typeface="Fira Sans Medium"/>
                <a:cs typeface="Fira Sans Medium"/>
                <a:sym typeface="Fira Sans Medium"/>
              </a:rPr>
              <a:t>P</a:t>
            </a:r>
            <a:r>
              <a:rPr lang="en-IN" sz="2300" dirty="0" smtClean="0">
                <a:solidFill>
                  <a:schemeClr val="dk1"/>
                </a:solidFill>
                <a:latin typeface="Fira Sans Medium"/>
                <a:ea typeface="Fira Sans Medium"/>
                <a:cs typeface="Fira Sans Medium"/>
                <a:sym typeface="Fira Sans Medium"/>
              </a:rPr>
              <a:t>roject</a:t>
            </a:r>
            <a:endParaRPr sz="2300" dirty="0">
              <a:solidFill>
                <a:schemeClr val="dk1"/>
              </a:solidFill>
              <a:latin typeface="Fira Sans Medium"/>
              <a:ea typeface="Fira Sans Medium"/>
              <a:cs typeface="Fira Sans Medium"/>
              <a:sym typeface="Fira Sans Medium"/>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498" y="924393"/>
            <a:ext cx="6700604" cy="373635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927929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p:nvPr/>
        </p:nvSpPr>
        <p:spPr>
          <a:xfrm>
            <a:off x="0" y="-244030"/>
            <a:ext cx="3279645" cy="5631565"/>
          </a:xfrm>
          <a:custGeom>
            <a:avLst/>
            <a:gdLst/>
            <a:ahLst/>
            <a:cxnLst/>
            <a:rect l="l" t="t" r="r" b="b"/>
            <a:pathLst>
              <a:path w="4372860" h="7508753" extrusionOk="0">
                <a:moveTo>
                  <a:pt x="2661351" y="1435"/>
                </a:moveTo>
                <a:cubicBezTo>
                  <a:pt x="3355974" y="-17624"/>
                  <a:pt x="4057718" y="149141"/>
                  <a:pt x="4282136" y="739952"/>
                </a:cubicBezTo>
                <a:cubicBezTo>
                  <a:pt x="4506550" y="1335535"/>
                  <a:pt x="4253639" y="2350402"/>
                  <a:pt x="4175271" y="3127041"/>
                </a:cubicBezTo>
                <a:cubicBezTo>
                  <a:pt x="4100464" y="3898913"/>
                  <a:pt x="4207329" y="4432554"/>
                  <a:pt x="4164583" y="5152012"/>
                </a:cubicBezTo>
                <a:cubicBezTo>
                  <a:pt x="4118277" y="5871476"/>
                  <a:pt x="3929480" y="6771996"/>
                  <a:pt x="3477088" y="7200814"/>
                </a:cubicBezTo>
                <a:cubicBezTo>
                  <a:pt x="3081241" y="7576030"/>
                  <a:pt x="2489032" y="7586452"/>
                  <a:pt x="1951028" y="7350182"/>
                </a:cubicBezTo>
                <a:lnTo>
                  <a:pt x="1790700" y="7268067"/>
                </a:lnTo>
                <a:lnTo>
                  <a:pt x="1790700" y="7360673"/>
                </a:lnTo>
                <a:lnTo>
                  <a:pt x="0" y="7360673"/>
                </a:lnTo>
                <a:lnTo>
                  <a:pt x="0" y="185173"/>
                </a:lnTo>
                <a:lnTo>
                  <a:pt x="1659303" y="185173"/>
                </a:lnTo>
                <a:lnTo>
                  <a:pt x="1661275" y="184277"/>
                </a:lnTo>
                <a:cubicBezTo>
                  <a:pt x="1972964" y="63374"/>
                  <a:pt x="2315821" y="8581"/>
                  <a:pt x="2661351" y="1435"/>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2" name="Google Shape;142;p27"/>
          <p:cNvSpPr txBox="1"/>
          <p:nvPr/>
        </p:nvSpPr>
        <p:spPr>
          <a:xfrm>
            <a:off x="485248" y="1988414"/>
            <a:ext cx="20259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a:solidFill>
                  <a:schemeClr val="lt1"/>
                </a:solidFill>
                <a:latin typeface="Fira Sans Medium"/>
                <a:ea typeface="Fira Sans Medium"/>
                <a:cs typeface="Fira Sans Medium"/>
                <a:sym typeface="Fira Sans Medium"/>
              </a:rPr>
              <a:t>Table of</a:t>
            </a:r>
            <a:endParaRPr sz="3600">
              <a:solidFill>
                <a:schemeClr val="lt1"/>
              </a:solidFill>
              <a:latin typeface="Fira Sans Medium"/>
              <a:ea typeface="Fira Sans Medium"/>
              <a:cs typeface="Fira Sans Medium"/>
              <a:sym typeface="Fira Sans Medium"/>
            </a:endParaRPr>
          </a:p>
          <a:p>
            <a:pPr marL="0" marR="0" lvl="0" indent="0" algn="l" rtl="0">
              <a:spcBef>
                <a:spcPts val="0"/>
              </a:spcBef>
              <a:spcAft>
                <a:spcPts val="0"/>
              </a:spcAft>
              <a:buNone/>
            </a:pPr>
            <a:r>
              <a:rPr lang="en" sz="3600">
                <a:solidFill>
                  <a:schemeClr val="lt1"/>
                </a:solidFill>
                <a:latin typeface="Fira Sans Medium"/>
                <a:ea typeface="Fira Sans Medium"/>
                <a:cs typeface="Fira Sans Medium"/>
                <a:sym typeface="Fira Sans Medium"/>
              </a:rPr>
              <a:t>Contents</a:t>
            </a:r>
            <a:endParaRPr sz="3000">
              <a:solidFill>
                <a:schemeClr val="lt1"/>
              </a:solidFill>
              <a:latin typeface="Fira Sans Medium"/>
              <a:ea typeface="Fira Sans Medium"/>
              <a:cs typeface="Fira Sans Medium"/>
              <a:sym typeface="Fira Sans Medium"/>
            </a:endParaRPr>
          </a:p>
        </p:txBody>
      </p:sp>
      <p:sp>
        <p:nvSpPr>
          <p:cNvPr id="143" name="Google Shape;143;p27"/>
          <p:cNvSpPr txBox="1"/>
          <p:nvPr/>
        </p:nvSpPr>
        <p:spPr>
          <a:xfrm>
            <a:off x="5064029" y="523015"/>
            <a:ext cx="1761600" cy="2538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Team Introduction</a:t>
            </a:r>
            <a:endParaRPr sz="1400">
              <a:solidFill>
                <a:schemeClr val="dk1"/>
              </a:solidFill>
              <a:latin typeface="Fira Sans Medium"/>
              <a:ea typeface="Fira Sans Medium"/>
              <a:cs typeface="Fira Sans Medium"/>
              <a:sym typeface="Fira Sans Medium"/>
            </a:endParaRPr>
          </a:p>
        </p:txBody>
      </p:sp>
      <p:sp>
        <p:nvSpPr>
          <p:cNvPr id="144" name="Google Shape;144;p27"/>
          <p:cNvSpPr txBox="1"/>
          <p:nvPr/>
        </p:nvSpPr>
        <p:spPr>
          <a:xfrm>
            <a:off x="5071070" y="996450"/>
            <a:ext cx="2714700" cy="2538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Project Overview</a:t>
            </a:r>
            <a:endParaRPr sz="1400">
              <a:solidFill>
                <a:schemeClr val="dk1"/>
              </a:solidFill>
              <a:latin typeface="Fira Sans Medium"/>
              <a:ea typeface="Fira Sans Medium"/>
              <a:cs typeface="Fira Sans Medium"/>
              <a:sym typeface="Fira Sans Medium"/>
            </a:endParaRPr>
          </a:p>
        </p:txBody>
      </p:sp>
      <p:sp>
        <p:nvSpPr>
          <p:cNvPr id="145" name="Google Shape;145;p27"/>
          <p:cNvSpPr txBox="1"/>
          <p:nvPr/>
        </p:nvSpPr>
        <p:spPr>
          <a:xfrm>
            <a:off x="5064021" y="1469875"/>
            <a:ext cx="2416800" cy="2538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Exploratory Data Analysis</a:t>
            </a:r>
            <a:endParaRPr sz="1400">
              <a:solidFill>
                <a:schemeClr val="dk1"/>
              </a:solidFill>
              <a:latin typeface="Fira Sans Medium"/>
              <a:ea typeface="Fira Sans Medium"/>
              <a:cs typeface="Fira Sans Medium"/>
              <a:sym typeface="Fira Sans Medium"/>
            </a:endParaRPr>
          </a:p>
        </p:txBody>
      </p:sp>
      <p:sp>
        <p:nvSpPr>
          <p:cNvPr id="146" name="Google Shape;146;p27"/>
          <p:cNvSpPr txBox="1"/>
          <p:nvPr/>
        </p:nvSpPr>
        <p:spPr>
          <a:xfrm>
            <a:off x="5064035" y="2439500"/>
            <a:ext cx="1761600" cy="2538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Text Preprocessing</a:t>
            </a:r>
            <a:endParaRPr sz="1400">
              <a:solidFill>
                <a:schemeClr val="dk1"/>
              </a:solidFill>
              <a:latin typeface="Fira Sans Medium"/>
              <a:ea typeface="Fira Sans Medium"/>
              <a:cs typeface="Fira Sans Medium"/>
              <a:sym typeface="Fira Sans Medium"/>
            </a:endParaRPr>
          </a:p>
        </p:txBody>
      </p:sp>
      <p:sp>
        <p:nvSpPr>
          <p:cNvPr id="147" name="Google Shape;147;p27"/>
          <p:cNvSpPr txBox="1"/>
          <p:nvPr/>
        </p:nvSpPr>
        <p:spPr>
          <a:xfrm>
            <a:off x="5064020" y="1954125"/>
            <a:ext cx="2648100" cy="2538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Forecasting Reviewer Sentiments </a:t>
            </a:r>
            <a:endParaRPr sz="1400">
              <a:solidFill>
                <a:schemeClr val="dk1"/>
              </a:solidFill>
              <a:latin typeface="Fira Sans Medium"/>
              <a:ea typeface="Fira Sans Medium"/>
              <a:cs typeface="Fira Sans Medium"/>
              <a:sym typeface="Fira Sans Medium"/>
            </a:endParaRPr>
          </a:p>
        </p:txBody>
      </p:sp>
      <p:sp>
        <p:nvSpPr>
          <p:cNvPr id="148" name="Google Shape;148;p27"/>
          <p:cNvSpPr txBox="1"/>
          <p:nvPr/>
        </p:nvSpPr>
        <p:spPr>
          <a:xfrm>
            <a:off x="5071085" y="3366196"/>
            <a:ext cx="1761600" cy="2538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Model Deployment</a:t>
            </a:r>
            <a:endParaRPr sz="1400">
              <a:solidFill>
                <a:schemeClr val="dk1"/>
              </a:solidFill>
              <a:latin typeface="Fira Sans Medium"/>
              <a:ea typeface="Fira Sans Medium"/>
              <a:cs typeface="Fira Sans Medium"/>
              <a:sym typeface="Fira Sans Medium"/>
            </a:endParaRPr>
          </a:p>
        </p:txBody>
      </p:sp>
      <p:sp>
        <p:nvSpPr>
          <p:cNvPr id="149" name="Google Shape;149;p27"/>
          <p:cNvSpPr txBox="1"/>
          <p:nvPr/>
        </p:nvSpPr>
        <p:spPr>
          <a:xfrm>
            <a:off x="5071085" y="4315970"/>
            <a:ext cx="1761600" cy="2538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Business Conclusion</a:t>
            </a:r>
            <a:endParaRPr sz="1400">
              <a:solidFill>
                <a:schemeClr val="dk1"/>
              </a:solidFill>
              <a:latin typeface="Fira Sans Medium"/>
              <a:ea typeface="Fira Sans Medium"/>
              <a:cs typeface="Fira Sans Medium"/>
              <a:sym typeface="Fira Sans Medium"/>
            </a:endParaRPr>
          </a:p>
        </p:txBody>
      </p:sp>
      <p:sp>
        <p:nvSpPr>
          <p:cNvPr id="150" name="Google Shape;150;p27"/>
          <p:cNvSpPr txBox="1"/>
          <p:nvPr/>
        </p:nvSpPr>
        <p:spPr>
          <a:xfrm>
            <a:off x="5064021" y="3841100"/>
            <a:ext cx="2512200" cy="2538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Future Scope &amp; Challenges</a:t>
            </a:r>
            <a:endParaRPr sz="1400">
              <a:solidFill>
                <a:schemeClr val="dk1"/>
              </a:solidFill>
              <a:latin typeface="Fira Sans Medium"/>
              <a:ea typeface="Fira Sans Medium"/>
              <a:cs typeface="Fira Sans Medium"/>
              <a:sym typeface="Fira Sans Medium"/>
            </a:endParaRPr>
          </a:p>
        </p:txBody>
      </p:sp>
      <p:sp>
        <p:nvSpPr>
          <p:cNvPr id="151" name="Google Shape;151;p27"/>
          <p:cNvSpPr/>
          <p:nvPr/>
        </p:nvSpPr>
        <p:spPr>
          <a:xfrm rot="-9217753">
            <a:off x="8412877" y="3672143"/>
            <a:ext cx="938952" cy="1657934"/>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 name="Google Shape;152;p27"/>
          <p:cNvSpPr/>
          <p:nvPr/>
        </p:nvSpPr>
        <p:spPr>
          <a:xfrm rot="3308474" flipH="1">
            <a:off x="8326899" y="4228769"/>
            <a:ext cx="938952" cy="1657934"/>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3" name="Google Shape;153;p27"/>
          <p:cNvSpPr txBox="1"/>
          <p:nvPr/>
        </p:nvSpPr>
        <p:spPr>
          <a:xfrm>
            <a:off x="3756043" y="508903"/>
            <a:ext cx="554514" cy="288926"/>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01</a:t>
            </a:r>
            <a:endParaRPr sz="1400">
              <a:solidFill>
                <a:schemeClr val="dk1"/>
              </a:solidFill>
              <a:latin typeface="Fira Sans Medium"/>
              <a:ea typeface="Fira Sans Medium"/>
              <a:cs typeface="Fira Sans Medium"/>
              <a:sym typeface="Fira Sans Medium"/>
            </a:endParaRPr>
          </a:p>
        </p:txBody>
      </p:sp>
      <p:sp>
        <p:nvSpPr>
          <p:cNvPr id="154" name="Google Shape;154;p27"/>
          <p:cNvSpPr txBox="1"/>
          <p:nvPr/>
        </p:nvSpPr>
        <p:spPr>
          <a:xfrm>
            <a:off x="3756043" y="977532"/>
            <a:ext cx="554514" cy="288926"/>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02</a:t>
            </a:r>
            <a:endParaRPr sz="1400">
              <a:solidFill>
                <a:schemeClr val="dk1"/>
              </a:solidFill>
              <a:latin typeface="Fira Sans Medium"/>
              <a:ea typeface="Fira Sans Medium"/>
              <a:cs typeface="Fira Sans Medium"/>
              <a:sym typeface="Fira Sans Medium"/>
            </a:endParaRPr>
          </a:p>
        </p:txBody>
      </p:sp>
      <p:sp>
        <p:nvSpPr>
          <p:cNvPr id="155" name="Google Shape;155;p27"/>
          <p:cNvSpPr txBox="1"/>
          <p:nvPr/>
        </p:nvSpPr>
        <p:spPr>
          <a:xfrm>
            <a:off x="3756043" y="1444946"/>
            <a:ext cx="554514" cy="288926"/>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03</a:t>
            </a:r>
            <a:endParaRPr sz="1400">
              <a:solidFill>
                <a:schemeClr val="dk1"/>
              </a:solidFill>
              <a:latin typeface="Fira Sans Medium"/>
              <a:ea typeface="Fira Sans Medium"/>
              <a:cs typeface="Fira Sans Medium"/>
              <a:sym typeface="Fira Sans Medium"/>
            </a:endParaRPr>
          </a:p>
        </p:txBody>
      </p:sp>
      <p:sp>
        <p:nvSpPr>
          <p:cNvPr id="156" name="Google Shape;156;p27"/>
          <p:cNvSpPr txBox="1"/>
          <p:nvPr/>
        </p:nvSpPr>
        <p:spPr>
          <a:xfrm>
            <a:off x="3756043" y="1934999"/>
            <a:ext cx="554514" cy="288926"/>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04</a:t>
            </a:r>
            <a:endParaRPr sz="1400">
              <a:solidFill>
                <a:schemeClr val="dk1"/>
              </a:solidFill>
              <a:latin typeface="Fira Sans Medium"/>
              <a:ea typeface="Fira Sans Medium"/>
              <a:cs typeface="Fira Sans Medium"/>
              <a:sym typeface="Fira Sans Medium"/>
            </a:endParaRPr>
          </a:p>
        </p:txBody>
      </p:sp>
      <p:sp>
        <p:nvSpPr>
          <p:cNvPr id="157" name="Google Shape;157;p27"/>
          <p:cNvSpPr txBox="1"/>
          <p:nvPr/>
        </p:nvSpPr>
        <p:spPr>
          <a:xfrm>
            <a:off x="3756043" y="2416737"/>
            <a:ext cx="554514" cy="288926"/>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05</a:t>
            </a:r>
            <a:endParaRPr sz="1400">
              <a:solidFill>
                <a:schemeClr val="dk1"/>
              </a:solidFill>
              <a:latin typeface="Fira Sans Medium"/>
              <a:ea typeface="Fira Sans Medium"/>
              <a:cs typeface="Fira Sans Medium"/>
              <a:sym typeface="Fira Sans Medium"/>
            </a:endParaRPr>
          </a:p>
        </p:txBody>
      </p:sp>
      <p:sp>
        <p:nvSpPr>
          <p:cNvPr id="158" name="Google Shape;158;p27"/>
          <p:cNvSpPr txBox="1"/>
          <p:nvPr/>
        </p:nvSpPr>
        <p:spPr>
          <a:xfrm>
            <a:off x="3756043" y="2889746"/>
            <a:ext cx="554514" cy="288926"/>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06</a:t>
            </a:r>
            <a:endParaRPr sz="1400">
              <a:solidFill>
                <a:schemeClr val="dk1"/>
              </a:solidFill>
              <a:latin typeface="Fira Sans Medium"/>
              <a:ea typeface="Fira Sans Medium"/>
              <a:cs typeface="Fira Sans Medium"/>
              <a:sym typeface="Fira Sans Medium"/>
            </a:endParaRPr>
          </a:p>
        </p:txBody>
      </p:sp>
      <p:sp>
        <p:nvSpPr>
          <p:cNvPr id="159" name="Google Shape;159;p27"/>
          <p:cNvSpPr txBox="1"/>
          <p:nvPr/>
        </p:nvSpPr>
        <p:spPr>
          <a:xfrm>
            <a:off x="3756043" y="3366196"/>
            <a:ext cx="554400" cy="2889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07</a:t>
            </a:r>
            <a:endParaRPr sz="1400">
              <a:solidFill>
                <a:schemeClr val="dk1"/>
              </a:solidFill>
              <a:latin typeface="Fira Sans Medium"/>
              <a:ea typeface="Fira Sans Medium"/>
              <a:cs typeface="Fira Sans Medium"/>
              <a:sym typeface="Fira Sans Medium"/>
            </a:endParaRPr>
          </a:p>
        </p:txBody>
      </p:sp>
      <p:sp>
        <p:nvSpPr>
          <p:cNvPr id="160" name="Google Shape;160;p27"/>
          <p:cNvSpPr txBox="1"/>
          <p:nvPr/>
        </p:nvSpPr>
        <p:spPr>
          <a:xfrm>
            <a:off x="3756043" y="3842645"/>
            <a:ext cx="554514" cy="288926"/>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08</a:t>
            </a:r>
            <a:endParaRPr sz="1400">
              <a:solidFill>
                <a:schemeClr val="dk1"/>
              </a:solidFill>
              <a:latin typeface="Fira Sans Medium"/>
              <a:ea typeface="Fira Sans Medium"/>
              <a:cs typeface="Fira Sans Medium"/>
              <a:sym typeface="Fira Sans Medium"/>
            </a:endParaRPr>
          </a:p>
        </p:txBody>
      </p:sp>
      <p:sp>
        <p:nvSpPr>
          <p:cNvPr id="161" name="Google Shape;161;p27"/>
          <p:cNvSpPr txBox="1"/>
          <p:nvPr/>
        </p:nvSpPr>
        <p:spPr>
          <a:xfrm>
            <a:off x="3756043" y="4322706"/>
            <a:ext cx="554400" cy="2538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09</a:t>
            </a:r>
            <a:endParaRPr sz="1200">
              <a:solidFill>
                <a:schemeClr val="dk1"/>
              </a:solidFill>
              <a:latin typeface="Fira Sans Medium"/>
              <a:ea typeface="Fira Sans Medium"/>
              <a:cs typeface="Fira Sans Medium"/>
              <a:sym typeface="Fira Sans Medium"/>
            </a:endParaRPr>
          </a:p>
        </p:txBody>
      </p:sp>
      <p:sp>
        <p:nvSpPr>
          <p:cNvPr id="162" name="Google Shape;162;p27"/>
          <p:cNvSpPr txBox="1"/>
          <p:nvPr/>
        </p:nvSpPr>
        <p:spPr>
          <a:xfrm>
            <a:off x="5071070" y="2902850"/>
            <a:ext cx="2714700" cy="2538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Algorithms Used &amp; Model Selection</a:t>
            </a:r>
            <a:endParaRPr sz="1200">
              <a:solidFill>
                <a:schemeClr val="dk1"/>
              </a:solidFill>
              <a:latin typeface="Fira Sans Medium"/>
              <a:ea typeface="Fira Sans Medium"/>
              <a:cs typeface="Fira Sans Medium"/>
              <a:sym typeface="Fira Sans Medium"/>
            </a:endParaRPr>
          </a:p>
        </p:txBody>
      </p:sp>
      <p:grpSp>
        <p:nvGrpSpPr>
          <p:cNvPr id="163" name="Google Shape;163;p27"/>
          <p:cNvGrpSpPr/>
          <p:nvPr/>
        </p:nvGrpSpPr>
        <p:grpSpPr>
          <a:xfrm>
            <a:off x="4562673" y="611292"/>
            <a:ext cx="117000" cy="3931741"/>
            <a:chOff x="4562673" y="611292"/>
            <a:chExt cx="117000" cy="3931741"/>
          </a:xfrm>
        </p:grpSpPr>
        <p:grpSp>
          <p:nvGrpSpPr>
            <p:cNvPr id="164" name="Google Shape;164;p27"/>
            <p:cNvGrpSpPr/>
            <p:nvPr/>
          </p:nvGrpSpPr>
          <p:grpSpPr>
            <a:xfrm>
              <a:off x="4562673" y="611292"/>
              <a:ext cx="116972" cy="3931741"/>
              <a:chOff x="5198868" y="938018"/>
              <a:chExt cx="155963" cy="5242322"/>
            </a:xfrm>
          </p:grpSpPr>
          <p:cxnSp>
            <p:nvCxnSpPr>
              <p:cNvPr id="165" name="Google Shape;165;p27"/>
              <p:cNvCxnSpPr>
                <a:endCxn id="166" idx="4"/>
              </p:cNvCxnSpPr>
              <p:nvPr/>
            </p:nvCxnSpPr>
            <p:spPr>
              <a:xfrm>
                <a:off x="5276830" y="1015540"/>
                <a:ext cx="2400" cy="5164800"/>
              </a:xfrm>
              <a:prstGeom prst="straightConnector1">
                <a:avLst/>
              </a:prstGeom>
              <a:noFill/>
              <a:ln w="28575" cap="rnd" cmpd="sng">
                <a:solidFill>
                  <a:srgbClr val="666666"/>
                </a:solidFill>
                <a:prstDash val="dot"/>
                <a:miter lim="800000"/>
                <a:headEnd type="none" w="sm" len="sm"/>
                <a:tailEnd type="none" w="sm" len="sm"/>
              </a:ln>
            </p:spPr>
          </p:cxnSp>
          <p:sp>
            <p:nvSpPr>
              <p:cNvPr id="167" name="Google Shape;167;p27"/>
              <p:cNvSpPr/>
              <p:nvPr/>
            </p:nvSpPr>
            <p:spPr>
              <a:xfrm>
                <a:off x="5198868" y="938018"/>
                <a:ext cx="155963" cy="155963"/>
              </a:xfrm>
              <a:prstGeom prst="ellipse">
                <a:avLst/>
              </a:prstGeom>
              <a:solidFill>
                <a:srgbClr val="FF99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68" name="Google Shape;168;p27"/>
              <p:cNvSpPr/>
              <p:nvPr/>
            </p:nvSpPr>
            <p:spPr>
              <a:xfrm>
                <a:off x="5198868" y="1564585"/>
                <a:ext cx="155963" cy="155963"/>
              </a:xfrm>
              <a:prstGeom prst="ellipse">
                <a:avLst/>
              </a:prstGeom>
              <a:solidFill>
                <a:srgbClr val="FF99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69" name="Google Shape;169;p27"/>
              <p:cNvSpPr/>
              <p:nvPr/>
            </p:nvSpPr>
            <p:spPr>
              <a:xfrm>
                <a:off x="5198868" y="2191152"/>
                <a:ext cx="155963" cy="155963"/>
              </a:xfrm>
              <a:prstGeom prst="ellipse">
                <a:avLst/>
              </a:prstGeom>
              <a:solidFill>
                <a:srgbClr val="FF99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0" name="Google Shape;170;p27"/>
              <p:cNvSpPr/>
              <p:nvPr/>
            </p:nvSpPr>
            <p:spPr>
              <a:xfrm>
                <a:off x="5198868" y="2846291"/>
                <a:ext cx="155963" cy="155963"/>
              </a:xfrm>
              <a:prstGeom prst="ellipse">
                <a:avLst/>
              </a:prstGeom>
              <a:solidFill>
                <a:srgbClr val="FF99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1" name="Google Shape;171;p27"/>
              <p:cNvSpPr/>
              <p:nvPr/>
            </p:nvSpPr>
            <p:spPr>
              <a:xfrm>
                <a:off x="5198868" y="3480003"/>
                <a:ext cx="155963" cy="155963"/>
              </a:xfrm>
              <a:prstGeom prst="ellipse">
                <a:avLst/>
              </a:prstGeom>
              <a:solidFill>
                <a:srgbClr val="FF99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2" name="Google Shape;172;p27"/>
              <p:cNvSpPr/>
              <p:nvPr/>
            </p:nvSpPr>
            <p:spPr>
              <a:xfrm>
                <a:off x="5198868" y="4113718"/>
                <a:ext cx="155963" cy="155963"/>
              </a:xfrm>
              <a:prstGeom prst="ellipse">
                <a:avLst/>
              </a:prstGeom>
              <a:solidFill>
                <a:srgbClr val="FF99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3" name="Google Shape;173;p27"/>
              <p:cNvSpPr/>
              <p:nvPr/>
            </p:nvSpPr>
            <p:spPr>
              <a:xfrm>
                <a:off x="5198868" y="4749810"/>
                <a:ext cx="155963" cy="155963"/>
              </a:xfrm>
              <a:prstGeom prst="ellipse">
                <a:avLst/>
              </a:prstGeom>
              <a:solidFill>
                <a:srgbClr val="FF99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4" name="Google Shape;174;p27"/>
              <p:cNvSpPr/>
              <p:nvPr/>
            </p:nvSpPr>
            <p:spPr>
              <a:xfrm>
                <a:off x="5198868" y="5385903"/>
                <a:ext cx="155963" cy="155963"/>
              </a:xfrm>
              <a:prstGeom prst="ellipse">
                <a:avLst/>
              </a:prstGeom>
              <a:solidFill>
                <a:srgbClr val="FF99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
          <p:nvSpPr>
            <p:cNvPr id="175" name="Google Shape;175;p27"/>
            <p:cNvSpPr/>
            <p:nvPr/>
          </p:nvSpPr>
          <p:spPr>
            <a:xfrm>
              <a:off x="4562673" y="4404406"/>
              <a:ext cx="117000" cy="117000"/>
            </a:xfrm>
            <a:prstGeom prst="ellipse">
              <a:avLst/>
            </a:prstGeom>
            <a:solidFill>
              <a:srgbClr val="FF99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44"/>
          <p:cNvSpPr txBox="1"/>
          <p:nvPr/>
        </p:nvSpPr>
        <p:spPr>
          <a:xfrm>
            <a:off x="1780356" y="60634"/>
            <a:ext cx="5583300" cy="577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300">
                <a:solidFill>
                  <a:schemeClr val="dk1"/>
                </a:solidFill>
                <a:latin typeface="Fira Sans Medium"/>
                <a:ea typeface="Fira Sans Medium"/>
                <a:cs typeface="Fira Sans Medium"/>
                <a:sym typeface="Fira Sans Medium"/>
              </a:rPr>
              <a:t>Business Insights</a:t>
            </a:r>
            <a:endParaRPr sz="3300">
              <a:solidFill>
                <a:schemeClr val="dk1"/>
              </a:solidFill>
              <a:latin typeface="Fira Sans Medium"/>
              <a:ea typeface="Fira Sans Medium"/>
              <a:cs typeface="Fira Sans Medium"/>
              <a:sym typeface="Fira Sans Medium"/>
            </a:endParaRPr>
          </a:p>
        </p:txBody>
      </p:sp>
      <p:sp>
        <p:nvSpPr>
          <p:cNvPr id="496" name="Google Shape;496;p44"/>
          <p:cNvSpPr txBox="1"/>
          <p:nvPr/>
        </p:nvSpPr>
        <p:spPr>
          <a:xfrm>
            <a:off x="335250" y="2339525"/>
            <a:ext cx="8440800" cy="2679900"/>
          </a:xfrm>
          <a:prstGeom prst="rect">
            <a:avLst/>
          </a:prstGeom>
          <a:solidFill>
            <a:srgbClr val="002855"/>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lnSpc>
                <a:spcPct val="115000"/>
              </a:lnSpc>
              <a:spcBef>
                <a:spcPts val="1100"/>
              </a:spcBef>
              <a:spcAft>
                <a:spcPts val="0"/>
              </a:spcAft>
              <a:buNone/>
            </a:pPr>
            <a:r>
              <a:rPr lang="en" sz="1050" b="1">
                <a:solidFill>
                  <a:schemeClr val="lt1"/>
                </a:solidFill>
              </a:rPr>
              <a:t>Use-cases for deploying a real-time approach to sentiment analysis</a:t>
            </a:r>
            <a:endParaRPr sz="1050">
              <a:solidFill>
                <a:schemeClr val="lt1"/>
              </a:solidFill>
            </a:endParaRPr>
          </a:p>
          <a:p>
            <a:pPr marL="457200" lvl="0" indent="-295275" algn="l" rtl="0">
              <a:lnSpc>
                <a:spcPct val="115000"/>
              </a:lnSpc>
              <a:spcBef>
                <a:spcPts val="1100"/>
              </a:spcBef>
              <a:spcAft>
                <a:spcPts val="0"/>
              </a:spcAft>
              <a:buClr>
                <a:schemeClr val="lt1"/>
              </a:buClr>
              <a:buSzPts val="1050"/>
              <a:buAutoNum type="arabicPeriod"/>
            </a:pPr>
            <a:r>
              <a:rPr lang="en" sz="1050" b="1">
                <a:solidFill>
                  <a:schemeClr val="lt1"/>
                </a:solidFill>
              </a:rPr>
              <a:t>Better customer segmentation:</a:t>
            </a:r>
            <a:r>
              <a:rPr lang="en" sz="1050">
                <a:solidFill>
                  <a:schemeClr val="lt1"/>
                </a:solidFill>
              </a:rPr>
              <a:t> Marketing departments can use the data to adjust their campaigns to specific customer segments.</a:t>
            </a:r>
            <a:endParaRPr sz="1050">
              <a:solidFill>
                <a:schemeClr val="lt1"/>
              </a:solidFill>
            </a:endParaRPr>
          </a:p>
          <a:p>
            <a:pPr marL="914400" lvl="0" indent="0" algn="l" rtl="0">
              <a:lnSpc>
                <a:spcPct val="115000"/>
              </a:lnSpc>
              <a:spcBef>
                <a:spcPts val="1100"/>
              </a:spcBef>
              <a:spcAft>
                <a:spcPts val="0"/>
              </a:spcAft>
              <a:buNone/>
            </a:pPr>
            <a:endParaRPr sz="1050">
              <a:solidFill>
                <a:schemeClr val="lt1"/>
              </a:solidFill>
            </a:endParaRPr>
          </a:p>
          <a:p>
            <a:pPr marL="457200" lvl="0" indent="-295275" algn="l" rtl="0">
              <a:lnSpc>
                <a:spcPct val="115000"/>
              </a:lnSpc>
              <a:spcBef>
                <a:spcPts val="1100"/>
              </a:spcBef>
              <a:spcAft>
                <a:spcPts val="0"/>
              </a:spcAft>
              <a:buClr>
                <a:schemeClr val="lt1"/>
              </a:buClr>
              <a:buSzPts val="1050"/>
              <a:buAutoNum type="arabicPeriod"/>
            </a:pPr>
            <a:r>
              <a:rPr lang="en" sz="1050" b="1">
                <a:solidFill>
                  <a:schemeClr val="lt1"/>
                </a:solidFill>
              </a:rPr>
              <a:t>Support Services</a:t>
            </a:r>
            <a:r>
              <a:rPr lang="en" sz="1050">
                <a:solidFill>
                  <a:schemeClr val="lt1"/>
                </a:solidFill>
              </a:rPr>
              <a:t>: Customer service departments can resolve issues for dissatisfied customers immediately, thus preventing customer churn.</a:t>
            </a:r>
            <a:endParaRPr sz="1050">
              <a:solidFill>
                <a:schemeClr val="lt1"/>
              </a:solidFill>
            </a:endParaRPr>
          </a:p>
          <a:p>
            <a:pPr marL="0" lvl="0" indent="0" algn="l" rtl="0">
              <a:lnSpc>
                <a:spcPct val="115000"/>
              </a:lnSpc>
              <a:spcBef>
                <a:spcPts val="1100"/>
              </a:spcBef>
              <a:spcAft>
                <a:spcPts val="0"/>
              </a:spcAft>
              <a:buNone/>
            </a:pPr>
            <a:endParaRPr sz="1050">
              <a:solidFill>
                <a:schemeClr val="lt1"/>
              </a:solidFill>
            </a:endParaRPr>
          </a:p>
          <a:p>
            <a:pPr marL="457200" lvl="0" indent="-295275" algn="l" rtl="0">
              <a:lnSpc>
                <a:spcPct val="115000"/>
              </a:lnSpc>
              <a:spcBef>
                <a:spcPts val="1100"/>
              </a:spcBef>
              <a:spcAft>
                <a:spcPts val="0"/>
              </a:spcAft>
              <a:buClr>
                <a:schemeClr val="lt1"/>
              </a:buClr>
              <a:buSzPts val="1050"/>
              <a:buAutoNum type="arabicPeriod"/>
            </a:pPr>
            <a:r>
              <a:rPr lang="en" sz="1050" b="1">
                <a:solidFill>
                  <a:schemeClr val="lt1"/>
                </a:solidFill>
              </a:rPr>
              <a:t>Inventory Management:</a:t>
            </a:r>
            <a:r>
              <a:rPr lang="en" sz="1050">
                <a:solidFill>
                  <a:schemeClr val="lt1"/>
                </a:solidFill>
              </a:rPr>
              <a:t> Sentiment on a product is a useful indicator of product demand in various locations as companies can adjust stock levels in warehouses to avoid excess inventory or stock outs in specific regions.</a:t>
            </a:r>
            <a:endParaRPr sz="1050">
              <a:solidFill>
                <a:schemeClr val="lt1"/>
              </a:solidFill>
            </a:endParaRPr>
          </a:p>
          <a:p>
            <a:pPr marL="457200" lvl="0" indent="0" algn="l" rtl="0">
              <a:lnSpc>
                <a:spcPct val="115000"/>
              </a:lnSpc>
              <a:spcBef>
                <a:spcPts val="1100"/>
              </a:spcBef>
              <a:spcAft>
                <a:spcPts val="1100"/>
              </a:spcAft>
              <a:buNone/>
            </a:pPr>
            <a:r>
              <a:rPr lang="en" sz="1050">
                <a:solidFill>
                  <a:schemeClr val="lt1"/>
                </a:solidFill>
              </a:rPr>
              <a:t> </a:t>
            </a:r>
            <a:endParaRPr sz="1050">
              <a:solidFill>
                <a:schemeClr val="lt1"/>
              </a:solidFill>
            </a:endParaRPr>
          </a:p>
        </p:txBody>
      </p:sp>
      <p:sp>
        <p:nvSpPr>
          <p:cNvPr id="497" name="Google Shape;497;p44"/>
          <p:cNvSpPr/>
          <p:nvPr/>
        </p:nvSpPr>
        <p:spPr>
          <a:xfrm>
            <a:off x="335250" y="757113"/>
            <a:ext cx="8440800" cy="1463100"/>
          </a:xfrm>
          <a:prstGeom prst="rect">
            <a:avLst/>
          </a:prstGeom>
          <a:solidFill>
            <a:srgbClr val="F6B26B"/>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100"/>
              </a:spcBef>
              <a:spcAft>
                <a:spcPts val="0"/>
              </a:spcAft>
              <a:buNone/>
            </a:pPr>
            <a:r>
              <a:rPr lang="en" sz="1050" b="1">
                <a:solidFill>
                  <a:schemeClr val="dk1"/>
                </a:solidFill>
              </a:rPr>
              <a:t>Strengths of Our Deployed Model</a:t>
            </a:r>
            <a:endParaRPr sz="1050">
              <a:solidFill>
                <a:schemeClr val="dk1"/>
              </a:solidFill>
            </a:endParaRPr>
          </a:p>
          <a:p>
            <a:pPr marL="457200" lvl="0" indent="-295275" algn="l" rtl="0">
              <a:lnSpc>
                <a:spcPct val="115000"/>
              </a:lnSpc>
              <a:spcBef>
                <a:spcPts val="1100"/>
              </a:spcBef>
              <a:spcAft>
                <a:spcPts val="0"/>
              </a:spcAft>
              <a:buClr>
                <a:schemeClr val="dk1"/>
              </a:buClr>
              <a:buSzPts val="1050"/>
              <a:buChar char="●"/>
            </a:pPr>
            <a:r>
              <a:rPr lang="en" sz="1050">
                <a:solidFill>
                  <a:schemeClr val="dk1"/>
                </a:solidFill>
              </a:rPr>
              <a:t>Our application can handle real-time review data as well as store the user data in a database.</a:t>
            </a:r>
            <a:endParaRPr sz="1050">
              <a:solidFill>
                <a:schemeClr val="dk1"/>
              </a:solidFill>
            </a:endParaRPr>
          </a:p>
          <a:p>
            <a:pPr marL="457200" lvl="0" indent="0" algn="l" rtl="0">
              <a:lnSpc>
                <a:spcPct val="115000"/>
              </a:lnSpc>
              <a:spcBef>
                <a:spcPts val="1100"/>
              </a:spcBef>
              <a:spcAft>
                <a:spcPts val="0"/>
              </a:spcAft>
              <a:buNone/>
            </a:pPr>
            <a:endParaRPr sz="1050">
              <a:solidFill>
                <a:schemeClr val="dk1"/>
              </a:solidFill>
            </a:endParaRPr>
          </a:p>
          <a:p>
            <a:pPr marL="457200" lvl="0" indent="-295275" algn="l" rtl="0">
              <a:lnSpc>
                <a:spcPct val="115000"/>
              </a:lnSpc>
              <a:spcBef>
                <a:spcPts val="1100"/>
              </a:spcBef>
              <a:spcAft>
                <a:spcPts val="0"/>
              </a:spcAft>
              <a:buClr>
                <a:schemeClr val="dk1"/>
              </a:buClr>
              <a:buSzPts val="1050"/>
              <a:buChar char="●"/>
            </a:pPr>
            <a:r>
              <a:rPr lang="en" sz="1050">
                <a:solidFill>
                  <a:schemeClr val="dk1"/>
                </a:solidFill>
              </a:rPr>
              <a:t>Amazon sellers can segregates customer reviews (positive,negative,neutral) based on various parameters such as product category, product name, city, reviewer name, etc.</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5"/>
          <p:cNvSpPr/>
          <p:nvPr/>
        </p:nvSpPr>
        <p:spPr>
          <a:xfrm rot="5400000">
            <a:off x="7603203" y="2544596"/>
            <a:ext cx="2484704" cy="3626266"/>
          </a:xfrm>
          <a:custGeom>
            <a:avLst/>
            <a:gdLst/>
            <a:ahLst/>
            <a:cxnLst/>
            <a:rect l="l" t="t" r="r" b="b"/>
            <a:pathLst>
              <a:path w="3991493" h="4835022" extrusionOk="0">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03" name="Google Shape;503;p45"/>
          <p:cNvSpPr txBox="1"/>
          <p:nvPr/>
        </p:nvSpPr>
        <p:spPr>
          <a:xfrm>
            <a:off x="3226808" y="2075460"/>
            <a:ext cx="2704200" cy="838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5000">
              <a:solidFill>
                <a:schemeClr val="dk1"/>
              </a:solidFill>
              <a:latin typeface="Fira Sans Medium"/>
              <a:ea typeface="Fira Sans Medium"/>
              <a:cs typeface="Fira Sans Medium"/>
              <a:sym typeface="Fira Sans Medium"/>
            </a:endParaRPr>
          </a:p>
        </p:txBody>
      </p:sp>
      <p:sp>
        <p:nvSpPr>
          <p:cNvPr id="504" name="Google Shape;504;p45"/>
          <p:cNvSpPr/>
          <p:nvPr/>
        </p:nvSpPr>
        <p:spPr>
          <a:xfrm>
            <a:off x="8060401" y="3721231"/>
            <a:ext cx="1083599" cy="1007710"/>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505" name="Google Shape;505;p45"/>
          <p:cNvGrpSpPr/>
          <p:nvPr/>
        </p:nvGrpSpPr>
        <p:grpSpPr>
          <a:xfrm>
            <a:off x="-3512855" y="-2891574"/>
            <a:ext cx="6438080" cy="6236249"/>
            <a:chOff x="-3350613" y="-3018856"/>
            <a:chExt cx="8584107" cy="8314998"/>
          </a:xfrm>
        </p:grpSpPr>
        <p:sp>
          <p:nvSpPr>
            <p:cNvPr id="506" name="Google Shape;506;p45"/>
            <p:cNvSpPr/>
            <p:nvPr/>
          </p:nvSpPr>
          <p:spPr>
            <a:xfrm rot="2476041">
              <a:off x="-634236" y="-2254131"/>
              <a:ext cx="4024137" cy="7105531"/>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7" name="Google Shape;507;p45"/>
            <p:cNvSpPr/>
            <p:nvPr/>
          </p:nvSpPr>
          <p:spPr>
            <a:xfrm rot="3140551">
              <a:off x="-1320786" y="-2808187"/>
              <a:ext cx="4024137" cy="7105531"/>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8" name="Google Shape;508;p45"/>
            <p:cNvSpPr/>
            <p:nvPr/>
          </p:nvSpPr>
          <p:spPr>
            <a:xfrm rot="8901965">
              <a:off x="3130551" y="555042"/>
              <a:ext cx="1370251" cy="1274286"/>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509" name="Google Shape;509;p45"/>
          <p:cNvGrpSpPr/>
          <p:nvPr/>
        </p:nvGrpSpPr>
        <p:grpSpPr>
          <a:xfrm>
            <a:off x="3577472" y="2914258"/>
            <a:ext cx="1621160" cy="302450"/>
            <a:chOff x="3184693" y="3692320"/>
            <a:chExt cx="4122991" cy="928045"/>
          </a:xfrm>
        </p:grpSpPr>
        <p:sp>
          <p:nvSpPr>
            <p:cNvPr id="510" name="Google Shape;510;p45"/>
            <p:cNvSpPr/>
            <p:nvPr/>
          </p:nvSpPr>
          <p:spPr>
            <a:xfrm>
              <a:off x="3184693" y="3773539"/>
              <a:ext cx="3757030" cy="846826"/>
            </a:xfrm>
            <a:custGeom>
              <a:avLst/>
              <a:gdLst/>
              <a:ahLst/>
              <a:cxnLst/>
              <a:rect l="l" t="t" r="r" b="b"/>
              <a:pathLst>
                <a:path w="4609853" h="1039050" extrusionOk="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 name="Google Shape;511;p45"/>
            <p:cNvSpPr/>
            <p:nvPr/>
          </p:nvSpPr>
          <p:spPr>
            <a:xfrm>
              <a:off x="6535428" y="3692320"/>
              <a:ext cx="772256" cy="760602"/>
            </a:xfrm>
            <a:custGeom>
              <a:avLst/>
              <a:gdLst/>
              <a:ahLst/>
              <a:cxnLst/>
              <a:rect l="l" t="t" r="r" b="b"/>
              <a:pathLst>
                <a:path w="947553" h="933254" extrusionOk="0">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512" name="Google Shape;512;p45"/>
          <p:cNvSpPr txBox="1"/>
          <p:nvPr/>
        </p:nvSpPr>
        <p:spPr>
          <a:xfrm>
            <a:off x="827650" y="1995800"/>
            <a:ext cx="7120800" cy="838800"/>
          </a:xfrm>
          <a:prstGeom prst="rect">
            <a:avLst/>
          </a:prstGeom>
          <a:solidFill>
            <a:srgbClr val="252F3E"/>
          </a:solid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4300">
                <a:solidFill>
                  <a:schemeClr val="lt1"/>
                </a:solidFill>
                <a:latin typeface="Fira Sans Medium"/>
                <a:ea typeface="Fira Sans Medium"/>
                <a:cs typeface="Fira Sans Medium"/>
                <a:sym typeface="Fira Sans Medium"/>
              </a:rPr>
              <a:t>Thanks!</a:t>
            </a:r>
            <a:endParaRPr sz="4300">
              <a:solidFill>
                <a:schemeClr val="lt1"/>
              </a:solidFill>
              <a:latin typeface="Fira Sans Medium"/>
              <a:ea typeface="Fira Sans Medium"/>
              <a:cs typeface="Fira Sans Medium"/>
              <a:sym typeface="Fira Sans Medium"/>
            </a:endParaRPr>
          </a:p>
          <a:p>
            <a:pPr marL="0" marR="0" lvl="0" indent="0" algn="ctr" rtl="0">
              <a:spcBef>
                <a:spcPts val="0"/>
              </a:spcBef>
              <a:spcAft>
                <a:spcPts val="0"/>
              </a:spcAft>
              <a:buNone/>
            </a:pPr>
            <a:r>
              <a:rPr lang="en" sz="4300">
                <a:solidFill>
                  <a:schemeClr val="lt1"/>
                </a:solidFill>
                <a:latin typeface="Fira Sans Medium"/>
                <a:ea typeface="Fira Sans Medium"/>
                <a:cs typeface="Fira Sans Medium"/>
                <a:sym typeface="Fira Sans Medium"/>
              </a:rPr>
              <a:t> </a:t>
            </a:r>
            <a:endParaRPr sz="3100">
              <a:solidFill>
                <a:schemeClr val="lt1"/>
              </a:solidFill>
              <a:latin typeface="Fira Sans Medium"/>
              <a:ea typeface="Fira Sans Medium"/>
              <a:cs typeface="Fira Sans Medium"/>
              <a:sym typeface="Fira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p:nvPr/>
        </p:nvSpPr>
        <p:spPr>
          <a:xfrm>
            <a:off x="6757850" y="1519875"/>
            <a:ext cx="1530600" cy="1679100"/>
          </a:xfrm>
          <a:prstGeom prst="rect">
            <a:avLst/>
          </a:prstGeom>
          <a:solidFill>
            <a:schemeClr val="accent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a:off x="-199950" y="-3090950"/>
            <a:ext cx="9543900" cy="4140300"/>
          </a:xfrm>
          <a:prstGeom prst="ellipse">
            <a:avLst/>
          </a:prstGeom>
          <a:solidFill>
            <a:srgbClr val="1319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nvGrpSpPr>
          <p:cNvPr id="182" name="Google Shape;182;p28"/>
          <p:cNvGrpSpPr/>
          <p:nvPr/>
        </p:nvGrpSpPr>
        <p:grpSpPr>
          <a:xfrm>
            <a:off x="704936" y="-74401"/>
            <a:ext cx="7734132" cy="1341056"/>
            <a:chOff x="3311855" y="3736152"/>
            <a:chExt cx="4123771" cy="928902"/>
          </a:xfrm>
        </p:grpSpPr>
        <p:sp>
          <p:nvSpPr>
            <p:cNvPr id="183" name="Google Shape;183;p28"/>
            <p:cNvSpPr/>
            <p:nvPr/>
          </p:nvSpPr>
          <p:spPr>
            <a:xfrm>
              <a:off x="3311855" y="3817376"/>
              <a:ext cx="3760826" cy="847678"/>
            </a:xfrm>
            <a:custGeom>
              <a:avLst/>
              <a:gdLst/>
              <a:ahLst/>
              <a:cxnLst/>
              <a:rect l="l" t="t" r="r" b="b"/>
              <a:pathLst>
                <a:path w="4609853" h="1039050" extrusionOk="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 name="Google Shape;184;p28"/>
            <p:cNvSpPr/>
            <p:nvPr/>
          </p:nvSpPr>
          <p:spPr>
            <a:xfrm>
              <a:off x="6662590" y="3736152"/>
              <a:ext cx="773036" cy="761368"/>
            </a:xfrm>
            <a:custGeom>
              <a:avLst/>
              <a:gdLst/>
              <a:ahLst/>
              <a:cxnLst/>
              <a:rect l="l" t="t" r="r" b="b"/>
              <a:pathLst>
                <a:path w="947553" h="933254" extrusionOk="0">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85" name="Google Shape;185;p28"/>
          <p:cNvSpPr/>
          <p:nvPr/>
        </p:nvSpPr>
        <p:spPr>
          <a:xfrm>
            <a:off x="2321975" y="1519875"/>
            <a:ext cx="1623000" cy="1675500"/>
          </a:xfrm>
          <a:prstGeom prst="rect">
            <a:avLst/>
          </a:prstGeom>
          <a:solidFill>
            <a:srgbClr val="8D99AE"/>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p:nvPr/>
        </p:nvSpPr>
        <p:spPr>
          <a:xfrm>
            <a:off x="145700" y="1519875"/>
            <a:ext cx="1641600" cy="1647600"/>
          </a:xfrm>
          <a:prstGeom prst="rect">
            <a:avLst/>
          </a:prstGeom>
          <a:solidFill>
            <a:srgbClr val="14213D"/>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txBox="1"/>
          <p:nvPr/>
        </p:nvSpPr>
        <p:spPr>
          <a:xfrm>
            <a:off x="2321975" y="81975"/>
            <a:ext cx="46815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a:solidFill>
                  <a:schemeClr val="lt1"/>
                </a:solidFill>
                <a:latin typeface="Calibri"/>
                <a:ea typeface="Calibri"/>
                <a:cs typeface="Calibri"/>
                <a:sym typeface="Calibri"/>
              </a:rPr>
              <a:t>Team Introduction</a:t>
            </a:r>
            <a:endParaRPr sz="2600" b="1">
              <a:solidFill>
                <a:schemeClr val="lt1"/>
              </a:solidFill>
              <a:latin typeface="Calibri"/>
              <a:ea typeface="Calibri"/>
              <a:cs typeface="Calibri"/>
              <a:sym typeface="Calibri"/>
            </a:endParaRPr>
          </a:p>
        </p:txBody>
      </p:sp>
      <p:pic>
        <p:nvPicPr>
          <p:cNvPr id="188" name="Google Shape;188;p28"/>
          <p:cNvPicPr preferRelativeResize="0"/>
          <p:nvPr/>
        </p:nvPicPr>
        <p:blipFill rotWithShape="1">
          <a:blip r:embed="rId3">
            <a:alphaModFix/>
          </a:blip>
          <a:srcRect l="13774" t="19929" r="7336" b="11275"/>
          <a:stretch/>
        </p:blipFill>
        <p:spPr>
          <a:xfrm>
            <a:off x="424800" y="1643438"/>
            <a:ext cx="1440900" cy="1647600"/>
          </a:xfrm>
          <a:prstGeom prst="rect">
            <a:avLst/>
          </a:prstGeom>
          <a:noFill/>
          <a:ln w="9525" cap="flat" cmpd="sng">
            <a:solidFill>
              <a:schemeClr val="dk1"/>
            </a:solidFill>
            <a:prstDash val="solid"/>
            <a:round/>
            <a:headEnd type="none" w="sm" len="sm"/>
            <a:tailEnd type="none" w="sm" len="sm"/>
          </a:ln>
        </p:spPr>
      </p:pic>
      <p:sp>
        <p:nvSpPr>
          <p:cNvPr id="189" name="Google Shape;189;p28"/>
          <p:cNvSpPr/>
          <p:nvPr/>
        </p:nvSpPr>
        <p:spPr>
          <a:xfrm>
            <a:off x="4562888" y="1503713"/>
            <a:ext cx="1669200" cy="1675500"/>
          </a:xfrm>
          <a:prstGeom prst="rect">
            <a:avLst/>
          </a:prstGeom>
          <a:solidFill>
            <a:schemeClr val="dk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0" name="Google Shape;190;p28"/>
          <p:cNvPicPr preferRelativeResize="0"/>
          <p:nvPr/>
        </p:nvPicPr>
        <p:blipFill>
          <a:blip r:embed="rId4">
            <a:alphaModFix/>
          </a:blip>
          <a:stretch>
            <a:fillRect/>
          </a:stretch>
        </p:blipFill>
        <p:spPr>
          <a:xfrm>
            <a:off x="4807250" y="1634538"/>
            <a:ext cx="1622999" cy="1675525"/>
          </a:xfrm>
          <a:prstGeom prst="rect">
            <a:avLst/>
          </a:prstGeom>
          <a:noFill/>
          <a:ln w="9525" cap="flat" cmpd="sng">
            <a:solidFill>
              <a:schemeClr val="dk1"/>
            </a:solidFill>
            <a:prstDash val="solid"/>
            <a:round/>
            <a:headEnd type="none" w="sm" len="sm"/>
            <a:tailEnd type="none" w="sm" len="sm"/>
          </a:ln>
        </p:spPr>
      </p:pic>
      <p:pic>
        <p:nvPicPr>
          <p:cNvPr id="191" name="Google Shape;191;p28"/>
          <p:cNvPicPr preferRelativeResize="0"/>
          <p:nvPr/>
        </p:nvPicPr>
        <p:blipFill rotWithShape="1">
          <a:blip r:embed="rId5">
            <a:alphaModFix/>
          </a:blip>
          <a:srcRect r="10176" b="15261"/>
          <a:stretch/>
        </p:blipFill>
        <p:spPr>
          <a:xfrm>
            <a:off x="7042950" y="1640700"/>
            <a:ext cx="1440900" cy="1679100"/>
          </a:xfrm>
          <a:prstGeom prst="rect">
            <a:avLst/>
          </a:prstGeom>
          <a:noFill/>
          <a:ln w="9525" cap="flat" cmpd="sng">
            <a:solidFill>
              <a:schemeClr val="dk1"/>
            </a:solidFill>
            <a:prstDash val="solid"/>
            <a:round/>
            <a:headEnd type="none" w="sm" len="sm"/>
            <a:tailEnd type="none" w="sm" len="sm"/>
          </a:ln>
        </p:spPr>
      </p:pic>
      <p:pic>
        <p:nvPicPr>
          <p:cNvPr id="192" name="Google Shape;192;p28"/>
          <p:cNvPicPr preferRelativeResize="0"/>
          <p:nvPr/>
        </p:nvPicPr>
        <p:blipFill>
          <a:blip r:embed="rId6">
            <a:alphaModFix/>
          </a:blip>
          <a:stretch>
            <a:fillRect/>
          </a:stretch>
        </p:blipFill>
        <p:spPr>
          <a:xfrm>
            <a:off x="2635824" y="1641551"/>
            <a:ext cx="1401300" cy="1679029"/>
          </a:xfrm>
          <a:prstGeom prst="rect">
            <a:avLst/>
          </a:prstGeom>
          <a:noFill/>
          <a:ln w="9525" cap="flat" cmpd="sng">
            <a:solidFill>
              <a:schemeClr val="dk1"/>
            </a:solidFill>
            <a:prstDash val="solid"/>
            <a:round/>
            <a:headEnd type="none" w="sm" len="sm"/>
            <a:tailEnd type="none" w="sm" len="sm"/>
          </a:ln>
        </p:spPr>
      </p:pic>
      <p:sp>
        <p:nvSpPr>
          <p:cNvPr id="193" name="Google Shape;193;p28"/>
          <p:cNvSpPr/>
          <p:nvPr/>
        </p:nvSpPr>
        <p:spPr>
          <a:xfrm>
            <a:off x="336900" y="3420700"/>
            <a:ext cx="1495500" cy="39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14213D"/>
                </a:solidFill>
              </a:rPr>
              <a:t>Sakina Ariwala</a:t>
            </a:r>
            <a:endParaRPr b="1">
              <a:solidFill>
                <a:srgbClr val="14213D"/>
              </a:solidFill>
            </a:endParaRPr>
          </a:p>
          <a:p>
            <a:pPr marL="0" lvl="0" indent="0" algn="ctr" rtl="0">
              <a:spcBef>
                <a:spcPts val="0"/>
              </a:spcBef>
              <a:spcAft>
                <a:spcPts val="0"/>
              </a:spcAft>
              <a:buNone/>
            </a:pPr>
            <a:endParaRPr b="1"/>
          </a:p>
        </p:txBody>
      </p:sp>
      <p:sp>
        <p:nvSpPr>
          <p:cNvPr id="194" name="Google Shape;194;p28"/>
          <p:cNvSpPr/>
          <p:nvPr/>
        </p:nvSpPr>
        <p:spPr>
          <a:xfrm>
            <a:off x="2504050" y="3415900"/>
            <a:ext cx="1440900" cy="39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8D99AE"/>
                </a:solidFill>
              </a:rPr>
              <a:t>Lalitha Naidu</a:t>
            </a:r>
            <a:endParaRPr b="1">
              <a:solidFill>
                <a:srgbClr val="8D99AE"/>
              </a:solidFill>
            </a:endParaRPr>
          </a:p>
        </p:txBody>
      </p:sp>
      <p:sp>
        <p:nvSpPr>
          <p:cNvPr id="195" name="Google Shape;195;p28"/>
          <p:cNvSpPr/>
          <p:nvPr/>
        </p:nvSpPr>
        <p:spPr>
          <a:xfrm>
            <a:off x="4836838" y="3416275"/>
            <a:ext cx="1440900" cy="39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2"/>
                </a:solidFill>
              </a:rPr>
              <a:t>Viha Sharma</a:t>
            </a:r>
            <a:endParaRPr b="1">
              <a:solidFill>
                <a:schemeClr val="dk2"/>
              </a:solidFill>
            </a:endParaRPr>
          </a:p>
        </p:txBody>
      </p:sp>
      <p:sp>
        <p:nvSpPr>
          <p:cNvPr id="196" name="Google Shape;196;p28"/>
          <p:cNvSpPr/>
          <p:nvPr/>
        </p:nvSpPr>
        <p:spPr>
          <a:xfrm>
            <a:off x="6954313" y="3415513"/>
            <a:ext cx="1641600" cy="39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2"/>
                </a:solidFill>
              </a:rPr>
              <a:t>Rishita Chouhan</a:t>
            </a:r>
            <a:endParaRPr b="1">
              <a:solidFill>
                <a:schemeClr val="accent2"/>
              </a:solidFill>
            </a:endParaRPr>
          </a:p>
        </p:txBody>
      </p:sp>
      <p:pic>
        <p:nvPicPr>
          <p:cNvPr id="197" name="Google Shape;197;p28"/>
          <p:cNvPicPr preferRelativeResize="0"/>
          <p:nvPr/>
        </p:nvPicPr>
        <p:blipFill>
          <a:blip r:embed="rId7">
            <a:alphaModFix/>
          </a:blip>
          <a:stretch>
            <a:fillRect/>
          </a:stretch>
        </p:blipFill>
        <p:spPr>
          <a:xfrm>
            <a:off x="327300" y="4988100"/>
            <a:ext cx="22500" cy="3000"/>
          </a:xfrm>
          <a:prstGeom prst="rect">
            <a:avLst/>
          </a:prstGeom>
          <a:noFill/>
          <a:ln>
            <a:noFill/>
          </a:ln>
        </p:spPr>
      </p:pic>
      <p:cxnSp>
        <p:nvCxnSpPr>
          <p:cNvPr id="198" name="Google Shape;198;p28"/>
          <p:cNvCxnSpPr/>
          <p:nvPr/>
        </p:nvCxnSpPr>
        <p:spPr>
          <a:xfrm>
            <a:off x="493050" y="3893150"/>
            <a:ext cx="1183200" cy="4200"/>
          </a:xfrm>
          <a:prstGeom prst="straightConnector1">
            <a:avLst/>
          </a:prstGeom>
          <a:noFill/>
          <a:ln w="9525" cap="flat" cmpd="sng">
            <a:solidFill>
              <a:schemeClr val="dk1"/>
            </a:solidFill>
            <a:prstDash val="solid"/>
            <a:round/>
            <a:headEnd type="oval" w="med" len="med"/>
            <a:tailEnd type="oval" w="med" len="med"/>
          </a:ln>
        </p:spPr>
      </p:cxnSp>
      <p:cxnSp>
        <p:nvCxnSpPr>
          <p:cNvPr id="199" name="Google Shape;199;p28"/>
          <p:cNvCxnSpPr/>
          <p:nvPr/>
        </p:nvCxnSpPr>
        <p:spPr>
          <a:xfrm>
            <a:off x="2667775" y="3895250"/>
            <a:ext cx="1207500" cy="0"/>
          </a:xfrm>
          <a:prstGeom prst="straightConnector1">
            <a:avLst/>
          </a:prstGeom>
          <a:noFill/>
          <a:ln w="9525" cap="flat" cmpd="sng">
            <a:solidFill>
              <a:schemeClr val="dk1"/>
            </a:solidFill>
            <a:prstDash val="solid"/>
            <a:round/>
            <a:headEnd type="oval" w="med" len="med"/>
            <a:tailEnd type="oval" w="med" len="med"/>
          </a:ln>
        </p:spPr>
      </p:cxnSp>
      <p:cxnSp>
        <p:nvCxnSpPr>
          <p:cNvPr id="200" name="Google Shape;200;p28"/>
          <p:cNvCxnSpPr/>
          <p:nvPr/>
        </p:nvCxnSpPr>
        <p:spPr>
          <a:xfrm>
            <a:off x="4962088" y="3895250"/>
            <a:ext cx="1190400" cy="0"/>
          </a:xfrm>
          <a:prstGeom prst="straightConnector1">
            <a:avLst/>
          </a:prstGeom>
          <a:noFill/>
          <a:ln w="9525" cap="flat" cmpd="sng">
            <a:solidFill>
              <a:schemeClr val="dk1"/>
            </a:solidFill>
            <a:prstDash val="solid"/>
            <a:round/>
            <a:headEnd type="oval" w="med" len="med"/>
            <a:tailEnd type="oval" w="med" len="med"/>
          </a:ln>
        </p:spPr>
      </p:cxnSp>
      <p:cxnSp>
        <p:nvCxnSpPr>
          <p:cNvPr id="201" name="Google Shape;201;p28"/>
          <p:cNvCxnSpPr/>
          <p:nvPr/>
        </p:nvCxnSpPr>
        <p:spPr>
          <a:xfrm>
            <a:off x="7265850" y="3911150"/>
            <a:ext cx="1142400" cy="6600"/>
          </a:xfrm>
          <a:prstGeom prst="straightConnector1">
            <a:avLst/>
          </a:prstGeom>
          <a:noFill/>
          <a:ln w="9525" cap="flat" cmpd="sng">
            <a:solidFill>
              <a:schemeClr val="dk1"/>
            </a:solidFill>
            <a:prstDash val="solid"/>
            <a:round/>
            <a:headEnd type="oval" w="med" len="med"/>
            <a:tailEnd type="oval" w="med" len="med"/>
          </a:ln>
        </p:spPr>
      </p:cxnSp>
      <p:pic>
        <p:nvPicPr>
          <p:cNvPr id="202" name="Google Shape;202;p28">
            <a:hlinkClick r:id="rId8"/>
          </p:cNvPr>
          <p:cNvPicPr preferRelativeResize="0"/>
          <p:nvPr/>
        </p:nvPicPr>
        <p:blipFill>
          <a:blip r:embed="rId9">
            <a:alphaModFix/>
          </a:blip>
          <a:stretch>
            <a:fillRect/>
          </a:stretch>
        </p:blipFill>
        <p:spPr>
          <a:xfrm>
            <a:off x="1181876" y="4772475"/>
            <a:ext cx="218625" cy="218625"/>
          </a:xfrm>
          <a:prstGeom prst="rect">
            <a:avLst/>
          </a:prstGeom>
          <a:noFill/>
          <a:ln>
            <a:noFill/>
          </a:ln>
        </p:spPr>
      </p:pic>
      <p:pic>
        <p:nvPicPr>
          <p:cNvPr id="203" name="Google Shape;203;p28">
            <a:hlinkClick r:id="rId10"/>
          </p:cNvPr>
          <p:cNvPicPr preferRelativeResize="0"/>
          <p:nvPr/>
        </p:nvPicPr>
        <p:blipFill>
          <a:blip r:embed="rId11">
            <a:alphaModFix/>
          </a:blip>
          <a:stretch>
            <a:fillRect/>
          </a:stretch>
        </p:blipFill>
        <p:spPr>
          <a:xfrm>
            <a:off x="3025575" y="4772475"/>
            <a:ext cx="218625" cy="218625"/>
          </a:xfrm>
          <a:prstGeom prst="rect">
            <a:avLst/>
          </a:prstGeom>
          <a:noFill/>
          <a:ln>
            <a:noFill/>
          </a:ln>
        </p:spPr>
      </p:pic>
      <p:pic>
        <p:nvPicPr>
          <p:cNvPr id="204" name="Google Shape;204;p28">
            <a:hlinkClick r:id="rId12"/>
          </p:cNvPr>
          <p:cNvPicPr preferRelativeResize="0"/>
          <p:nvPr/>
        </p:nvPicPr>
        <p:blipFill>
          <a:blip r:embed="rId11">
            <a:alphaModFix/>
          </a:blip>
          <a:stretch>
            <a:fillRect/>
          </a:stretch>
        </p:blipFill>
        <p:spPr>
          <a:xfrm>
            <a:off x="5297288" y="4772475"/>
            <a:ext cx="218625" cy="218625"/>
          </a:xfrm>
          <a:prstGeom prst="rect">
            <a:avLst/>
          </a:prstGeom>
          <a:noFill/>
          <a:ln>
            <a:noFill/>
          </a:ln>
        </p:spPr>
      </p:pic>
      <p:pic>
        <p:nvPicPr>
          <p:cNvPr id="205" name="Google Shape;205;p28"/>
          <p:cNvPicPr preferRelativeResize="0"/>
          <p:nvPr/>
        </p:nvPicPr>
        <p:blipFill>
          <a:blip r:embed="rId11">
            <a:alphaModFix/>
          </a:blip>
          <a:stretch>
            <a:fillRect/>
          </a:stretch>
        </p:blipFill>
        <p:spPr>
          <a:xfrm>
            <a:off x="7665788" y="4772475"/>
            <a:ext cx="218625" cy="218625"/>
          </a:xfrm>
          <a:prstGeom prst="rect">
            <a:avLst/>
          </a:prstGeom>
          <a:noFill/>
          <a:ln>
            <a:noFill/>
          </a:ln>
        </p:spPr>
      </p:pic>
      <p:pic>
        <p:nvPicPr>
          <p:cNvPr id="206" name="Google Shape;206;p28">
            <a:hlinkClick r:id="rId13"/>
          </p:cNvPr>
          <p:cNvPicPr preferRelativeResize="0"/>
          <p:nvPr/>
        </p:nvPicPr>
        <p:blipFill>
          <a:blip r:embed="rId11">
            <a:alphaModFix/>
          </a:blip>
          <a:stretch>
            <a:fillRect/>
          </a:stretch>
        </p:blipFill>
        <p:spPr>
          <a:xfrm>
            <a:off x="878088" y="4772475"/>
            <a:ext cx="218625" cy="218625"/>
          </a:xfrm>
          <a:prstGeom prst="rect">
            <a:avLst/>
          </a:prstGeom>
          <a:noFill/>
          <a:ln>
            <a:noFill/>
          </a:ln>
        </p:spPr>
      </p:pic>
      <p:pic>
        <p:nvPicPr>
          <p:cNvPr id="207" name="Google Shape;207;p28">
            <a:hlinkClick r:id="rId14"/>
          </p:cNvPr>
          <p:cNvPicPr preferRelativeResize="0"/>
          <p:nvPr/>
        </p:nvPicPr>
        <p:blipFill>
          <a:blip r:embed="rId9">
            <a:alphaModFix/>
          </a:blip>
          <a:stretch>
            <a:fillRect/>
          </a:stretch>
        </p:blipFill>
        <p:spPr>
          <a:xfrm>
            <a:off x="3314913" y="4772475"/>
            <a:ext cx="218625" cy="218625"/>
          </a:xfrm>
          <a:prstGeom prst="rect">
            <a:avLst/>
          </a:prstGeom>
          <a:noFill/>
          <a:ln>
            <a:noFill/>
          </a:ln>
        </p:spPr>
      </p:pic>
      <p:pic>
        <p:nvPicPr>
          <p:cNvPr id="208" name="Google Shape;208;p28">
            <a:hlinkClick r:id="rId15"/>
          </p:cNvPr>
          <p:cNvPicPr preferRelativeResize="0"/>
          <p:nvPr/>
        </p:nvPicPr>
        <p:blipFill>
          <a:blip r:embed="rId9">
            <a:alphaModFix/>
          </a:blip>
          <a:stretch>
            <a:fillRect/>
          </a:stretch>
        </p:blipFill>
        <p:spPr>
          <a:xfrm>
            <a:off x="5608650" y="4772475"/>
            <a:ext cx="218625" cy="218625"/>
          </a:xfrm>
          <a:prstGeom prst="rect">
            <a:avLst/>
          </a:prstGeom>
          <a:noFill/>
          <a:ln>
            <a:noFill/>
          </a:ln>
        </p:spPr>
      </p:pic>
      <p:pic>
        <p:nvPicPr>
          <p:cNvPr id="209" name="Google Shape;209;p28"/>
          <p:cNvPicPr preferRelativeResize="0"/>
          <p:nvPr/>
        </p:nvPicPr>
        <p:blipFill>
          <a:blip r:embed="rId9">
            <a:alphaModFix/>
          </a:blip>
          <a:stretch>
            <a:fillRect/>
          </a:stretch>
        </p:blipFill>
        <p:spPr>
          <a:xfrm>
            <a:off x="7985650" y="4772475"/>
            <a:ext cx="218625" cy="218625"/>
          </a:xfrm>
          <a:prstGeom prst="rect">
            <a:avLst/>
          </a:prstGeom>
          <a:noFill/>
          <a:ln>
            <a:noFill/>
          </a:ln>
        </p:spPr>
      </p:pic>
      <p:sp>
        <p:nvSpPr>
          <p:cNvPr id="210" name="Google Shape;210;p28"/>
          <p:cNvSpPr txBox="1"/>
          <p:nvPr/>
        </p:nvSpPr>
        <p:spPr>
          <a:xfrm>
            <a:off x="59400" y="4051863"/>
            <a:ext cx="19983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solidFill>
                  <a:schemeClr val="dk1"/>
                </a:solidFill>
                <a:latin typeface="Montserrat"/>
                <a:ea typeface="Montserrat"/>
                <a:cs typeface="Montserrat"/>
                <a:sym typeface="Montserrat"/>
              </a:rPr>
              <a:t>Mumbai,Maharashtra</a:t>
            </a: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900">
                <a:solidFill>
                  <a:schemeClr val="dk1"/>
                </a:solidFill>
                <a:latin typeface="Montserrat"/>
                <a:ea typeface="Montserrat"/>
                <a:cs typeface="Montserrat"/>
                <a:sym typeface="Montserrat"/>
              </a:rPr>
              <a:t>NIIT</a:t>
            </a: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900">
                <a:solidFill>
                  <a:schemeClr val="dk1"/>
                </a:solidFill>
                <a:latin typeface="Montserrat"/>
                <a:ea typeface="Montserrat"/>
                <a:cs typeface="Montserrat"/>
                <a:sym typeface="Montserrat"/>
              </a:rPr>
              <a:t>sakinaariwala03@gmail.com</a:t>
            </a:r>
            <a:endParaRPr sz="900">
              <a:solidFill>
                <a:schemeClr val="dk1"/>
              </a:solidFill>
              <a:latin typeface="Montserrat"/>
              <a:ea typeface="Montserrat"/>
              <a:cs typeface="Montserrat"/>
              <a:sym typeface="Montserrat"/>
            </a:endParaRPr>
          </a:p>
        </p:txBody>
      </p:sp>
      <p:sp>
        <p:nvSpPr>
          <p:cNvPr id="211" name="Google Shape;211;p28"/>
          <p:cNvSpPr txBox="1"/>
          <p:nvPr/>
        </p:nvSpPr>
        <p:spPr>
          <a:xfrm>
            <a:off x="4511900" y="4051863"/>
            <a:ext cx="19983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solidFill>
                  <a:schemeClr val="dk1"/>
                </a:solidFill>
                <a:latin typeface="Montserrat"/>
                <a:ea typeface="Montserrat"/>
                <a:cs typeface="Montserrat"/>
                <a:sym typeface="Montserrat"/>
              </a:rPr>
              <a:t>Gurgaon, Haryana</a:t>
            </a: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900">
                <a:solidFill>
                  <a:schemeClr val="dk1"/>
                </a:solidFill>
                <a:latin typeface="Montserrat"/>
                <a:ea typeface="Montserrat"/>
                <a:cs typeface="Montserrat"/>
                <a:sym typeface="Montserrat"/>
              </a:rPr>
              <a:t>NIIT </a:t>
            </a: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900">
                <a:solidFill>
                  <a:schemeClr val="dk1"/>
                </a:solidFill>
                <a:latin typeface="Montserrat"/>
                <a:ea typeface="Montserrat"/>
                <a:cs typeface="Montserrat"/>
                <a:sym typeface="Montserrat"/>
              </a:rPr>
              <a:t>vihasharma1099@gmail.com</a:t>
            </a:r>
            <a:endParaRPr sz="900">
              <a:solidFill>
                <a:schemeClr val="dk1"/>
              </a:solidFill>
              <a:latin typeface="Montserrat"/>
              <a:ea typeface="Montserrat"/>
              <a:cs typeface="Montserrat"/>
              <a:sym typeface="Montserrat"/>
            </a:endParaRPr>
          </a:p>
        </p:txBody>
      </p:sp>
      <p:sp>
        <p:nvSpPr>
          <p:cNvPr id="212" name="Google Shape;212;p28"/>
          <p:cNvSpPr txBox="1"/>
          <p:nvPr/>
        </p:nvSpPr>
        <p:spPr>
          <a:xfrm>
            <a:off x="2285650" y="4051863"/>
            <a:ext cx="1998300" cy="6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solidFill>
                  <a:schemeClr val="dk1"/>
                </a:solidFill>
                <a:latin typeface="Montserrat"/>
                <a:ea typeface="Montserrat"/>
                <a:cs typeface="Montserrat"/>
                <a:sym typeface="Montserrat"/>
              </a:rPr>
              <a:t>Bangalore,</a:t>
            </a:r>
            <a:r>
              <a:rPr lang="en" sz="1050">
                <a:solidFill>
                  <a:srgbClr val="70757A"/>
                </a:solidFill>
                <a:highlight>
                  <a:srgbClr val="FFFFFF"/>
                </a:highlight>
              </a:rPr>
              <a:t> karnataka</a:t>
            </a: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900">
                <a:solidFill>
                  <a:schemeClr val="dk1"/>
                </a:solidFill>
                <a:latin typeface="Montserrat"/>
                <a:ea typeface="Montserrat"/>
                <a:cs typeface="Montserrat"/>
                <a:sym typeface="Montserrat"/>
              </a:rPr>
              <a:t>NIIT</a:t>
            </a: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900">
                <a:solidFill>
                  <a:schemeClr val="dk1"/>
                </a:solidFill>
                <a:highlight>
                  <a:srgbClr val="FFFFFF"/>
                </a:highlight>
                <a:latin typeface="Montserrat"/>
                <a:ea typeface="Montserrat"/>
                <a:cs typeface="Montserrat"/>
                <a:sym typeface="Montserrat"/>
              </a:rPr>
              <a:t>lalithanalidu@gmail.com</a:t>
            </a:r>
            <a:endParaRPr sz="900">
              <a:solidFill>
                <a:schemeClr val="dk1"/>
              </a:solidFill>
              <a:latin typeface="Montserrat"/>
              <a:ea typeface="Montserrat"/>
              <a:cs typeface="Montserrat"/>
              <a:sym typeface="Montserrat"/>
            </a:endParaRPr>
          </a:p>
        </p:txBody>
      </p:sp>
      <p:sp>
        <p:nvSpPr>
          <p:cNvPr id="213" name="Google Shape;213;p28"/>
          <p:cNvSpPr txBox="1"/>
          <p:nvPr/>
        </p:nvSpPr>
        <p:spPr>
          <a:xfrm>
            <a:off x="6837900" y="4051863"/>
            <a:ext cx="19983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solidFill>
                  <a:schemeClr val="dk1"/>
                </a:solidFill>
                <a:latin typeface="Montserrat"/>
                <a:ea typeface="Montserrat"/>
                <a:cs typeface="Montserrat"/>
                <a:sym typeface="Montserrat"/>
              </a:rPr>
              <a:t>Indore,Madhya Pradesh</a:t>
            </a: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900">
                <a:solidFill>
                  <a:schemeClr val="dk1"/>
                </a:solidFill>
                <a:latin typeface="Montserrat"/>
                <a:ea typeface="Montserrat"/>
                <a:cs typeface="Montserrat"/>
                <a:sym typeface="Montserrat"/>
              </a:rPr>
              <a:t>NIIT</a:t>
            </a: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900">
                <a:solidFill>
                  <a:schemeClr val="dk1"/>
                </a:solidFill>
                <a:latin typeface="Montserrat"/>
                <a:ea typeface="Montserrat"/>
                <a:cs typeface="Montserrat"/>
                <a:sym typeface="Montserrat"/>
              </a:rPr>
              <a:t>rishitachouhan@icloud.com</a:t>
            </a:r>
            <a:endParaRPr sz="9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p:nvPr/>
        </p:nvSpPr>
        <p:spPr>
          <a:xfrm>
            <a:off x="-88675" y="-3367175"/>
            <a:ext cx="9543900" cy="4140300"/>
          </a:xfrm>
          <a:prstGeom prst="ellipse">
            <a:avLst/>
          </a:prstGeom>
          <a:solidFill>
            <a:srgbClr val="1319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grpSp>
        <p:nvGrpSpPr>
          <p:cNvPr id="219" name="Google Shape;219;p29"/>
          <p:cNvGrpSpPr/>
          <p:nvPr/>
        </p:nvGrpSpPr>
        <p:grpSpPr>
          <a:xfrm>
            <a:off x="762010" y="-338097"/>
            <a:ext cx="7771012" cy="1339826"/>
            <a:chOff x="3311855" y="3736152"/>
            <a:chExt cx="4122990" cy="928050"/>
          </a:xfrm>
        </p:grpSpPr>
        <p:sp>
          <p:nvSpPr>
            <p:cNvPr id="220" name="Google Shape;220;p29"/>
            <p:cNvSpPr/>
            <p:nvPr/>
          </p:nvSpPr>
          <p:spPr>
            <a:xfrm>
              <a:off x="3311855" y="3817376"/>
              <a:ext cx="3757030" cy="846826"/>
            </a:xfrm>
            <a:custGeom>
              <a:avLst/>
              <a:gdLst/>
              <a:ahLst/>
              <a:cxnLst/>
              <a:rect l="l" t="t" r="r" b="b"/>
              <a:pathLst>
                <a:path w="4609853" h="1039050" extrusionOk="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1" name="Google Shape;221;p29"/>
            <p:cNvSpPr/>
            <p:nvPr/>
          </p:nvSpPr>
          <p:spPr>
            <a:xfrm>
              <a:off x="6662590" y="3736152"/>
              <a:ext cx="772256" cy="760602"/>
            </a:xfrm>
            <a:custGeom>
              <a:avLst/>
              <a:gdLst/>
              <a:ahLst/>
              <a:cxnLst/>
              <a:rect l="l" t="t" r="r" b="b"/>
              <a:pathLst>
                <a:path w="947553" h="933254" extrusionOk="0">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22" name="Google Shape;222;p29"/>
          <p:cNvSpPr txBox="1"/>
          <p:nvPr/>
        </p:nvSpPr>
        <p:spPr>
          <a:xfrm>
            <a:off x="2389513" y="-70900"/>
            <a:ext cx="46815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a:solidFill>
                  <a:schemeClr val="lt1"/>
                </a:solidFill>
                <a:latin typeface="Calibri"/>
                <a:ea typeface="Calibri"/>
                <a:cs typeface="Calibri"/>
                <a:sym typeface="Calibri"/>
              </a:rPr>
              <a:t>Project Overview</a:t>
            </a:r>
            <a:endParaRPr sz="2600" b="1">
              <a:solidFill>
                <a:schemeClr val="lt1"/>
              </a:solidFill>
              <a:latin typeface="Calibri"/>
              <a:ea typeface="Calibri"/>
              <a:cs typeface="Calibri"/>
              <a:sym typeface="Calibri"/>
            </a:endParaRPr>
          </a:p>
        </p:txBody>
      </p:sp>
      <p:grpSp>
        <p:nvGrpSpPr>
          <p:cNvPr id="223" name="Google Shape;223;p29"/>
          <p:cNvGrpSpPr/>
          <p:nvPr/>
        </p:nvGrpSpPr>
        <p:grpSpPr>
          <a:xfrm>
            <a:off x="3330350" y="1211213"/>
            <a:ext cx="2634300" cy="400213"/>
            <a:chOff x="600825" y="1062225"/>
            <a:chExt cx="2634300" cy="400213"/>
          </a:xfrm>
        </p:grpSpPr>
        <p:sp>
          <p:nvSpPr>
            <p:cNvPr id="224" name="Google Shape;224;p29"/>
            <p:cNvSpPr/>
            <p:nvPr/>
          </p:nvSpPr>
          <p:spPr>
            <a:xfrm>
              <a:off x="600825" y="1062225"/>
              <a:ext cx="2634300" cy="384600"/>
            </a:xfrm>
            <a:prstGeom prst="snip2SameRect">
              <a:avLst>
                <a:gd name="adj1" fmla="val 50000"/>
                <a:gd name="adj2" fmla="val 0"/>
              </a:avLst>
            </a:prstGeom>
            <a:solidFill>
              <a:srgbClr val="14213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txBox="1"/>
            <p:nvPr/>
          </p:nvSpPr>
          <p:spPr>
            <a:xfrm>
              <a:off x="870825" y="1077538"/>
              <a:ext cx="2094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lt1"/>
                  </a:solidFill>
                </a:rPr>
                <a:t>PROBLEM STATEMENT</a:t>
              </a:r>
              <a:endParaRPr sz="1300">
                <a:solidFill>
                  <a:schemeClr val="lt1"/>
                </a:solidFill>
              </a:endParaRPr>
            </a:p>
          </p:txBody>
        </p:sp>
      </p:grpSp>
      <p:sp>
        <p:nvSpPr>
          <p:cNvPr id="226" name="Google Shape;226;p29"/>
          <p:cNvSpPr/>
          <p:nvPr/>
        </p:nvSpPr>
        <p:spPr>
          <a:xfrm>
            <a:off x="268050" y="1722088"/>
            <a:ext cx="8125800" cy="505200"/>
          </a:xfrm>
          <a:prstGeom prst="round2DiagRect">
            <a:avLst>
              <a:gd name="adj1" fmla="val 0"/>
              <a:gd name="adj2" fmla="val 17764"/>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b="1" i="1">
                <a:solidFill>
                  <a:schemeClr val="dk1"/>
                </a:solidFill>
                <a:latin typeface="Montserrat"/>
                <a:ea typeface="Montserrat"/>
                <a:cs typeface="Montserrat"/>
                <a:sym typeface="Montserrat"/>
              </a:rPr>
              <a:t>It is observed that the maximum number of customers look at product reviews before they make a purchase. Survey results show that positive product reviews are a key factor for purchasing by 57% of Amazon buyers (Statista, 2019). </a:t>
            </a:r>
            <a:endParaRPr sz="1000" b="1" i="1">
              <a:solidFill>
                <a:schemeClr val="dk1"/>
              </a:solidFill>
            </a:endParaRPr>
          </a:p>
        </p:txBody>
      </p:sp>
      <p:sp>
        <p:nvSpPr>
          <p:cNvPr id="227" name="Google Shape;227;p29"/>
          <p:cNvSpPr/>
          <p:nvPr/>
        </p:nvSpPr>
        <p:spPr>
          <a:xfrm>
            <a:off x="1405488" y="2438475"/>
            <a:ext cx="6333000" cy="737100"/>
          </a:xfrm>
          <a:prstGeom prst="round2DiagRect">
            <a:avLst>
              <a:gd name="adj1" fmla="val 0"/>
              <a:gd name="adj2" fmla="val 17764"/>
            </a:avLst>
          </a:prstGeom>
          <a:solidFill>
            <a:srgbClr val="07376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chemeClr val="lt1"/>
                </a:solidFill>
                <a:latin typeface="Montserrat"/>
                <a:ea typeface="Montserrat"/>
                <a:cs typeface="Montserrat"/>
                <a:sym typeface="Montserrat"/>
              </a:rPr>
              <a:t>As product reviews are often the deciding factor for many customers, it’s very important to have a well-automated system for monitoring them. </a:t>
            </a:r>
            <a:endParaRPr sz="1000">
              <a:solidFill>
                <a:schemeClr val="dk1"/>
              </a:solidFill>
            </a:endParaRPr>
          </a:p>
        </p:txBody>
      </p:sp>
      <p:grpSp>
        <p:nvGrpSpPr>
          <p:cNvPr id="228" name="Google Shape;228;p29"/>
          <p:cNvGrpSpPr/>
          <p:nvPr/>
        </p:nvGrpSpPr>
        <p:grpSpPr>
          <a:xfrm>
            <a:off x="1405511" y="3488974"/>
            <a:ext cx="6299512" cy="1140840"/>
            <a:chOff x="1173667" y="2147136"/>
            <a:chExt cx="1114800" cy="1139700"/>
          </a:xfrm>
        </p:grpSpPr>
        <p:sp>
          <p:nvSpPr>
            <p:cNvPr id="229" name="Google Shape;229;p29"/>
            <p:cNvSpPr/>
            <p:nvPr/>
          </p:nvSpPr>
          <p:spPr>
            <a:xfrm>
              <a:off x="1173667" y="2147136"/>
              <a:ext cx="1114800" cy="1139700"/>
            </a:xfrm>
            <a:prstGeom prst="round2DiagRect">
              <a:avLst>
                <a:gd name="adj1" fmla="val 0"/>
                <a:gd name="adj2" fmla="val 17764"/>
              </a:avLst>
            </a:prstGeom>
            <a:solidFill>
              <a:srgbClr val="07376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dk1"/>
                </a:solidFill>
              </a:endParaRPr>
            </a:p>
          </p:txBody>
        </p:sp>
        <p:sp>
          <p:nvSpPr>
            <p:cNvPr id="230" name="Google Shape;230;p29"/>
            <p:cNvSpPr txBox="1"/>
            <p:nvPr/>
          </p:nvSpPr>
          <p:spPr>
            <a:xfrm>
              <a:off x="1212965" y="2277787"/>
              <a:ext cx="1059300" cy="735600"/>
            </a:xfrm>
            <a:prstGeom prst="rect">
              <a:avLst/>
            </a:prstGeom>
            <a:solidFill>
              <a:srgbClr val="073763"/>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00">
                  <a:solidFill>
                    <a:schemeClr val="lt1"/>
                  </a:solidFill>
                  <a:latin typeface="Montserrat"/>
                  <a:ea typeface="Montserrat"/>
                  <a:cs typeface="Montserrat"/>
                  <a:sym typeface="Montserrat"/>
                </a:rPr>
                <a:t>The traditional manual process of Amazon product reviews is time-consuming and inefficient when millions of reviews are being posted all the time. It doesn’t show any trend or patterns over time. Moreover, it is tough to understand customers’ sentiment towards any product or its delivery.</a:t>
              </a:r>
              <a:endParaRPr sz="1000">
                <a:solidFill>
                  <a:schemeClr val="lt1"/>
                </a:solidFill>
                <a:latin typeface="Montserrat"/>
                <a:ea typeface="Montserrat"/>
                <a:cs typeface="Montserrat"/>
                <a:sym typeface="Montserra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0"/>
          <p:cNvSpPr/>
          <p:nvPr/>
        </p:nvSpPr>
        <p:spPr>
          <a:xfrm>
            <a:off x="-88675" y="-3367175"/>
            <a:ext cx="9543900" cy="4140300"/>
          </a:xfrm>
          <a:prstGeom prst="ellipse">
            <a:avLst/>
          </a:prstGeom>
          <a:solidFill>
            <a:srgbClr val="1319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grpSp>
        <p:nvGrpSpPr>
          <p:cNvPr id="236" name="Google Shape;236;p30"/>
          <p:cNvGrpSpPr/>
          <p:nvPr/>
        </p:nvGrpSpPr>
        <p:grpSpPr>
          <a:xfrm>
            <a:off x="762010" y="-338097"/>
            <a:ext cx="7771012" cy="1339826"/>
            <a:chOff x="3311855" y="3736152"/>
            <a:chExt cx="4122990" cy="928050"/>
          </a:xfrm>
        </p:grpSpPr>
        <p:sp>
          <p:nvSpPr>
            <p:cNvPr id="237" name="Google Shape;237;p30"/>
            <p:cNvSpPr/>
            <p:nvPr/>
          </p:nvSpPr>
          <p:spPr>
            <a:xfrm>
              <a:off x="3311855" y="3817376"/>
              <a:ext cx="3757030" cy="846826"/>
            </a:xfrm>
            <a:custGeom>
              <a:avLst/>
              <a:gdLst/>
              <a:ahLst/>
              <a:cxnLst/>
              <a:rect l="l" t="t" r="r" b="b"/>
              <a:pathLst>
                <a:path w="4609853" h="1039050" extrusionOk="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8" name="Google Shape;238;p30"/>
            <p:cNvSpPr/>
            <p:nvPr/>
          </p:nvSpPr>
          <p:spPr>
            <a:xfrm>
              <a:off x="6662590" y="3736152"/>
              <a:ext cx="772256" cy="760602"/>
            </a:xfrm>
            <a:custGeom>
              <a:avLst/>
              <a:gdLst/>
              <a:ahLst/>
              <a:cxnLst/>
              <a:rect l="l" t="t" r="r" b="b"/>
              <a:pathLst>
                <a:path w="947553" h="933254" extrusionOk="0">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39" name="Google Shape;239;p30"/>
          <p:cNvSpPr txBox="1"/>
          <p:nvPr/>
        </p:nvSpPr>
        <p:spPr>
          <a:xfrm>
            <a:off x="2389513" y="-70900"/>
            <a:ext cx="46815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a:solidFill>
                  <a:schemeClr val="lt1"/>
                </a:solidFill>
                <a:latin typeface="Calibri"/>
                <a:ea typeface="Calibri"/>
                <a:cs typeface="Calibri"/>
                <a:sym typeface="Calibri"/>
              </a:rPr>
              <a:t>Project Overview</a:t>
            </a:r>
            <a:endParaRPr sz="2600" b="1">
              <a:solidFill>
                <a:schemeClr val="lt1"/>
              </a:solidFill>
              <a:latin typeface="Calibri"/>
              <a:ea typeface="Calibri"/>
              <a:cs typeface="Calibri"/>
              <a:sym typeface="Calibri"/>
            </a:endParaRPr>
          </a:p>
        </p:txBody>
      </p:sp>
      <p:grpSp>
        <p:nvGrpSpPr>
          <p:cNvPr id="240" name="Google Shape;240;p30"/>
          <p:cNvGrpSpPr/>
          <p:nvPr/>
        </p:nvGrpSpPr>
        <p:grpSpPr>
          <a:xfrm>
            <a:off x="3445700" y="1170200"/>
            <a:ext cx="2634300" cy="415500"/>
            <a:chOff x="5174075" y="1108288"/>
            <a:chExt cx="2634300" cy="415500"/>
          </a:xfrm>
        </p:grpSpPr>
        <p:sp>
          <p:nvSpPr>
            <p:cNvPr id="241" name="Google Shape;241;p30"/>
            <p:cNvSpPr/>
            <p:nvPr/>
          </p:nvSpPr>
          <p:spPr>
            <a:xfrm>
              <a:off x="5174075" y="1116088"/>
              <a:ext cx="2634300" cy="384600"/>
            </a:xfrm>
            <a:prstGeom prst="snip2SameRect">
              <a:avLst>
                <a:gd name="adj1" fmla="val 50000"/>
                <a:gd name="adj2" fmla="val 0"/>
              </a:avLst>
            </a:prstGeom>
            <a:solidFill>
              <a:srgbClr val="14213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b="1">
                <a:solidFill>
                  <a:schemeClr val="lt1"/>
                </a:solidFill>
              </a:endParaRPr>
            </a:p>
          </p:txBody>
        </p:sp>
        <p:sp>
          <p:nvSpPr>
            <p:cNvPr id="242" name="Google Shape;242;p30"/>
            <p:cNvSpPr txBox="1"/>
            <p:nvPr/>
          </p:nvSpPr>
          <p:spPr>
            <a:xfrm>
              <a:off x="5521025" y="1108288"/>
              <a:ext cx="19404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solidFill>
                    <a:schemeClr val="lt1"/>
                  </a:solidFill>
                  <a:latin typeface="Calibri"/>
                  <a:ea typeface="Calibri"/>
                  <a:cs typeface="Calibri"/>
                  <a:sym typeface="Calibri"/>
                </a:rPr>
                <a:t>SOLUTION AGENDA</a:t>
              </a:r>
              <a:endParaRPr sz="1500" b="1">
                <a:solidFill>
                  <a:schemeClr val="lt1"/>
                </a:solidFill>
                <a:latin typeface="Calibri"/>
                <a:ea typeface="Calibri"/>
                <a:cs typeface="Calibri"/>
                <a:sym typeface="Calibri"/>
              </a:endParaRPr>
            </a:p>
          </p:txBody>
        </p:sp>
      </p:grpSp>
      <p:sp>
        <p:nvSpPr>
          <p:cNvPr id="243" name="Google Shape;243;p30"/>
          <p:cNvSpPr/>
          <p:nvPr/>
        </p:nvSpPr>
        <p:spPr>
          <a:xfrm>
            <a:off x="926900" y="1550025"/>
            <a:ext cx="7671900" cy="1720200"/>
          </a:xfrm>
          <a:prstGeom prst="round2DiagRect">
            <a:avLst>
              <a:gd name="adj1" fmla="val 0"/>
              <a:gd name="adj2" fmla="val 17764"/>
            </a:avLst>
          </a:prstGeom>
          <a:solidFill>
            <a:srgbClr val="FF99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244" name="Google Shape;244;p30"/>
          <p:cNvSpPr txBox="1"/>
          <p:nvPr/>
        </p:nvSpPr>
        <p:spPr>
          <a:xfrm>
            <a:off x="988500" y="1585700"/>
            <a:ext cx="7544400" cy="185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chemeClr val="dk1"/>
                </a:solidFill>
                <a:latin typeface="Montserrat"/>
                <a:ea typeface="Montserrat"/>
                <a:cs typeface="Montserrat"/>
                <a:sym typeface="Montserrat"/>
              </a:rPr>
              <a:t>In our approach, we will be classifying Amazon customer reviews from Amazon, into 3 categories of positive,negative and neutral. We used Text Classification and Time Series Analysis to solve this problem statement.  </a:t>
            </a:r>
            <a:endParaRPr sz="1100">
              <a:solidFill>
                <a:schemeClr val="dk1"/>
              </a:solidFill>
              <a:latin typeface="Montserrat"/>
              <a:ea typeface="Montserrat"/>
              <a:cs typeface="Montserrat"/>
              <a:sym typeface="Montserrat"/>
            </a:endParaRPr>
          </a:p>
          <a:p>
            <a:pPr marL="0" lvl="0" indent="0" algn="l" rtl="0">
              <a:lnSpc>
                <a:spcPct val="112500"/>
              </a:lnSpc>
              <a:spcBef>
                <a:spcPts val="0"/>
              </a:spcBef>
              <a:spcAft>
                <a:spcPts val="0"/>
              </a:spcAft>
              <a:buClr>
                <a:schemeClr val="dk1"/>
              </a:buClr>
              <a:buSzPts val="1100"/>
              <a:buFont typeface="Arial"/>
              <a:buNone/>
            </a:pPr>
            <a:endParaRPr sz="1100">
              <a:solidFill>
                <a:schemeClr val="dk1"/>
              </a:solidFill>
              <a:highlight>
                <a:srgbClr val="FFFFFF"/>
              </a:highlight>
              <a:latin typeface="Montserrat"/>
              <a:ea typeface="Montserrat"/>
              <a:cs typeface="Montserrat"/>
              <a:sym typeface="Montserrat"/>
            </a:endParaRPr>
          </a:p>
          <a:p>
            <a:pPr marL="0" lvl="0" indent="0" algn="l" rtl="0">
              <a:lnSpc>
                <a:spcPct val="112500"/>
              </a:lnSpc>
              <a:spcBef>
                <a:spcPts val="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We developed an automated system to analyze and monitor an enormous number of reviews. By monitoring the entire review history of products, we analyzed the tone, language, keywords, and trends over time to provide valuable insights that increase the success rate of existing and new products as well as marketing campaigns. </a:t>
            </a:r>
            <a:endParaRPr sz="1100">
              <a:solidFill>
                <a:schemeClr val="dk1"/>
              </a:solidFill>
              <a:latin typeface="Montserrat"/>
              <a:ea typeface="Montserrat"/>
              <a:cs typeface="Montserrat"/>
              <a:sym typeface="Montserrat"/>
            </a:endParaRPr>
          </a:p>
          <a:p>
            <a:pPr marL="0" lvl="0" indent="0" algn="l" rtl="0">
              <a:spcBef>
                <a:spcPts val="0"/>
              </a:spcBef>
              <a:spcAft>
                <a:spcPts val="0"/>
              </a:spcAft>
              <a:buNone/>
            </a:pPr>
            <a:endParaRPr sz="900">
              <a:latin typeface="Montserrat"/>
              <a:ea typeface="Montserrat"/>
              <a:cs typeface="Montserrat"/>
              <a:sym typeface="Montserrat"/>
            </a:endParaRPr>
          </a:p>
        </p:txBody>
      </p:sp>
      <p:sp>
        <p:nvSpPr>
          <p:cNvPr id="245" name="Google Shape;245;p30"/>
          <p:cNvSpPr/>
          <p:nvPr/>
        </p:nvSpPr>
        <p:spPr>
          <a:xfrm>
            <a:off x="988500" y="3481075"/>
            <a:ext cx="7671900" cy="1339800"/>
          </a:xfrm>
          <a:prstGeom prst="round2DiagRect">
            <a:avLst>
              <a:gd name="adj1" fmla="val 0"/>
              <a:gd name="adj2" fmla="val 17764"/>
            </a:avLst>
          </a:prstGeom>
          <a:solidFill>
            <a:srgbClr val="F6B26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246" name="Google Shape;246;p30"/>
          <p:cNvSpPr txBox="1"/>
          <p:nvPr/>
        </p:nvSpPr>
        <p:spPr>
          <a:xfrm>
            <a:off x="1258650" y="3481075"/>
            <a:ext cx="7131600" cy="1256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900" b="1">
                <a:solidFill>
                  <a:srgbClr val="2D3748"/>
                </a:solidFill>
                <a:latin typeface="Montserrat"/>
                <a:ea typeface="Montserrat"/>
                <a:cs typeface="Montserrat"/>
                <a:sym typeface="Montserrat"/>
              </a:rPr>
              <a:t>Our Prior Assumptions</a:t>
            </a:r>
            <a:endParaRPr sz="900" b="1">
              <a:solidFill>
                <a:srgbClr val="2D3748"/>
              </a:solidFill>
              <a:latin typeface="Montserrat"/>
              <a:ea typeface="Montserrat"/>
              <a:cs typeface="Montserrat"/>
              <a:sym typeface="Montserrat"/>
            </a:endParaRPr>
          </a:p>
          <a:p>
            <a:pPr marL="0" lvl="0" indent="0" algn="ctr" rtl="0">
              <a:lnSpc>
                <a:spcPct val="115000"/>
              </a:lnSpc>
              <a:spcBef>
                <a:spcPts val="0"/>
              </a:spcBef>
              <a:spcAft>
                <a:spcPts val="0"/>
              </a:spcAft>
              <a:buNone/>
            </a:pPr>
            <a:endParaRPr sz="900" b="1">
              <a:solidFill>
                <a:srgbClr val="2D3748"/>
              </a:solidFill>
              <a:latin typeface="Montserrat"/>
              <a:ea typeface="Montserrat"/>
              <a:cs typeface="Montserrat"/>
              <a:sym typeface="Montserrat"/>
            </a:endParaRPr>
          </a:p>
          <a:p>
            <a:pPr marL="457200" lvl="0" indent="-298450" algn="l" rtl="0">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Sample size of 100K  examples are sufficient to represent the entire population of sales/reviews</a:t>
            </a:r>
            <a:endParaRPr sz="1100">
              <a:solidFill>
                <a:schemeClr val="dk1"/>
              </a:solidFill>
              <a:latin typeface="Montserrat"/>
              <a:ea typeface="Montserrat"/>
              <a:cs typeface="Montserrat"/>
              <a:sym typeface="Montserrat"/>
            </a:endParaRPr>
          </a:p>
          <a:p>
            <a:pPr marL="457200" lvl="0" indent="-298450" algn="l" rtl="0">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The information we find in the text reviews of each product will be rich enough to train a sentiment analysis classifier with accuracy (hopefully) &gt; 70%</a:t>
            </a:r>
            <a:endParaRPr sz="11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txBox="1"/>
          <p:nvPr/>
        </p:nvSpPr>
        <p:spPr>
          <a:xfrm>
            <a:off x="785978" y="111525"/>
            <a:ext cx="77508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800">
                <a:solidFill>
                  <a:schemeClr val="dk1"/>
                </a:solidFill>
                <a:latin typeface="Fira Sans Medium"/>
                <a:ea typeface="Fira Sans Medium"/>
                <a:cs typeface="Fira Sans Medium"/>
                <a:sym typeface="Fira Sans Medium"/>
              </a:rPr>
              <a:t>Why Sentiment Analysis?</a:t>
            </a:r>
            <a:endParaRPr sz="2200">
              <a:solidFill>
                <a:schemeClr val="dk1"/>
              </a:solidFill>
              <a:latin typeface="Fira Sans Medium"/>
              <a:ea typeface="Fira Sans Medium"/>
              <a:cs typeface="Fira Sans Medium"/>
              <a:sym typeface="Fira Sans Medium"/>
            </a:endParaRPr>
          </a:p>
        </p:txBody>
      </p:sp>
      <p:sp>
        <p:nvSpPr>
          <p:cNvPr id="252" name="Google Shape;252;p31"/>
          <p:cNvSpPr/>
          <p:nvPr/>
        </p:nvSpPr>
        <p:spPr>
          <a:xfrm rot="-6601657" flipH="1">
            <a:off x="218950" y="-697506"/>
            <a:ext cx="937967" cy="1657251"/>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3" name="Google Shape;253;p31"/>
          <p:cNvSpPr/>
          <p:nvPr/>
        </p:nvSpPr>
        <p:spPr>
          <a:xfrm rot="2478991">
            <a:off x="-249587" y="-183903"/>
            <a:ext cx="938651" cy="1656737"/>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E69138"/>
          </a:solidFill>
          <a:ln w="9525"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254" name="Google Shape;254;p31"/>
          <p:cNvPicPr preferRelativeResize="0"/>
          <p:nvPr/>
        </p:nvPicPr>
        <p:blipFill rotWithShape="1">
          <a:blip r:embed="rId3">
            <a:alphaModFix/>
          </a:blip>
          <a:srcRect l="2018" b="18870"/>
          <a:stretch/>
        </p:blipFill>
        <p:spPr>
          <a:xfrm>
            <a:off x="225675" y="1829449"/>
            <a:ext cx="2348700" cy="894675"/>
          </a:xfrm>
          <a:prstGeom prst="rect">
            <a:avLst/>
          </a:prstGeom>
          <a:noFill/>
          <a:ln w="19050" cap="flat" cmpd="sng">
            <a:solidFill>
              <a:schemeClr val="dk2"/>
            </a:solidFill>
            <a:prstDash val="solid"/>
            <a:round/>
            <a:headEnd type="none" w="sm" len="sm"/>
            <a:tailEnd type="none" w="sm" len="sm"/>
          </a:ln>
        </p:spPr>
      </p:pic>
      <p:sp>
        <p:nvSpPr>
          <p:cNvPr id="255" name="Google Shape;255;p31"/>
          <p:cNvSpPr txBox="1"/>
          <p:nvPr/>
        </p:nvSpPr>
        <p:spPr>
          <a:xfrm>
            <a:off x="295425" y="2104775"/>
            <a:ext cx="2182800" cy="600300"/>
          </a:xfrm>
          <a:prstGeom prst="rect">
            <a:avLst/>
          </a:prstGeom>
          <a:solidFill>
            <a:srgbClr val="B6D7A8"/>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a:solidFill>
                  <a:schemeClr val="dk1"/>
                </a:solidFill>
                <a:latin typeface="Calibri"/>
                <a:ea typeface="Calibri"/>
                <a:cs typeface="Calibri"/>
                <a:sym typeface="Calibri"/>
              </a:rPr>
              <a:t>Positive:</a:t>
            </a:r>
            <a:endParaRPr sz="900" b="1">
              <a:solidFill>
                <a:schemeClr val="dk1"/>
              </a:solidFill>
              <a:latin typeface="Calibri"/>
              <a:ea typeface="Calibri"/>
              <a:cs typeface="Calibri"/>
              <a:sym typeface="Calibri"/>
            </a:endParaRPr>
          </a:p>
          <a:p>
            <a:pPr marL="0" lvl="0" indent="0" algn="l" rtl="0">
              <a:spcBef>
                <a:spcPts val="0"/>
              </a:spcBef>
              <a:spcAft>
                <a:spcPts val="0"/>
              </a:spcAft>
              <a:buNone/>
            </a:pPr>
            <a:r>
              <a:rPr lang="en" sz="900">
                <a:solidFill>
                  <a:schemeClr val="dk1"/>
                </a:solidFill>
                <a:latin typeface="Calibri"/>
                <a:ea typeface="Calibri"/>
                <a:cs typeface="Calibri"/>
                <a:sym typeface="Calibri"/>
              </a:rPr>
              <a:t>Good quality product,I highly recommend!</a:t>
            </a:r>
            <a:endParaRPr sz="900">
              <a:solidFill>
                <a:schemeClr val="dk1"/>
              </a:solidFill>
              <a:latin typeface="Calibri"/>
              <a:ea typeface="Calibri"/>
              <a:cs typeface="Calibri"/>
              <a:sym typeface="Calibri"/>
            </a:endParaRPr>
          </a:p>
        </p:txBody>
      </p:sp>
      <p:grpSp>
        <p:nvGrpSpPr>
          <p:cNvPr id="256" name="Google Shape;256;p31"/>
          <p:cNvGrpSpPr/>
          <p:nvPr/>
        </p:nvGrpSpPr>
        <p:grpSpPr>
          <a:xfrm>
            <a:off x="6333294" y="1800658"/>
            <a:ext cx="2413762" cy="923460"/>
            <a:chOff x="5670664" y="3692825"/>
            <a:chExt cx="2413762" cy="1290108"/>
          </a:xfrm>
        </p:grpSpPr>
        <p:grpSp>
          <p:nvGrpSpPr>
            <p:cNvPr id="257" name="Google Shape;257;p31"/>
            <p:cNvGrpSpPr/>
            <p:nvPr/>
          </p:nvGrpSpPr>
          <p:grpSpPr>
            <a:xfrm>
              <a:off x="5670664" y="3692825"/>
              <a:ext cx="2413762" cy="1290108"/>
              <a:chOff x="5268775" y="1300775"/>
              <a:chExt cx="4368800" cy="2055950"/>
            </a:xfrm>
          </p:grpSpPr>
          <p:pic>
            <p:nvPicPr>
              <p:cNvPr id="258" name="Google Shape;258;p31"/>
              <p:cNvPicPr preferRelativeResize="0"/>
              <p:nvPr/>
            </p:nvPicPr>
            <p:blipFill rotWithShape="1">
              <a:blip r:embed="rId4">
                <a:alphaModFix/>
              </a:blip>
              <a:srcRect l="50955" t="10116" r="1266" b="46275"/>
              <a:stretch/>
            </p:blipFill>
            <p:spPr>
              <a:xfrm>
                <a:off x="5268775" y="1300775"/>
                <a:ext cx="4368800" cy="2055950"/>
              </a:xfrm>
              <a:prstGeom prst="rect">
                <a:avLst/>
              </a:prstGeom>
              <a:noFill/>
              <a:ln w="9525" cap="flat" cmpd="sng">
                <a:solidFill>
                  <a:schemeClr val="dk1"/>
                </a:solidFill>
                <a:prstDash val="solid"/>
                <a:round/>
                <a:headEnd type="none" w="sm" len="sm"/>
                <a:tailEnd type="none" w="sm" len="sm"/>
              </a:ln>
            </p:spPr>
          </p:pic>
          <p:sp>
            <p:nvSpPr>
              <p:cNvPr id="259" name="Google Shape;259;p31"/>
              <p:cNvSpPr/>
              <p:nvPr/>
            </p:nvSpPr>
            <p:spPr>
              <a:xfrm>
                <a:off x="5408070" y="1961494"/>
                <a:ext cx="1098300" cy="24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31"/>
            <p:cNvSpPr txBox="1"/>
            <p:nvPr/>
          </p:nvSpPr>
          <p:spPr>
            <a:xfrm>
              <a:off x="5747620" y="3968172"/>
              <a:ext cx="2234400" cy="838500"/>
            </a:xfrm>
            <a:prstGeom prst="rect">
              <a:avLst/>
            </a:prstGeom>
            <a:solidFill>
              <a:srgbClr val="EA9999"/>
            </a:solid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900" b="1">
                  <a:solidFill>
                    <a:schemeClr val="dk1"/>
                  </a:solidFill>
                  <a:latin typeface="Calibri"/>
                  <a:ea typeface="Calibri"/>
                  <a:cs typeface="Calibri"/>
                  <a:sym typeface="Calibri"/>
                </a:rPr>
                <a:t>Negative product review</a:t>
              </a:r>
              <a:endParaRPr sz="9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Absolute waste of money, will be sending it back ASAP!</a:t>
              </a:r>
              <a:endParaRPr sz="900">
                <a:latin typeface="Calibri"/>
                <a:ea typeface="Calibri"/>
                <a:cs typeface="Calibri"/>
                <a:sym typeface="Calibri"/>
              </a:endParaRPr>
            </a:p>
          </p:txBody>
        </p:sp>
      </p:grpSp>
      <p:grpSp>
        <p:nvGrpSpPr>
          <p:cNvPr id="261" name="Google Shape;261;p31"/>
          <p:cNvGrpSpPr/>
          <p:nvPr/>
        </p:nvGrpSpPr>
        <p:grpSpPr>
          <a:xfrm>
            <a:off x="3253475" y="1855697"/>
            <a:ext cx="2413550" cy="923525"/>
            <a:chOff x="2942525" y="2478475"/>
            <a:chExt cx="2413550" cy="1290200"/>
          </a:xfrm>
        </p:grpSpPr>
        <p:grpSp>
          <p:nvGrpSpPr>
            <p:cNvPr id="262" name="Google Shape;262;p31"/>
            <p:cNvGrpSpPr/>
            <p:nvPr/>
          </p:nvGrpSpPr>
          <p:grpSpPr>
            <a:xfrm>
              <a:off x="2942525" y="2478475"/>
              <a:ext cx="2413550" cy="1290200"/>
              <a:chOff x="390648" y="388268"/>
              <a:chExt cx="3237926" cy="1286726"/>
            </a:xfrm>
          </p:grpSpPr>
          <p:pic>
            <p:nvPicPr>
              <p:cNvPr id="263" name="Google Shape;263;p31"/>
              <p:cNvPicPr preferRelativeResize="0"/>
              <p:nvPr/>
            </p:nvPicPr>
            <p:blipFill rotWithShape="1">
              <a:blip r:embed="rId4">
                <a:alphaModFix/>
              </a:blip>
              <a:srcRect l="1619" t="8551" r="50602" b="45623"/>
              <a:stretch/>
            </p:blipFill>
            <p:spPr>
              <a:xfrm>
                <a:off x="390648" y="388268"/>
                <a:ext cx="3237926" cy="1286726"/>
              </a:xfrm>
              <a:prstGeom prst="rect">
                <a:avLst/>
              </a:prstGeom>
              <a:noFill/>
              <a:ln w="19050" cap="flat" cmpd="sng">
                <a:solidFill>
                  <a:schemeClr val="dk2"/>
                </a:solidFill>
                <a:prstDash val="solid"/>
                <a:round/>
                <a:headEnd type="none" w="sm" len="sm"/>
                <a:tailEnd type="none" w="sm" len="sm"/>
              </a:ln>
            </p:spPr>
          </p:pic>
          <p:sp>
            <p:nvSpPr>
              <p:cNvPr id="264" name="Google Shape;264;p31"/>
              <p:cNvSpPr/>
              <p:nvPr/>
            </p:nvSpPr>
            <p:spPr>
              <a:xfrm>
                <a:off x="496920" y="642239"/>
                <a:ext cx="976800" cy="16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31"/>
            <p:cNvSpPr txBox="1"/>
            <p:nvPr/>
          </p:nvSpPr>
          <p:spPr>
            <a:xfrm>
              <a:off x="2968550" y="2776028"/>
              <a:ext cx="2348700" cy="8385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a:solidFill>
                    <a:schemeClr val="dk1"/>
                  </a:solidFill>
                  <a:latin typeface="Calibri"/>
                  <a:ea typeface="Calibri"/>
                  <a:cs typeface="Calibri"/>
                  <a:sym typeface="Calibri"/>
                </a:rPr>
                <a:t>Neutral:</a:t>
              </a:r>
              <a:endParaRPr sz="900">
                <a:solidFill>
                  <a:srgbClr val="202124"/>
                </a:solidFill>
                <a:highlight>
                  <a:srgbClr val="FFFFFF"/>
                </a:highlight>
                <a:latin typeface="Calibri"/>
                <a:ea typeface="Calibri"/>
                <a:cs typeface="Calibri"/>
                <a:sym typeface="Calibri"/>
              </a:endParaRPr>
            </a:p>
            <a:p>
              <a:pPr marL="0" lvl="0" indent="0" algn="l" rtl="0">
                <a:spcBef>
                  <a:spcPts val="0"/>
                </a:spcBef>
                <a:spcAft>
                  <a:spcPts val="0"/>
                </a:spcAft>
                <a:buNone/>
              </a:pPr>
              <a:r>
                <a:rPr lang="en" sz="900">
                  <a:solidFill>
                    <a:srgbClr val="202124"/>
                  </a:solidFill>
                  <a:latin typeface="Calibri"/>
                  <a:ea typeface="Calibri"/>
                  <a:cs typeface="Calibri"/>
                  <a:sym typeface="Calibri"/>
                </a:rPr>
                <a:t>The service was alright. Not bad, not great.</a:t>
              </a:r>
              <a:endParaRPr sz="900">
                <a:latin typeface="Calibri"/>
                <a:ea typeface="Calibri"/>
                <a:cs typeface="Calibri"/>
                <a:sym typeface="Calibri"/>
              </a:endParaRPr>
            </a:p>
          </p:txBody>
        </p:sp>
      </p:grpSp>
      <p:sp>
        <p:nvSpPr>
          <p:cNvPr id="266" name="Google Shape;266;p31"/>
          <p:cNvSpPr/>
          <p:nvPr/>
        </p:nvSpPr>
        <p:spPr>
          <a:xfrm>
            <a:off x="4326116" y="1921200"/>
            <a:ext cx="728100" cy="104991"/>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txBox="1"/>
          <p:nvPr/>
        </p:nvSpPr>
        <p:spPr>
          <a:xfrm>
            <a:off x="630250" y="653875"/>
            <a:ext cx="83700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i="1">
                <a:latin typeface="Calibri"/>
                <a:ea typeface="Calibri"/>
                <a:cs typeface="Calibri"/>
                <a:sym typeface="Calibri"/>
              </a:rPr>
              <a:t>Business-to-</a:t>
            </a:r>
            <a:r>
              <a:rPr lang="en" sz="1200" b="1" i="1">
                <a:solidFill>
                  <a:schemeClr val="dk1"/>
                </a:solidFill>
                <a:latin typeface="Calibri"/>
                <a:ea typeface="Calibri"/>
                <a:cs typeface="Calibri"/>
                <a:sym typeface="Calibri"/>
              </a:rPr>
              <a:t>Customer</a:t>
            </a:r>
            <a:r>
              <a:rPr lang="en" sz="1200" b="1" i="1">
                <a:latin typeface="Calibri"/>
                <a:ea typeface="Calibri"/>
                <a:cs typeface="Calibri"/>
                <a:sym typeface="Calibri"/>
              </a:rPr>
              <a:t> trust is vital for a successful business.</a:t>
            </a:r>
            <a:r>
              <a:rPr lang="en" sz="1200" i="1">
                <a:latin typeface="Calibri"/>
                <a:ea typeface="Calibri"/>
                <a:cs typeface="Calibri"/>
                <a:sym typeface="Calibri"/>
              </a:rPr>
              <a:t> </a:t>
            </a:r>
            <a:endParaRPr sz="1200" i="1">
              <a:latin typeface="Calibri"/>
              <a:ea typeface="Calibri"/>
              <a:cs typeface="Calibri"/>
              <a:sym typeface="Calibri"/>
            </a:endParaRPr>
          </a:p>
          <a:p>
            <a:pPr marL="0" lvl="0" indent="0" algn="ctr" rtl="0">
              <a:spcBef>
                <a:spcPts val="0"/>
              </a:spcBef>
              <a:spcAft>
                <a:spcPts val="0"/>
              </a:spcAft>
              <a:buNone/>
            </a:pPr>
            <a:endParaRPr sz="1200" i="1">
              <a:latin typeface="Calibri"/>
              <a:ea typeface="Calibri"/>
              <a:cs typeface="Calibri"/>
              <a:sym typeface="Calibri"/>
            </a:endParaRPr>
          </a:p>
          <a:p>
            <a:pPr marL="0" lvl="0" indent="0" algn="l" rtl="0">
              <a:spcBef>
                <a:spcPts val="0"/>
              </a:spcBef>
              <a:spcAft>
                <a:spcPts val="0"/>
              </a:spcAft>
              <a:buNone/>
            </a:pPr>
            <a:r>
              <a:rPr lang="en" sz="1200">
                <a:latin typeface="Montserrat"/>
                <a:ea typeface="Montserrat"/>
                <a:cs typeface="Montserrat"/>
                <a:sym typeface="Montserrat"/>
              </a:rPr>
              <a:t>Sentiment Analysis is an emerging tool that helps businesses differentiate and categorize opinions about their products, services and brand image. This technique is used in Natural Language Processing by converting unstructured text into data that can be analysed.</a:t>
            </a:r>
            <a:endParaRPr sz="1200">
              <a:latin typeface="Montserrat"/>
              <a:ea typeface="Montserrat"/>
              <a:cs typeface="Montserrat"/>
              <a:sym typeface="Montserrat"/>
            </a:endParaRPr>
          </a:p>
        </p:txBody>
      </p:sp>
      <p:cxnSp>
        <p:nvCxnSpPr>
          <p:cNvPr id="268" name="Google Shape;268;p31"/>
          <p:cNvCxnSpPr/>
          <p:nvPr/>
        </p:nvCxnSpPr>
        <p:spPr>
          <a:xfrm>
            <a:off x="222250" y="3090875"/>
            <a:ext cx="8524800" cy="0"/>
          </a:xfrm>
          <a:prstGeom prst="straightConnector1">
            <a:avLst/>
          </a:prstGeom>
          <a:noFill/>
          <a:ln w="28575" cap="flat" cmpd="sng">
            <a:solidFill>
              <a:schemeClr val="dk1"/>
            </a:solidFill>
            <a:prstDash val="solid"/>
            <a:round/>
            <a:headEnd type="diamond" w="med" len="med"/>
            <a:tailEnd type="diamond" w="med" len="med"/>
          </a:ln>
        </p:spPr>
      </p:cxnSp>
      <p:sp>
        <p:nvSpPr>
          <p:cNvPr id="269" name="Google Shape;269;p31"/>
          <p:cNvSpPr txBox="1"/>
          <p:nvPr/>
        </p:nvSpPr>
        <p:spPr>
          <a:xfrm>
            <a:off x="3618900" y="2924275"/>
            <a:ext cx="1906200" cy="369300"/>
          </a:xfrm>
          <a:prstGeom prst="rect">
            <a:avLst/>
          </a:prstGeom>
          <a:solidFill>
            <a:srgbClr val="FFC000"/>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latin typeface="Calibri"/>
                <a:ea typeface="Calibri"/>
                <a:cs typeface="Calibri"/>
                <a:sym typeface="Calibri"/>
              </a:rPr>
              <a:t>BUSINESS RELEVANCE</a:t>
            </a:r>
            <a:endParaRPr sz="1200" b="1">
              <a:latin typeface="Calibri"/>
              <a:ea typeface="Calibri"/>
              <a:cs typeface="Calibri"/>
              <a:sym typeface="Calibri"/>
            </a:endParaRPr>
          </a:p>
        </p:txBody>
      </p:sp>
      <p:grpSp>
        <p:nvGrpSpPr>
          <p:cNvPr id="270" name="Google Shape;270;p31"/>
          <p:cNvGrpSpPr/>
          <p:nvPr/>
        </p:nvGrpSpPr>
        <p:grpSpPr>
          <a:xfrm>
            <a:off x="1627225" y="3476677"/>
            <a:ext cx="6068296" cy="1542926"/>
            <a:chOff x="1212300" y="1635999"/>
            <a:chExt cx="6719407" cy="1862763"/>
          </a:xfrm>
        </p:grpSpPr>
        <p:grpSp>
          <p:nvGrpSpPr>
            <p:cNvPr id="271" name="Google Shape;271;p31"/>
            <p:cNvGrpSpPr/>
            <p:nvPr/>
          </p:nvGrpSpPr>
          <p:grpSpPr>
            <a:xfrm>
              <a:off x="6077707" y="1644751"/>
              <a:ext cx="1854000" cy="1854000"/>
              <a:chOff x="6077707" y="1644751"/>
              <a:chExt cx="1854000" cy="1854000"/>
            </a:xfrm>
          </p:grpSpPr>
          <p:sp>
            <p:nvSpPr>
              <p:cNvPr id="272" name="Google Shape;272;p31"/>
              <p:cNvSpPr/>
              <p:nvPr/>
            </p:nvSpPr>
            <p:spPr>
              <a:xfrm>
                <a:off x="6077707" y="1644751"/>
                <a:ext cx="1854000" cy="1854000"/>
              </a:xfrm>
              <a:prstGeom prst="ellipse">
                <a:avLst/>
              </a:prstGeom>
              <a:solidFill>
                <a:srgbClr val="002855"/>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txBox="1"/>
              <p:nvPr/>
            </p:nvSpPr>
            <p:spPr>
              <a:xfrm>
                <a:off x="6385925" y="2310208"/>
                <a:ext cx="1365300" cy="676200"/>
              </a:xfrm>
              <a:prstGeom prst="rect">
                <a:avLst/>
              </a:prstGeom>
              <a:solidFill>
                <a:srgbClr val="00285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000" b="1">
                    <a:solidFill>
                      <a:schemeClr val="lt1"/>
                    </a:solidFill>
                    <a:latin typeface="Montserrat"/>
                    <a:ea typeface="Montserrat"/>
                    <a:cs typeface="Montserrat"/>
                    <a:sym typeface="Montserrat"/>
                  </a:rPr>
                  <a:t>Tracking Advertisement &amp; </a:t>
                </a:r>
                <a:endParaRPr sz="1000" b="1">
                  <a:solidFill>
                    <a:schemeClr val="lt1"/>
                  </a:solidFill>
                  <a:latin typeface="Montserrat"/>
                  <a:ea typeface="Montserrat"/>
                  <a:cs typeface="Montserrat"/>
                  <a:sym typeface="Montserrat"/>
                </a:endParaRPr>
              </a:p>
              <a:p>
                <a:pPr marL="0" lvl="0" indent="0" algn="ctr" rtl="0">
                  <a:spcBef>
                    <a:spcPts val="0"/>
                  </a:spcBef>
                  <a:spcAft>
                    <a:spcPts val="0"/>
                  </a:spcAft>
                  <a:buClr>
                    <a:schemeClr val="dk1"/>
                  </a:buClr>
                  <a:buSzPts val="1100"/>
                  <a:buFont typeface="Arial"/>
                  <a:buNone/>
                </a:pPr>
                <a:r>
                  <a:rPr lang="en" sz="1000" b="1">
                    <a:solidFill>
                      <a:schemeClr val="lt1"/>
                    </a:solidFill>
                    <a:latin typeface="Montserrat"/>
                    <a:ea typeface="Montserrat"/>
                    <a:cs typeface="Montserrat"/>
                    <a:sym typeface="Montserrat"/>
                  </a:rPr>
                  <a:t>Strategy Performance</a:t>
                </a:r>
                <a:endParaRPr sz="1000" b="1">
                  <a:solidFill>
                    <a:schemeClr val="lt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000" b="1">
                  <a:solidFill>
                    <a:schemeClr val="lt1"/>
                  </a:solidFill>
                  <a:latin typeface="Montserrat"/>
                  <a:ea typeface="Montserrat"/>
                  <a:cs typeface="Montserrat"/>
                  <a:sym typeface="Montserrat"/>
                </a:endParaRPr>
              </a:p>
            </p:txBody>
          </p:sp>
        </p:grpSp>
        <p:grpSp>
          <p:nvGrpSpPr>
            <p:cNvPr id="274" name="Google Shape;274;p31"/>
            <p:cNvGrpSpPr/>
            <p:nvPr/>
          </p:nvGrpSpPr>
          <p:grpSpPr>
            <a:xfrm>
              <a:off x="4455905" y="1644751"/>
              <a:ext cx="1854000" cy="1854000"/>
              <a:chOff x="4455905" y="1644751"/>
              <a:chExt cx="1854000" cy="1854000"/>
            </a:xfrm>
          </p:grpSpPr>
          <p:sp>
            <p:nvSpPr>
              <p:cNvPr id="275" name="Google Shape;275;p31"/>
              <p:cNvSpPr/>
              <p:nvPr/>
            </p:nvSpPr>
            <p:spPr>
              <a:xfrm>
                <a:off x="4455905" y="1644751"/>
                <a:ext cx="1854000" cy="1854000"/>
              </a:xfrm>
              <a:prstGeom prst="ellipse">
                <a:avLst/>
              </a:prstGeom>
              <a:solidFill>
                <a:srgbClr val="002855"/>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txBox="1"/>
              <p:nvPr/>
            </p:nvSpPr>
            <p:spPr>
              <a:xfrm>
                <a:off x="4801519" y="2295919"/>
                <a:ext cx="1290600" cy="521400"/>
              </a:xfrm>
              <a:prstGeom prst="rect">
                <a:avLst/>
              </a:prstGeom>
              <a:solidFill>
                <a:srgbClr val="002855"/>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a:solidFill>
                      <a:schemeClr val="lt1"/>
                    </a:solidFill>
                    <a:latin typeface="Montserrat"/>
                    <a:ea typeface="Montserrat"/>
                    <a:cs typeface="Montserrat"/>
                    <a:sym typeface="Montserrat"/>
                  </a:rPr>
                  <a:t>Market Research and Brand Monitoring </a:t>
                </a:r>
                <a:endParaRPr sz="1000" b="1">
                  <a:solidFill>
                    <a:schemeClr val="lt1"/>
                  </a:solidFill>
                  <a:latin typeface="Montserrat"/>
                  <a:ea typeface="Montserrat"/>
                  <a:cs typeface="Montserrat"/>
                  <a:sym typeface="Montserrat"/>
                </a:endParaRPr>
              </a:p>
            </p:txBody>
          </p:sp>
        </p:grpSp>
        <p:grpSp>
          <p:nvGrpSpPr>
            <p:cNvPr id="277" name="Google Shape;277;p31"/>
            <p:cNvGrpSpPr/>
            <p:nvPr/>
          </p:nvGrpSpPr>
          <p:grpSpPr>
            <a:xfrm>
              <a:off x="2860802" y="1635999"/>
              <a:ext cx="1854000" cy="1854000"/>
              <a:chOff x="2860802" y="1644762"/>
              <a:chExt cx="1854000" cy="1854000"/>
            </a:xfrm>
          </p:grpSpPr>
          <p:sp>
            <p:nvSpPr>
              <p:cNvPr id="278" name="Google Shape;278;p31"/>
              <p:cNvSpPr/>
              <p:nvPr/>
            </p:nvSpPr>
            <p:spPr>
              <a:xfrm>
                <a:off x="2860802" y="1644762"/>
                <a:ext cx="1854000" cy="1854000"/>
              </a:xfrm>
              <a:prstGeom prst="ellipse">
                <a:avLst/>
              </a:prstGeom>
              <a:solidFill>
                <a:srgbClr val="002855"/>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txBox="1"/>
              <p:nvPr/>
            </p:nvSpPr>
            <p:spPr>
              <a:xfrm>
                <a:off x="3142502" y="2311050"/>
                <a:ext cx="1290600" cy="521400"/>
              </a:xfrm>
              <a:prstGeom prst="rect">
                <a:avLst/>
              </a:prstGeom>
              <a:solidFill>
                <a:srgbClr val="002855"/>
              </a:solidFill>
              <a:ln>
                <a:noFill/>
              </a:ln>
            </p:spPr>
            <p:txBody>
              <a:bodyPr spcFirstLastPara="1" wrap="square" lIns="91425" tIns="91425" rIns="91425" bIns="91425" anchor="ctr" anchorCtr="0">
                <a:noAutofit/>
              </a:bodyPr>
              <a:lstStyle/>
              <a:p>
                <a:pPr marL="0" lvl="0" indent="0" algn="ctr" rtl="0">
                  <a:lnSpc>
                    <a:spcPct val="115000"/>
                  </a:lnSpc>
                  <a:spcBef>
                    <a:spcPts val="1800"/>
                  </a:spcBef>
                  <a:spcAft>
                    <a:spcPts val="0"/>
                  </a:spcAft>
                  <a:buClr>
                    <a:schemeClr val="dk1"/>
                  </a:buClr>
                  <a:buSzPts val="1100"/>
                  <a:buFont typeface="Arial"/>
                  <a:buNone/>
                </a:pPr>
                <a:r>
                  <a:rPr lang="en" sz="1000" b="1">
                    <a:solidFill>
                      <a:schemeClr val="lt1"/>
                    </a:solidFill>
                    <a:latin typeface="Montserrat"/>
                    <a:ea typeface="Montserrat"/>
                    <a:cs typeface="Montserrat"/>
                    <a:sym typeface="Montserrat"/>
                  </a:rPr>
                  <a:t>Preventing setbacks &amp; crises</a:t>
                </a:r>
                <a:endParaRPr sz="1000" b="1">
                  <a:solidFill>
                    <a:schemeClr val="lt1"/>
                  </a:solidFill>
                  <a:latin typeface="Montserrat"/>
                  <a:ea typeface="Montserrat"/>
                  <a:cs typeface="Montserrat"/>
                  <a:sym typeface="Montserrat"/>
                </a:endParaRPr>
              </a:p>
              <a:p>
                <a:pPr marL="0" lvl="0" indent="0" algn="l" rtl="0">
                  <a:lnSpc>
                    <a:spcPct val="115000"/>
                  </a:lnSpc>
                  <a:spcBef>
                    <a:spcPts val="400"/>
                  </a:spcBef>
                  <a:spcAft>
                    <a:spcPts val="0"/>
                  </a:spcAft>
                  <a:buNone/>
                </a:pPr>
                <a:endParaRPr sz="1000">
                  <a:solidFill>
                    <a:schemeClr val="lt1"/>
                  </a:solidFill>
                  <a:latin typeface="Montserrat"/>
                  <a:ea typeface="Montserrat"/>
                  <a:cs typeface="Montserrat"/>
                  <a:sym typeface="Montserrat"/>
                </a:endParaRPr>
              </a:p>
            </p:txBody>
          </p:sp>
        </p:grpSp>
        <p:grpSp>
          <p:nvGrpSpPr>
            <p:cNvPr id="280" name="Google Shape;280;p31"/>
            <p:cNvGrpSpPr/>
            <p:nvPr/>
          </p:nvGrpSpPr>
          <p:grpSpPr>
            <a:xfrm>
              <a:off x="1212300" y="1644762"/>
              <a:ext cx="1854000" cy="1854000"/>
              <a:chOff x="1212300" y="1644762"/>
              <a:chExt cx="1854000" cy="1854000"/>
            </a:xfrm>
          </p:grpSpPr>
          <p:sp>
            <p:nvSpPr>
              <p:cNvPr id="281" name="Google Shape;281;p31"/>
              <p:cNvSpPr/>
              <p:nvPr/>
            </p:nvSpPr>
            <p:spPr>
              <a:xfrm>
                <a:off x="1212300" y="1644762"/>
                <a:ext cx="1854000" cy="1854000"/>
              </a:xfrm>
              <a:prstGeom prst="ellipse">
                <a:avLst/>
              </a:prstGeom>
              <a:solidFill>
                <a:srgbClr val="002855"/>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txBox="1"/>
              <p:nvPr/>
            </p:nvSpPr>
            <p:spPr>
              <a:xfrm>
                <a:off x="1347300" y="2046757"/>
                <a:ext cx="1584000" cy="1050000"/>
              </a:xfrm>
              <a:prstGeom prst="rect">
                <a:avLst/>
              </a:prstGeom>
              <a:noFill/>
              <a:ln>
                <a:noFill/>
              </a:ln>
            </p:spPr>
            <p:txBody>
              <a:bodyPr spcFirstLastPara="1" wrap="square" lIns="91425" tIns="91425" rIns="91425" bIns="91425" anchor="ctr" anchorCtr="0">
                <a:spAutoFit/>
              </a:bodyPr>
              <a:lstStyle/>
              <a:p>
                <a:pPr marL="0" lvl="0" indent="0" algn="ctr" rtl="0">
                  <a:lnSpc>
                    <a:spcPct val="115000"/>
                  </a:lnSpc>
                  <a:spcBef>
                    <a:spcPts val="1800"/>
                  </a:spcBef>
                  <a:spcAft>
                    <a:spcPts val="400"/>
                  </a:spcAft>
                  <a:buClr>
                    <a:schemeClr val="dk1"/>
                  </a:buClr>
                  <a:buSzPts val="1100"/>
                  <a:buFont typeface="Arial"/>
                  <a:buNone/>
                </a:pPr>
                <a:r>
                  <a:rPr lang="en" sz="1000" b="1">
                    <a:solidFill>
                      <a:schemeClr val="lt1"/>
                    </a:solidFill>
                    <a:latin typeface="Montserrat"/>
                    <a:ea typeface="Montserrat"/>
                    <a:cs typeface="Montserrat"/>
                    <a:sym typeface="Montserrat"/>
                  </a:rPr>
                  <a:t>Improving customer services &amp; reducing customer churn</a:t>
                </a:r>
                <a:endParaRPr sz="1000">
                  <a:solidFill>
                    <a:schemeClr val="lt1"/>
                  </a:solidFill>
                  <a:latin typeface="Montserrat"/>
                  <a:ea typeface="Montserrat"/>
                  <a:cs typeface="Montserrat"/>
                  <a:sym typeface="Montserrat"/>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p:nvPr/>
        </p:nvSpPr>
        <p:spPr>
          <a:xfrm>
            <a:off x="785978" y="111525"/>
            <a:ext cx="77508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800">
                <a:solidFill>
                  <a:schemeClr val="dk1"/>
                </a:solidFill>
                <a:latin typeface="Fira Sans Medium"/>
                <a:ea typeface="Fira Sans Medium"/>
                <a:cs typeface="Fira Sans Medium"/>
                <a:sym typeface="Fira Sans Medium"/>
              </a:rPr>
              <a:t>Project Objectives</a:t>
            </a:r>
            <a:endParaRPr sz="2200">
              <a:solidFill>
                <a:schemeClr val="dk1"/>
              </a:solidFill>
              <a:latin typeface="Fira Sans Medium"/>
              <a:ea typeface="Fira Sans Medium"/>
              <a:cs typeface="Fira Sans Medium"/>
              <a:sym typeface="Fira Sans Medium"/>
            </a:endParaRPr>
          </a:p>
        </p:txBody>
      </p:sp>
      <p:pic>
        <p:nvPicPr>
          <p:cNvPr id="288" name="Google Shape;288;p32"/>
          <p:cNvPicPr preferRelativeResize="0"/>
          <p:nvPr/>
        </p:nvPicPr>
        <p:blipFill rotWithShape="1">
          <a:blip r:embed="rId3">
            <a:alphaModFix/>
          </a:blip>
          <a:srcRect l="66734" r="-544"/>
          <a:stretch/>
        </p:blipFill>
        <p:spPr>
          <a:xfrm>
            <a:off x="-302575" y="2143788"/>
            <a:ext cx="3091623" cy="1166375"/>
          </a:xfrm>
          <a:prstGeom prst="rect">
            <a:avLst/>
          </a:prstGeom>
          <a:noFill/>
          <a:ln>
            <a:noFill/>
          </a:ln>
        </p:spPr>
      </p:pic>
      <p:sp>
        <p:nvSpPr>
          <p:cNvPr id="289" name="Google Shape;289;p32"/>
          <p:cNvSpPr txBox="1"/>
          <p:nvPr/>
        </p:nvSpPr>
        <p:spPr>
          <a:xfrm>
            <a:off x="6758675" y="788825"/>
            <a:ext cx="1993800" cy="369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lt1"/>
                </a:solidFill>
                <a:latin typeface="Calibri"/>
                <a:ea typeface="Calibri"/>
                <a:cs typeface="Calibri"/>
                <a:sym typeface="Calibri"/>
              </a:rPr>
              <a:t>Manage brand reputation</a:t>
            </a:r>
            <a:endParaRPr sz="1200" b="1">
              <a:solidFill>
                <a:schemeClr val="lt1"/>
              </a:solidFill>
              <a:latin typeface="Calibri"/>
              <a:ea typeface="Calibri"/>
              <a:cs typeface="Calibri"/>
              <a:sym typeface="Calibri"/>
            </a:endParaRPr>
          </a:p>
        </p:txBody>
      </p:sp>
      <p:sp>
        <p:nvSpPr>
          <p:cNvPr id="290" name="Google Shape;290;p32"/>
          <p:cNvSpPr txBox="1"/>
          <p:nvPr/>
        </p:nvSpPr>
        <p:spPr>
          <a:xfrm>
            <a:off x="516475" y="838025"/>
            <a:ext cx="1948200" cy="369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lt1"/>
                </a:solidFill>
                <a:highlight>
                  <a:schemeClr val="dk2"/>
                </a:highlight>
                <a:latin typeface="Calibri"/>
                <a:ea typeface="Calibri"/>
                <a:cs typeface="Calibri"/>
                <a:sym typeface="Calibri"/>
              </a:rPr>
              <a:t>Improve customer support</a:t>
            </a:r>
            <a:endParaRPr sz="1200" b="1">
              <a:solidFill>
                <a:schemeClr val="lt1"/>
              </a:solidFill>
              <a:highlight>
                <a:schemeClr val="dk2"/>
              </a:highlight>
              <a:latin typeface="Calibri"/>
              <a:ea typeface="Calibri"/>
              <a:cs typeface="Calibri"/>
              <a:sym typeface="Calibri"/>
            </a:endParaRPr>
          </a:p>
        </p:txBody>
      </p:sp>
      <p:sp>
        <p:nvSpPr>
          <p:cNvPr id="291" name="Google Shape;291;p32"/>
          <p:cNvSpPr txBox="1"/>
          <p:nvPr/>
        </p:nvSpPr>
        <p:spPr>
          <a:xfrm>
            <a:off x="6812650" y="3567650"/>
            <a:ext cx="1778100" cy="369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lt1"/>
                </a:solidFill>
                <a:latin typeface="Calibri"/>
                <a:ea typeface="Calibri"/>
                <a:cs typeface="Calibri"/>
                <a:sym typeface="Calibri"/>
              </a:rPr>
              <a:t>Competitor Intelligence</a:t>
            </a:r>
            <a:endParaRPr sz="1200" b="1">
              <a:solidFill>
                <a:schemeClr val="lt1"/>
              </a:solidFill>
              <a:latin typeface="Calibri"/>
              <a:ea typeface="Calibri"/>
              <a:cs typeface="Calibri"/>
              <a:sym typeface="Calibri"/>
            </a:endParaRPr>
          </a:p>
        </p:txBody>
      </p:sp>
      <p:sp>
        <p:nvSpPr>
          <p:cNvPr id="292" name="Google Shape;292;p32"/>
          <p:cNvSpPr txBox="1"/>
          <p:nvPr/>
        </p:nvSpPr>
        <p:spPr>
          <a:xfrm>
            <a:off x="571975" y="3567650"/>
            <a:ext cx="1837200" cy="369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lt1"/>
                </a:solidFill>
                <a:latin typeface="Calibri"/>
                <a:ea typeface="Calibri"/>
                <a:cs typeface="Calibri"/>
                <a:sym typeface="Calibri"/>
              </a:rPr>
              <a:t>Identify Product Issues</a:t>
            </a:r>
            <a:endParaRPr sz="1200" b="1">
              <a:solidFill>
                <a:schemeClr val="lt1"/>
              </a:solidFill>
              <a:latin typeface="Calibri"/>
              <a:ea typeface="Calibri"/>
              <a:cs typeface="Calibri"/>
              <a:sym typeface="Calibri"/>
            </a:endParaRPr>
          </a:p>
        </p:txBody>
      </p:sp>
      <p:sp>
        <p:nvSpPr>
          <p:cNvPr id="293" name="Google Shape;293;p32"/>
          <p:cNvSpPr txBox="1"/>
          <p:nvPr/>
        </p:nvSpPr>
        <p:spPr>
          <a:xfrm>
            <a:off x="117625" y="1304600"/>
            <a:ext cx="30000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Montserrat"/>
                <a:ea typeface="Montserrat"/>
                <a:cs typeface="Montserrat"/>
                <a:sym typeface="Montserrat"/>
              </a:rPr>
              <a:t>Detect the root cause of negative customer services to improve customer care management systems</a:t>
            </a:r>
            <a:endParaRPr sz="1100">
              <a:solidFill>
                <a:schemeClr val="dk1"/>
              </a:solidFill>
              <a:latin typeface="Montserrat"/>
              <a:ea typeface="Montserrat"/>
              <a:cs typeface="Montserrat"/>
              <a:sym typeface="Montserrat"/>
            </a:endParaRPr>
          </a:p>
        </p:txBody>
      </p:sp>
      <p:sp>
        <p:nvSpPr>
          <p:cNvPr id="294" name="Google Shape;294;p32"/>
          <p:cNvSpPr txBox="1"/>
          <p:nvPr/>
        </p:nvSpPr>
        <p:spPr>
          <a:xfrm>
            <a:off x="371725" y="4055638"/>
            <a:ext cx="27459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212529"/>
                </a:solidFill>
                <a:latin typeface="Montserrat"/>
                <a:ea typeface="Montserrat"/>
                <a:cs typeface="Montserrat"/>
                <a:sym typeface="Montserrat"/>
              </a:rPr>
              <a:t>Determine the  weak areas of products based on negative customer sentiments.</a:t>
            </a:r>
            <a:endParaRPr sz="1100">
              <a:solidFill>
                <a:srgbClr val="212529"/>
              </a:solidFill>
              <a:latin typeface="Montserrat"/>
              <a:ea typeface="Montserrat"/>
              <a:cs typeface="Montserrat"/>
              <a:sym typeface="Montserrat"/>
            </a:endParaRPr>
          </a:p>
          <a:p>
            <a:pPr marL="0" lvl="0" indent="0" algn="l" rtl="0">
              <a:spcBef>
                <a:spcPts val="0"/>
              </a:spcBef>
              <a:spcAft>
                <a:spcPts val="0"/>
              </a:spcAft>
              <a:buNone/>
            </a:pPr>
            <a:r>
              <a:rPr lang="en" sz="1100">
                <a:solidFill>
                  <a:srgbClr val="212529"/>
                </a:solidFill>
                <a:latin typeface="Montserrat"/>
                <a:ea typeface="Montserrat"/>
                <a:cs typeface="Montserrat"/>
                <a:sym typeface="Montserrat"/>
              </a:rPr>
              <a:t>ex:-  'poor quality of product', </a:t>
            </a:r>
            <a:endParaRPr sz="1100">
              <a:latin typeface="Montserrat"/>
              <a:ea typeface="Montserrat"/>
              <a:cs typeface="Montserrat"/>
              <a:sym typeface="Montserrat"/>
            </a:endParaRPr>
          </a:p>
        </p:txBody>
      </p:sp>
      <p:sp>
        <p:nvSpPr>
          <p:cNvPr id="295" name="Google Shape;295;p32"/>
          <p:cNvSpPr txBox="1"/>
          <p:nvPr/>
        </p:nvSpPr>
        <p:spPr>
          <a:xfrm>
            <a:off x="6487625" y="1308038"/>
            <a:ext cx="25359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212529"/>
                </a:solidFill>
                <a:latin typeface="Montserrat"/>
                <a:ea typeface="Montserrat"/>
                <a:cs typeface="Montserrat"/>
                <a:sym typeface="Montserrat"/>
              </a:rPr>
              <a:t>Fix product issues to improve products based on customer needs </a:t>
            </a:r>
            <a:endParaRPr sz="1100">
              <a:latin typeface="Montserrat"/>
              <a:ea typeface="Montserrat"/>
              <a:cs typeface="Montserrat"/>
              <a:sym typeface="Montserrat"/>
            </a:endParaRPr>
          </a:p>
        </p:txBody>
      </p:sp>
      <p:sp>
        <p:nvSpPr>
          <p:cNvPr id="296" name="Google Shape;296;p32"/>
          <p:cNvSpPr txBox="1"/>
          <p:nvPr/>
        </p:nvSpPr>
        <p:spPr>
          <a:xfrm>
            <a:off x="6410063" y="4140250"/>
            <a:ext cx="27459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ontserrat"/>
                <a:ea typeface="Montserrat"/>
                <a:cs typeface="Montserrat"/>
                <a:sym typeface="Montserrat"/>
              </a:rPr>
              <a:t>Survey similar products by competitors to reveal popular product features </a:t>
            </a:r>
            <a:endParaRPr sz="1100">
              <a:latin typeface="Montserrat"/>
              <a:ea typeface="Montserrat"/>
              <a:cs typeface="Montserrat"/>
              <a:sym typeface="Montserrat"/>
            </a:endParaRPr>
          </a:p>
        </p:txBody>
      </p:sp>
      <p:pic>
        <p:nvPicPr>
          <p:cNvPr id="297" name="Google Shape;297;p32"/>
          <p:cNvPicPr preferRelativeResize="0"/>
          <p:nvPr/>
        </p:nvPicPr>
        <p:blipFill>
          <a:blip r:embed="rId4">
            <a:alphaModFix/>
          </a:blip>
          <a:stretch>
            <a:fillRect/>
          </a:stretch>
        </p:blipFill>
        <p:spPr>
          <a:xfrm>
            <a:off x="3021850" y="950325"/>
            <a:ext cx="3155425" cy="4354675"/>
          </a:xfrm>
          <a:prstGeom prst="rect">
            <a:avLst/>
          </a:prstGeom>
          <a:noFill/>
          <a:ln>
            <a:noFill/>
          </a:ln>
        </p:spPr>
      </p:pic>
      <p:pic>
        <p:nvPicPr>
          <p:cNvPr id="298" name="Google Shape;298;p32"/>
          <p:cNvPicPr preferRelativeResize="0"/>
          <p:nvPr/>
        </p:nvPicPr>
        <p:blipFill rotWithShape="1">
          <a:blip r:embed="rId3">
            <a:alphaModFix/>
          </a:blip>
          <a:srcRect l="66734" r="-544"/>
          <a:stretch/>
        </p:blipFill>
        <p:spPr>
          <a:xfrm>
            <a:off x="6237213" y="2150638"/>
            <a:ext cx="3091623" cy="116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3"/>
          <p:cNvSpPr/>
          <p:nvPr/>
        </p:nvSpPr>
        <p:spPr>
          <a:xfrm rot="3044999">
            <a:off x="7154062" y="-798095"/>
            <a:ext cx="4084826" cy="5918472"/>
          </a:xfrm>
          <a:custGeom>
            <a:avLst/>
            <a:gdLst/>
            <a:ahLst/>
            <a:cxnLst/>
            <a:rect l="l" t="t" r="r" b="b"/>
            <a:pathLst>
              <a:path w="3991493" h="4835022" extrusionOk="0">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04" name="Google Shape;304;p33"/>
          <p:cNvSpPr/>
          <p:nvPr/>
        </p:nvSpPr>
        <p:spPr>
          <a:xfrm rot="6799609">
            <a:off x="7847878" y="4008675"/>
            <a:ext cx="2481974" cy="1182667"/>
          </a:xfrm>
          <a:prstGeom prst="rect">
            <a:avLst/>
          </a:prstGeom>
          <a:solidFill>
            <a:srgbClr val="1319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305" name="Google Shape;305;p33"/>
          <p:cNvPicPr preferRelativeResize="0"/>
          <p:nvPr/>
        </p:nvPicPr>
        <p:blipFill rotWithShape="1">
          <a:blip r:embed="rId3">
            <a:alphaModFix/>
          </a:blip>
          <a:srcRect/>
          <a:stretch/>
        </p:blipFill>
        <p:spPr>
          <a:xfrm>
            <a:off x="7720417" y="-364059"/>
            <a:ext cx="1727160" cy="5749619"/>
          </a:xfrm>
          <a:prstGeom prst="rect">
            <a:avLst/>
          </a:prstGeom>
          <a:noFill/>
          <a:ln>
            <a:noFill/>
          </a:ln>
        </p:spPr>
      </p:pic>
      <p:sp>
        <p:nvSpPr>
          <p:cNvPr id="306" name="Google Shape;306;p33"/>
          <p:cNvSpPr/>
          <p:nvPr/>
        </p:nvSpPr>
        <p:spPr>
          <a:xfrm>
            <a:off x="8786018" y="3618725"/>
            <a:ext cx="2481900" cy="1182600"/>
          </a:xfrm>
          <a:prstGeom prst="rect">
            <a:avLst/>
          </a:prstGeom>
          <a:solidFill>
            <a:srgbClr val="1319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07" name="Google Shape;307;p33"/>
          <p:cNvSpPr txBox="1"/>
          <p:nvPr/>
        </p:nvSpPr>
        <p:spPr>
          <a:xfrm>
            <a:off x="893103" y="111500"/>
            <a:ext cx="7750800" cy="500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800">
                <a:solidFill>
                  <a:schemeClr val="dk1"/>
                </a:solidFill>
                <a:latin typeface="Fira Sans Medium"/>
                <a:ea typeface="Fira Sans Medium"/>
                <a:cs typeface="Fira Sans Medium"/>
                <a:sym typeface="Fira Sans Medium"/>
              </a:rPr>
              <a:t>Overview of Datasets </a:t>
            </a:r>
            <a:endParaRPr sz="2200">
              <a:solidFill>
                <a:schemeClr val="dk1"/>
              </a:solidFill>
              <a:latin typeface="Fira Sans Medium"/>
              <a:ea typeface="Fira Sans Medium"/>
              <a:cs typeface="Fira Sans Medium"/>
              <a:sym typeface="Fira Sans Medium"/>
            </a:endParaRPr>
          </a:p>
        </p:txBody>
      </p:sp>
      <p:sp>
        <p:nvSpPr>
          <p:cNvPr id="308" name="Google Shape;308;p33"/>
          <p:cNvSpPr/>
          <p:nvPr/>
        </p:nvSpPr>
        <p:spPr>
          <a:xfrm>
            <a:off x="1371538" y="2675613"/>
            <a:ext cx="1321500" cy="400200"/>
          </a:xfrm>
          <a:prstGeom prst="roundRect">
            <a:avLst>
              <a:gd name="adj" fmla="val 50000"/>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Calibri"/>
                <a:ea typeface="Calibri"/>
                <a:cs typeface="Calibri"/>
                <a:sym typeface="Calibri"/>
              </a:rPr>
              <a:t>Dataset Features </a:t>
            </a:r>
            <a:endParaRPr sz="1000" b="1">
              <a:solidFill>
                <a:schemeClr val="dk1"/>
              </a:solidFill>
              <a:latin typeface="Calibri"/>
              <a:ea typeface="Calibri"/>
              <a:cs typeface="Calibri"/>
              <a:sym typeface="Calibri"/>
            </a:endParaRPr>
          </a:p>
        </p:txBody>
      </p:sp>
      <p:graphicFrame>
        <p:nvGraphicFramePr>
          <p:cNvPr id="309" name="Google Shape;309;p33"/>
          <p:cNvGraphicFramePr/>
          <p:nvPr/>
        </p:nvGraphicFramePr>
        <p:xfrm>
          <a:off x="788875" y="3175903"/>
          <a:ext cx="2774375" cy="1967600"/>
        </p:xfrm>
        <a:graphic>
          <a:graphicData uri="http://schemas.openxmlformats.org/drawingml/2006/table">
            <a:tbl>
              <a:tblPr>
                <a:noFill/>
                <a:tableStyleId>{6798E137-1B72-4280-A93F-FC7D0CBA3F69}</a:tableStyleId>
              </a:tblPr>
              <a:tblGrid>
                <a:gridCol w="980450">
                  <a:extLst>
                    <a:ext uri="{9D8B030D-6E8A-4147-A177-3AD203B41FA5}">
                      <a16:colId xmlns:a16="http://schemas.microsoft.com/office/drawing/2014/main" val="20000"/>
                    </a:ext>
                  </a:extLst>
                </a:gridCol>
                <a:gridCol w="1793925">
                  <a:extLst>
                    <a:ext uri="{9D8B030D-6E8A-4147-A177-3AD203B41FA5}">
                      <a16:colId xmlns:a16="http://schemas.microsoft.com/office/drawing/2014/main" val="20001"/>
                    </a:ext>
                  </a:extLst>
                </a:gridCol>
              </a:tblGrid>
              <a:tr h="237875">
                <a:tc>
                  <a:txBody>
                    <a:bodyPr/>
                    <a:lstStyle/>
                    <a:p>
                      <a:pPr marL="0" lvl="0" indent="0" algn="ctr" rtl="0">
                        <a:spcBef>
                          <a:spcPts val="0"/>
                        </a:spcBef>
                        <a:spcAft>
                          <a:spcPts val="0"/>
                        </a:spcAft>
                        <a:buNone/>
                      </a:pPr>
                      <a:r>
                        <a:rPr lang="en" sz="700" b="1">
                          <a:solidFill>
                            <a:schemeClr val="lt1"/>
                          </a:solidFill>
                        </a:rPr>
                        <a:t>FEATURE NAME</a:t>
                      </a:r>
                      <a:endParaRPr sz="700" b="1">
                        <a:solidFill>
                          <a:schemeClr val="lt1"/>
                        </a:solidFill>
                      </a:endParaRPr>
                    </a:p>
                  </a:txBody>
                  <a:tcPr marL="91425" marR="91425" marT="27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700" b="1">
                          <a:solidFill>
                            <a:schemeClr val="lt1"/>
                          </a:solidFill>
                        </a:rPr>
                        <a:t>DESCRIPTION</a:t>
                      </a:r>
                      <a:endParaRPr sz="700" b="1">
                        <a:solidFill>
                          <a:schemeClr val="lt1"/>
                        </a:solidFill>
                      </a:endParaRPr>
                    </a:p>
                  </a:txBody>
                  <a:tcPr marL="91425" marR="91425" marT="27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170375">
                <a:tc>
                  <a:txBody>
                    <a:bodyPr/>
                    <a:lstStyle/>
                    <a:p>
                      <a:pPr marL="0" lvl="0" indent="0" algn="l" rtl="0">
                        <a:spcBef>
                          <a:spcPts val="0"/>
                        </a:spcBef>
                        <a:spcAft>
                          <a:spcPts val="0"/>
                        </a:spcAft>
                        <a:buNone/>
                      </a:pPr>
                      <a:r>
                        <a:rPr lang="en" sz="700" b="1"/>
                        <a:t>1. ASIN</a:t>
                      </a:r>
                      <a:endParaRPr sz="700" b="1"/>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700"/>
                        <a:t>ID of the product</a:t>
                      </a:r>
                      <a:endParaRPr sz="700"/>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70375">
                <a:tc>
                  <a:txBody>
                    <a:bodyPr/>
                    <a:lstStyle/>
                    <a:p>
                      <a:pPr marL="0" lvl="0" indent="0" algn="l" rtl="0">
                        <a:spcBef>
                          <a:spcPts val="0"/>
                        </a:spcBef>
                        <a:spcAft>
                          <a:spcPts val="0"/>
                        </a:spcAft>
                        <a:buNone/>
                      </a:pPr>
                      <a:r>
                        <a:rPr lang="en" sz="700" b="1"/>
                        <a:t>2. Title</a:t>
                      </a:r>
                      <a:endParaRPr sz="700" b="1"/>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700"/>
                        <a:t>Name of the product </a:t>
                      </a:r>
                      <a:endParaRPr sz="700"/>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92350">
                <a:tc>
                  <a:txBody>
                    <a:bodyPr/>
                    <a:lstStyle/>
                    <a:p>
                      <a:pPr marL="0" lvl="0" indent="0" algn="l" rtl="0">
                        <a:spcBef>
                          <a:spcPts val="0"/>
                        </a:spcBef>
                        <a:spcAft>
                          <a:spcPts val="0"/>
                        </a:spcAft>
                        <a:buNone/>
                      </a:pPr>
                      <a:r>
                        <a:rPr lang="en" sz="700" b="1"/>
                        <a:t>3. Price</a:t>
                      </a:r>
                      <a:endParaRPr sz="700" b="1"/>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700"/>
                        <a:t>Price in US dollars (at time of crawl)</a:t>
                      </a:r>
                      <a:endParaRPr sz="700"/>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70375">
                <a:tc>
                  <a:txBody>
                    <a:bodyPr/>
                    <a:lstStyle/>
                    <a:p>
                      <a:pPr marL="0" lvl="0" indent="0" algn="l" rtl="0">
                        <a:spcBef>
                          <a:spcPts val="0"/>
                        </a:spcBef>
                        <a:spcAft>
                          <a:spcPts val="0"/>
                        </a:spcAft>
                        <a:buNone/>
                      </a:pPr>
                      <a:r>
                        <a:rPr lang="en" sz="700" b="1"/>
                        <a:t>4. Brand</a:t>
                      </a:r>
                      <a:endParaRPr sz="700" b="1"/>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700"/>
                        <a:t>Brand name</a:t>
                      </a:r>
                      <a:endParaRPr sz="700"/>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70375">
                <a:tc>
                  <a:txBody>
                    <a:bodyPr/>
                    <a:lstStyle/>
                    <a:p>
                      <a:pPr marL="0" lvl="0" indent="0" algn="l" rtl="0">
                        <a:spcBef>
                          <a:spcPts val="0"/>
                        </a:spcBef>
                        <a:spcAft>
                          <a:spcPts val="0"/>
                        </a:spcAft>
                        <a:buNone/>
                      </a:pPr>
                      <a:r>
                        <a:rPr lang="en" sz="700" b="1"/>
                        <a:t>5. Subcategory</a:t>
                      </a:r>
                      <a:endParaRPr sz="700" b="1"/>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700"/>
                        <a:t>Category that the product belongs to </a:t>
                      </a:r>
                      <a:endParaRPr sz="700"/>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170375">
                <a:tc>
                  <a:txBody>
                    <a:bodyPr/>
                    <a:lstStyle/>
                    <a:p>
                      <a:pPr marL="0" lvl="0" indent="0" algn="l" rtl="0">
                        <a:spcBef>
                          <a:spcPts val="0"/>
                        </a:spcBef>
                        <a:spcAft>
                          <a:spcPts val="0"/>
                        </a:spcAft>
                        <a:buNone/>
                      </a:pPr>
                      <a:r>
                        <a:rPr lang="en" sz="700" b="1"/>
                        <a:t>6. ReviewerID</a:t>
                      </a:r>
                      <a:endParaRPr sz="700" b="1"/>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700"/>
                        <a:t>ID of the reviewer</a:t>
                      </a:r>
                      <a:endParaRPr sz="700"/>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172950">
                <a:tc>
                  <a:txBody>
                    <a:bodyPr/>
                    <a:lstStyle/>
                    <a:p>
                      <a:pPr marL="0" lvl="0" indent="0" algn="l" rtl="0">
                        <a:spcBef>
                          <a:spcPts val="0"/>
                        </a:spcBef>
                        <a:spcAft>
                          <a:spcPts val="0"/>
                        </a:spcAft>
                        <a:buNone/>
                      </a:pPr>
                      <a:r>
                        <a:rPr lang="en" sz="700" b="1"/>
                        <a:t>7. Helpful</a:t>
                      </a:r>
                      <a:endParaRPr sz="700" b="1"/>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700"/>
                        <a:t>Helpfulness rating of the review</a:t>
                      </a:r>
                      <a:endParaRPr sz="700"/>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170375">
                <a:tc>
                  <a:txBody>
                    <a:bodyPr/>
                    <a:lstStyle/>
                    <a:p>
                      <a:pPr marL="0" lvl="0" indent="0" algn="l" rtl="0">
                        <a:spcBef>
                          <a:spcPts val="0"/>
                        </a:spcBef>
                        <a:spcAft>
                          <a:spcPts val="0"/>
                        </a:spcAft>
                        <a:buNone/>
                      </a:pPr>
                      <a:r>
                        <a:rPr lang="en" sz="700" b="1"/>
                        <a:t>8. Review</a:t>
                      </a:r>
                      <a:endParaRPr sz="700" b="1"/>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700"/>
                        <a:t>Text of the review</a:t>
                      </a:r>
                      <a:endParaRPr sz="700"/>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171800">
                <a:tc>
                  <a:txBody>
                    <a:bodyPr/>
                    <a:lstStyle/>
                    <a:p>
                      <a:pPr marL="0" lvl="0" indent="0" algn="l" rtl="0">
                        <a:spcBef>
                          <a:spcPts val="0"/>
                        </a:spcBef>
                        <a:spcAft>
                          <a:spcPts val="0"/>
                        </a:spcAft>
                        <a:buNone/>
                      </a:pPr>
                      <a:r>
                        <a:rPr lang="en" sz="700" b="1"/>
                        <a:t>9. Ratings</a:t>
                      </a:r>
                      <a:endParaRPr sz="700" b="1"/>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700"/>
                        <a:t>Rating of the product</a:t>
                      </a:r>
                      <a:endParaRPr sz="700"/>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170375">
                <a:tc>
                  <a:txBody>
                    <a:bodyPr/>
                    <a:lstStyle/>
                    <a:p>
                      <a:pPr marL="0" lvl="0" indent="0" algn="l" rtl="0">
                        <a:spcBef>
                          <a:spcPts val="0"/>
                        </a:spcBef>
                        <a:spcAft>
                          <a:spcPts val="0"/>
                        </a:spcAft>
                        <a:buNone/>
                      </a:pPr>
                      <a:r>
                        <a:rPr lang="en" sz="700" b="1"/>
                        <a:t>10. Date</a:t>
                      </a:r>
                      <a:endParaRPr sz="700" b="1"/>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700"/>
                        <a:t>Time of the review</a:t>
                      </a:r>
                      <a:endParaRPr sz="700"/>
                    </a:p>
                  </a:txBody>
                  <a:tcPr marL="91425" marR="0" marT="27425" marB="27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pic>
        <p:nvPicPr>
          <p:cNvPr id="310" name="Google Shape;310;p33"/>
          <p:cNvPicPr preferRelativeResize="0"/>
          <p:nvPr/>
        </p:nvPicPr>
        <p:blipFill>
          <a:blip r:embed="rId4">
            <a:alphaModFix/>
          </a:blip>
          <a:stretch>
            <a:fillRect/>
          </a:stretch>
        </p:blipFill>
        <p:spPr>
          <a:xfrm>
            <a:off x="101800" y="710050"/>
            <a:ext cx="4053476" cy="1865475"/>
          </a:xfrm>
          <a:prstGeom prst="rect">
            <a:avLst/>
          </a:prstGeom>
          <a:noFill/>
          <a:ln w="19050" cap="flat" cmpd="sng">
            <a:solidFill>
              <a:schemeClr val="dk2"/>
            </a:solidFill>
            <a:prstDash val="solid"/>
            <a:round/>
            <a:headEnd type="none" w="sm" len="sm"/>
            <a:tailEnd type="none" w="sm" len="sm"/>
          </a:ln>
        </p:spPr>
      </p:pic>
      <p:sp>
        <p:nvSpPr>
          <p:cNvPr id="311" name="Google Shape;311;p33"/>
          <p:cNvSpPr txBox="1"/>
          <p:nvPr/>
        </p:nvSpPr>
        <p:spPr>
          <a:xfrm>
            <a:off x="4572000" y="2053925"/>
            <a:ext cx="3672300" cy="27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a:solidFill>
                <a:srgbClr val="333333"/>
              </a:solidFill>
              <a:latin typeface="Montserrat"/>
              <a:ea typeface="Montserrat"/>
              <a:cs typeface="Montserrat"/>
              <a:sym typeface="Montserrat"/>
            </a:endParaRPr>
          </a:p>
          <a:p>
            <a:pPr marL="0" lvl="0" indent="0" algn="l" rtl="0">
              <a:spcBef>
                <a:spcPts val="0"/>
              </a:spcBef>
              <a:spcAft>
                <a:spcPts val="0"/>
              </a:spcAft>
              <a:buNone/>
            </a:pPr>
            <a:r>
              <a:rPr lang="en" sz="1100" b="1" i="1">
                <a:solidFill>
                  <a:srgbClr val="333333"/>
                </a:solidFill>
                <a:latin typeface="Montserrat"/>
                <a:ea typeface="Montserrat"/>
                <a:cs typeface="Montserrat"/>
                <a:sym typeface="Montserrat"/>
              </a:rPr>
              <a:t>Motivation behind choosing Amazon categories</a:t>
            </a:r>
            <a:endParaRPr sz="1100" b="1">
              <a:solidFill>
                <a:srgbClr val="333333"/>
              </a:solidFill>
              <a:latin typeface="Montserrat"/>
              <a:ea typeface="Montserrat"/>
              <a:cs typeface="Montserrat"/>
              <a:sym typeface="Montserrat"/>
            </a:endParaRPr>
          </a:p>
          <a:p>
            <a:pPr marL="0" lvl="0" indent="0" algn="l" rtl="0">
              <a:spcBef>
                <a:spcPts val="0"/>
              </a:spcBef>
              <a:spcAft>
                <a:spcPts val="0"/>
              </a:spcAft>
              <a:buNone/>
            </a:pPr>
            <a:endParaRPr sz="1100" b="1">
              <a:solidFill>
                <a:srgbClr val="333333"/>
              </a:solidFill>
              <a:latin typeface="Montserrat"/>
              <a:ea typeface="Montserrat"/>
              <a:cs typeface="Montserrat"/>
              <a:sym typeface="Montserrat"/>
            </a:endParaRPr>
          </a:p>
          <a:p>
            <a:pPr marL="0" lvl="0" indent="0" algn="l" rtl="0">
              <a:spcBef>
                <a:spcPts val="0"/>
              </a:spcBef>
              <a:spcAft>
                <a:spcPts val="0"/>
              </a:spcAft>
              <a:buNone/>
            </a:pPr>
            <a:endParaRPr sz="1100" b="1">
              <a:solidFill>
                <a:srgbClr val="333333"/>
              </a:solidFill>
              <a:latin typeface="Montserrat"/>
              <a:ea typeface="Montserrat"/>
              <a:cs typeface="Montserrat"/>
              <a:sym typeface="Montserrat"/>
            </a:endParaRPr>
          </a:p>
          <a:p>
            <a:pPr marL="0" lvl="0" indent="0" algn="l" rtl="0">
              <a:spcBef>
                <a:spcPts val="0"/>
              </a:spcBef>
              <a:spcAft>
                <a:spcPts val="0"/>
              </a:spcAft>
              <a:buNone/>
            </a:pPr>
            <a:r>
              <a:rPr lang="en" sz="1100">
                <a:solidFill>
                  <a:schemeClr val="dk1"/>
                </a:solidFill>
                <a:highlight>
                  <a:schemeClr val="lt1"/>
                </a:highlight>
                <a:latin typeface="Montserrat"/>
                <a:ea typeface="Montserrat"/>
                <a:cs typeface="Montserrat"/>
                <a:sym typeface="Montserrat"/>
              </a:rPr>
              <a:t>According to Jungle Scout’s 2022 </a:t>
            </a:r>
            <a:r>
              <a:rPr lang="en" sz="1100">
                <a:solidFill>
                  <a:srgbClr val="031C90"/>
                </a:solidFill>
                <a:highlight>
                  <a:schemeClr val="lt1"/>
                </a:highlight>
                <a:uFill>
                  <a:noFill/>
                </a:uFill>
                <a:latin typeface="Montserrat"/>
                <a:ea typeface="Montserrat"/>
                <a:cs typeface="Montserrat"/>
                <a:sym typeface="Montserra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State of the Amazon Seller Report</a:t>
            </a:r>
            <a:r>
              <a:rPr lang="en" sz="1100">
                <a:solidFill>
                  <a:srgbClr val="333333"/>
                </a:solidFill>
                <a:latin typeface="Montserrat"/>
                <a:ea typeface="Montserrat"/>
                <a:cs typeface="Montserrat"/>
                <a:sym typeface="Montserrat"/>
              </a:rPr>
              <a:t>, these were the</a:t>
            </a:r>
            <a:r>
              <a:rPr lang="en" sz="1100" b="1">
                <a:solidFill>
                  <a:srgbClr val="333333"/>
                </a:solidFill>
                <a:latin typeface="Montserrat"/>
                <a:ea typeface="Montserrat"/>
                <a:cs typeface="Montserrat"/>
                <a:sym typeface="Montserrat"/>
              </a:rPr>
              <a:t> most popular </a:t>
            </a:r>
            <a:r>
              <a:rPr lang="en" sz="1100">
                <a:solidFill>
                  <a:srgbClr val="333333"/>
                </a:solidFill>
                <a:latin typeface="Montserrat"/>
                <a:ea typeface="Montserrat"/>
                <a:cs typeface="Montserrat"/>
                <a:sym typeface="Montserrat"/>
              </a:rPr>
              <a:t>and </a:t>
            </a:r>
            <a:r>
              <a:rPr lang="en" sz="1100" b="1">
                <a:solidFill>
                  <a:srgbClr val="333333"/>
                </a:solidFill>
                <a:latin typeface="Montserrat"/>
                <a:ea typeface="Montserrat"/>
                <a:cs typeface="Montserrat"/>
                <a:sym typeface="Montserrat"/>
              </a:rPr>
              <a:t>least popular </a:t>
            </a:r>
            <a:r>
              <a:rPr lang="en" sz="1100">
                <a:solidFill>
                  <a:srgbClr val="333333"/>
                </a:solidFill>
                <a:latin typeface="Montserrat"/>
                <a:ea typeface="Montserrat"/>
                <a:cs typeface="Montserrat"/>
                <a:sym typeface="Montserrat"/>
              </a:rPr>
              <a:t>categories respectively. </a:t>
            </a:r>
            <a:endParaRPr sz="1100">
              <a:solidFill>
                <a:srgbClr val="333333"/>
              </a:solidFill>
              <a:latin typeface="Montserrat"/>
              <a:ea typeface="Montserrat"/>
              <a:cs typeface="Montserrat"/>
              <a:sym typeface="Montserrat"/>
            </a:endParaRPr>
          </a:p>
          <a:p>
            <a:pPr marL="0" lvl="0" indent="0" algn="l" rtl="0">
              <a:spcBef>
                <a:spcPts val="0"/>
              </a:spcBef>
              <a:spcAft>
                <a:spcPts val="0"/>
              </a:spcAft>
              <a:buNone/>
            </a:pPr>
            <a:endParaRPr sz="1100">
              <a:solidFill>
                <a:srgbClr val="333333"/>
              </a:solidFill>
              <a:latin typeface="Montserrat"/>
              <a:ea typeface="Montserrat"/>
              <a:cs typeface="Montserrat"/>
              <a:sym typeface="Montserrat"/>
            </a:endParaRPr>
          </a:p>
          <a:p>
            <a:pPr marL="0" lvl="0" indent="0" algn="l" rtl="0">
              <a:spcBef>
                <a:spcPts val="0"/>
              </a:spcBef>
              <a:spcAft>
                <a:spcPts val="0"/>
              </a:spcAft>
              <a:buNone/>
            </a:pPr>
            <a:endParaRPr sz="1100">
              <a:solidFill>
                <a:srgbClr val="333333"/>
              </a:solidFill>
              <a:latin typeface="Montserrat"/>
              <a:ea typeface="Montserrat"/>
              <a:cs typeface="Montserrat"/>
              <a:sym typeface="Montserrat"/>
            </a:endParaRPr>
          </a:p>
          <a:p>
            <a:pPr marL="0" lvl="0" indent="0" algn="l" rtl="0">
              <a:spcBef>
                <a:spcPts val="0"/>
              </a:spcBef>
              <a:spcAft>
                <a:spcPts val="0"/>
              </a:spcAft>
              <a:buNone/>
            </a:pPr>
            <a:r>
              <a:rPr lang="en" sz="1100">
                <a:solidFill>
                  <a:srgbClr val="333333"/>
                </a:solidFill>
                <a:latin typeface="Montserrat"/>
                <a:ea typeface="Montserrat"/>
                <a:cs typeface="Montserrat"/>
                <a:sym typeface="Montserrat"/>
              </a:rPr>
              <a:t>A comparison of customer sentiments in these categories would be insightful for the dealers.</a:t>
            </a:r>
            <a:endParaRPr sz="1100">
              <a:latin typeface="Calibri"/>
              <a:ea typeface="Calibri"/>
              <a:cs typeface="Calibri"/>
              <a:sym typeface="Calibri"/>
            </a:endParaRPr>
          </a:p>
        </p:txBody>
      </p:sp>
      <p:sp>
        <p:nvSpPr>
          <p:cNvPr id="312" name="Google Shape;312;p33"/>
          <p:cNvSpPr txBox="1"/>
          <p:nvPr/>
        </p:nvSpPr>
        <p:spPr>
          <a:xfrm>
            <a:off x="0" y="-11550"/>
            <a:ext cx="25890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u="sng">
                <a:solidFill>
                  <a:schemeClr val="hlink"/>
                </a:solidFill>
                <a:hlinkClick r:id="rId6"/>
              </a:rPr>
              <a:t>Data Source</a:t>
            </a:r>
            <a:endParaRPr sz="700"/>
          </a:p>
        </p:txBody>
      </p:sp>
      <p:sp>
        <p:nvSpPr>
          <p:cNvPr id="313" name="Google Shape;313;p33"/>
          <p:cNvSpPr/>
          <p:nvPr/>
        </p:nvSpPr>
        <p:spPr>
          <a:xfrm>
            <a:off x="4572000" y="830250"/>
            <a:ext cx="3184200" cy="762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333333"/>
                </a:solidFill>
                <a:latin typeface="Montserrat"/>
                <a:ea typeface="Montserrat"/>
                <a:cs typeface="Montserrat"/>
                <a:sym typeface="Montserrat"/>
              </a:rPr>
              <a:t>For our analysis, we have chosen the categories of ‘</a:t>
            </a:r>
            <a:r>
              <a:rPr lang="en" sz="1100" b="1">
                <a:solidFill>
                  <a:srgbClr val="333333"/>
                </a:solidFill>
                <a:latin typeface="Montserrat"/>
                <a:ea typeface="Montserrat"/>
                <a:cs typeface="Montserrat"/>
                <a:sym typeface="Montserrat"/>
              </a:rPr>
              <a:t>Home &amp; Kitchen’ </a:t>
            </a:r>
            <a:r>
              <a:rPr lang="en" sz="1100">
                <a:solidFill>
                  <a:srgbClr val="333333"/>
                </a:solidFill>
                <a:latin typeface="Montserrat"/>
                <a:ea typeface="Montserrat"/>
                <a:cs typeface="Montserrat"/>
                <a:sym typeface="Montserrat"/>
              </a:rPr>
              <a:t>and </a:t>
            </a:r>
            <a:r>
              <a:rPr lang="en" sz="1100" b="1">
                <a:solidFill>
                  <a:srgbClr val="333333"/>
                </a:solidFill>
                <a:latin typeface="Montserrat"/>
                <a:ea typeface="Montserrat"/>
                <a:cs typeface="Montserrat"/>
                <a:sym typeface="Montserrat"/>
              </a:rPr>
              <a:t>‘Musical Instruments’.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18" name="Google Shape;318;p34"/>
          <p:cNvPicPr preferRelativeResize="0"/>
          <p:nvPr/>
        </p:nvPicPr>
        <p:blipFill>
          <a:blip r:embed="rId3">
            <a:alphaModFix/>
          </a:blip>
          <a:stretch>
            <a:fillRect/>
          </a:stretch>
        </p:blipFill>
        <p:spPr>
          <a:xfrm>
            <a:off x="2055175" y="580425"/>
            <a:ext cx="5033650" cy="4454725"/>
          </a:xfrm>
          <a:prstGeom prst="rect">
            <a:avLst/>
          </a:prstGeom>
          <a:noFill/>
          <a:ln w="9525" cap="flat" cmpd="sng">
            <a:solidFill>
              <a:schemeClr val="dk1"/>
            </a:solidFill>
            <a:prstDash val="solid"/>
            <a:round/>
            <a:headEnd type="none" w="sm" len="sm"/>
            <a:tailEnd type="none" w="sm" len="sm"/>
          </a:ln>
        </p:spPr>
      </p:pic>
      <p:sp>
        <p:nvSpPr>
          <p:cNvPr id="319" name="Google Shape;319;p34"/>
          <p:cNvSpPr/>
          <p:nvPr/>
        </p:nvSpPr>
        <p:spPr>
          <a:xfrm>
            <a:off x="2921252" y="180225"/>
            <a:ext cx="3301500" cy="400200"/>
          </a:xfrm>
          <a:prstGeom prst="roundRect">
            <a:avLst>
              <a:gd name="adj" fmla="val 50000"/>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Calibri"/>
                <a:ea typeface="Calibri"/>
                <a:cs typeface="Calibri"/>
                <a:sym typeface="Calibri"/>
              </a:rPr>
              <a:t>Home &amp; Kitchen - Top 10 Most Popular Subcategories</a:t>
            </a:r>
            <a:endParaRPr sz="1000" b="1">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E0D0D"/>
      </a:dk1>
      <a:lt1>
        <a:srgbClr val="FFFFFF"/>
      </a:lt1>
      <a:dk2>
        <a:srgbClr val="454F5C"/>
      </a:dk2>
      <a:lt2>
        <a:srgbClr val="E7E6E6"/>
      </a:lt2>
      <a:accent1>
        <a:srgbClr val="4472C4"/>
      </a:accent1>
      <a:accent2>
        <a:srgbClr val="FF9900"/>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1407</Words>
  <Application>Microsoft Office PowerPoint</Application>
  <PresentationFormat>On-screen Show (16:9)</PresentationFormat>
  <Paragraphs>242</Paragraphs>
  <Slides>21</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Roboto</vt:lpstr>
      <vt:lpstr>Fira Sans Medium</vt:lpstr>
      <vt:lpstr>Montserrat</vt:lpstr>
      <vt:lpstr>Calibri</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Sakina Ariwala</cp:lastModifiedBy>
  <cp:revision>9</cp:revision>
  <dcterms:modified xsi:type="dcterms:W3CDTF">2022-12-11T13:46:42Z</dcterms:modified>
</cp:coreProperties>
</file>