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09"/>
  </p:normalViewPr>
  <p:slideViewPr>
    <p:cSldViewPr snapToGrid="0" snapToObjects="1">
      <p:cViewPr varScale="1">
        <p:scale>
          <a:sx n="90" d="100"/>
          <a:sy n="90"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8/7/20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8/7/20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8/7/20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8/7/20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8/7/20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8888/notebooks/Desktop/Week%205%20Assignment.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AF60-809F-F147-B7F7-613AEC9661C8}"/>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B0B6B9E1-6E00-5B4D-B132-82BFE2A9B93D}"/>
              </a:ext>
            </a:extLst>
          </p:cNvPr>
          <p:cNvSpPr>
            <a:spLocks noGrp="1"/>
          </p:cNvSpPr>
          <p:nvPr>
            <p:ph type="subTitle" idx="1"/>
          </p:nvPr>
        </p:nvSpPr>
        <p:spPr/>
        <p:txBody>
          <a:bodyPr/>
          <a:lstStyle/>
          <a:p>
            <a:r>
              <a:rPr lang="en-US" dirty="0"/>
              <a:t>The Battle of Neighborhoods | Finding a Better Place in Scarborough, Toronto</a:t>
            </a:r>
          </a:p>
        </p:txBody>
      </p:sp>
    </p:spTree>
    <p:extLst>
      <p:ext uri="{BB962C8B-B14F-4D97-AF65-F5344CB8AC3E}">
        <p14:creationId xmlns:p14="http://schemas.microsoft.com/office/powerpoint/2010/main" val="4210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8EAF-612F-3948-8091-B9205CC7BEF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5255B1-9E7C-5B4E-9951-7B0C3E64266F}"/>
              </a:ext>
            </a:extLst>
          </p:cNvPr>
          <p:cNvSpPr>
            <a:spLocks noGrp="1"/>
          </p:cNvSpPr>
          <p:nvPr>
            <p:ph idx="1"/>
          </p:nvPr>
        </p:nvSpPr>
        <p:spPr/>
        <p:txBody>
          <a:bodyPr>
            <a:normAutofit fontScale="92500"/>
          </a:bodyPr>
          <a:lstStyle/>
          <a:p>
            <a:r>
              <a:rPr lang="en-US" dirty="0"/>
              <a:t>The purpose of this project is to help people in exploring better facilities around their neighborhood. It will help people making smart and efficient decisions on selecting a great neighborhood out of numbers of other neighborhoods in Scarborough, Toronto.</a:t>
            </a:r>
          </a:p>
          <a:p>
            <a:r>
              <a:rPr lang="en-US" dirty="0"/>
              <a:t>Lots of people are migrating to various states of Canada and needed lots of research for good housing prices and reputed schools for their children. This project is for those people who are looking for better neighborhoods. For ease of accessing cafe, school, supermarket, medical shops, grocery shops, mall, theatre, hospital, like-minded people, etc.</a:t>
            </a:r>
          </a:p>
          <a:p>
            <a:r>
              <a:rPr lang="en-US" dirty="0"/>
              <a:t>This project aims to create an analysis of features for people migrating to Scarborough to search the best neighborhood as a comparative analysis between neighborhoods. The features include median housing price and better school according to ratings, crime rates of that particular area, road connectivity, weather conditions, good management for an emergency, water resources both fresh and wastewater, and excrement conveyed in sewers and recreational facilities.</a:t>
            </a:r>
          </a:p>
          <a:p>
            <a:r>
              <a:rPr lang="en-US" dirty="0"/>
              <a:t>It will help people to get the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388467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864F-AC95-DF4F-B0C2-7903961B8C6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18913A7-1334-3D4F-9740-88B5EEA5718A}"/>
              </a:ext>
            </a:extLst>
          </p:cNvPr>
          <p:cNvSpPr>
            <a:spLocks noGrp="1"/>
          </p:cNvSpPr>
          <p:nvPr>
            <p:ph idx="1"/>
          </p:nvPr>
        </p:nvSpPr>
        <p:spPr>
          <a:xfrm>
            <a:off x="581192" y="2180496"/>
            <a:ext cx="11029615" cy="4306029"/>
          </a:xfrm>
        </p:spPr>
        <p:txBody>
          <a:bodyPr>
            <a:noAutofit/>
          </a:bodyPr>
          <a:lstStyle/>
          <a:p>
            <a:r>
              <a:rPr lang="en-US" sz="1500" dirty="0"/>
              <a:t>Link for the data: </a:t>
            </a:r>
            <a:r>
              <a:rPr lang="en-US" sz="1500" u="sng" dirty="0">
                <a:hlinkClick r:id="rId2"/>
              </a:rPr>
              <a:t>https://en.wikipedia.org/wiki/List_of_postal_codes_of_Canada:_M</a:t>
            </a:r>
            <a:endParaRPr lang="en-US" sz="1500" dirty="0"/>
          </a:p>
          <a:p>
            <a:r>
              <a:rPr lang="en-US" sz="1500" dirty="0"/>
              <a:t>We used Scarborough dataset that was scrapped from Wikipedia for the Week 3 assignment. Dataset consists of latitude, longitude, and zip codes.</a:t>
            </a:r>
          </a:p>
          <a:p>
            <a:pPr marL="0" indent="0">
              <a:buNone/>
            </a:pPr>
            <a:r>
              <a:rPr lang="en-US" sz="1500" b="1" dirty="0"/>
              <a:t>Foursquare API Data:</a:t>
            </a:r>
          </a:p>
          <a:p>
            <a:pPr>
              <a:lnSpc>
                <a:spcPct val="120000"/>
              </a:lnSpc>
            </a:pPr>
            <a:r>
              <a:rPr lang="en-US" sz="1500" dirty="0"/>
              <a:t>We needed data about different venues in different neighborhoods of that specific borough. In order to gain that information, we used "Foursquare" locational information. Foursquare is a location data provider with information about all manner of venues and events within an area of interest. Such information includes venue names, locations, menus and even photos. As such, the foursquare location platform was used as the sole data source since all the stated required information can be obtained through the API.</a:t>
            </a:r>
          </a:p>
          <a:p>
            <a:pPr>
              <a:lnSpc>
                <a:spcPct val="120000"/>
              </a:lnSpc>
            </a:pPr>
            <a:r>
              <a:rPr lang="en-US" sz="1500" dirty="0"/>
              <a:t>After finding the list of neighborhoods, we connected to the Foursquare API to gather information about venues inside each and every neighborhood. For each neighborhood, we chose the radius to be 100 meters.</a:t>
            </a:r>
          </a:p>
          <a:p>
            <a:pPr>
              <a:lnSpc>
                <a:spcPct val="120000"/>
              </a:lnSpc>
            </a:pPr>
            <a:r>
              <a:rPr lang="en-US" sz="1500" dirty="0"/>
              <a:t>The data retrieved from Foursquare contained information of venues within a specified distance of the longitude and latitude of the postcodes. </a:t>
            </a:r>
          </a:p>
          <a:p>
            <a:pPr>
              <a:lnSpc>
                <a:spcPct val="120000"/>
              </a:lnSpc>
            </a:pPr>
            <a:r>
              <a:rPr lang="en-US" sz="1500" dirty="0"/>
              <a:t>The information obtained per venue are Neighborhood, Neighborhood Latitude, Neighborhood Longitude, Venue, Name of the venue e.g. the name of a store or restaurant, Venue Latitude, Venue Longitude, Venue Category</a:t>
            </a:r>
          </a:p>
        </p:txBody>
      </p:sp>
    </p:spTree>
    <p:extLst>
      <p:ext uri="{BB962C8B-B14F-4D97-AF65-F5344CB8AC3E}">
        <p14:creationId xmlns:p14="http://schemas.microsoft.com/office/powerpoint/2010/main" val="138016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522B-DBBC-3F4B-A12A-7637C95AA54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160848B-3C95-0947-908D-3A2935AA1BAE}"/>
              </a:ext>
            </a:extLst>
          </p:cNvPr>
          <p:cNvSpPr>
            <a:spLocks noGrp="1"/>
          </p:cNvSpPr>
          <p:nvPr>
            <p:ph idx="1"/>
          </p:nvPr>
        </p:nvSpPr>
        <p:spPr/>
        <p:txBody>
          <a:bodyPr/>
          <a:lstStyle/>
          <a:p>
            <a:r>
              <a:rPr lang="en-US" sz="2000" dirty="0"/>
              <a:t>To compare the similarities of two cities, we explored neighborhoods, segmented them, and then grouped them into clusters to find similar neighborhoods in a big city like New York and Toronto. To be able to do that, we clustered data using unsupervised machine learning: k-means clustering algorithm.</a:t>
            </a:r>
          </a:p>
          <a:p>
            <a:pPr marL="0" indent="0">
              <a:buNone/>
            </a:pPr>
            <a:endParaRPr lang="en-US" sz="2000" dirty="0"/>
          </a:p>
          <a:p>
            <a:r>
              <a:rPr lang="en-US" sz="2000" dirty="0"/>
              <a:t>Using credentials of Foursquare API, features of near-by places of the neighborhoods were obtained. Due to http request limitations, the number of places per neighborhood parameter were reasonably be set to 100 and the radius parameter was set to 500.</a:t>
            </a:r>
          </a:p>
          <a:p>
            <a:endParaRPr lang="en-US" dirty="0"/>
          </a:p>
        </p:txBody>
      </p:sp>
    </p:spTree>
    <p:extLst>
      <p:ext uri="{BB962C8B-B14F-4D97-AF65-F5344CB8AC3E}">
        <p14:creationId xmlns:p14="http://schemas.microsoft.com/office/powerpoint/2010/main" val="267114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786F-29BF-7648-B68E-9CC59949CB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C732176-891B-4B4E-BBD9-64E04A5ABCA7}"/>
              </a:ext>
            </a:extLst>
          </p:cNvPr>
          <p:cNvSpPr>
            <a:spLocks noGrp="1"/>
          </p:cNvSpPr>
          <p:nvPr>
            <p:ph idx="1"/>
          </p:nvPr>
        </p:nvSpPr>
        <p:spPr>
          <a:xfrm>
            <a:off x="581192" y="2180496"/>
            <a:ext cx="11029615" cy="3963129"/>
          </a:xfrm>
        </p:spPr>
        <p:txBody>
          <a:bodyPr>
            <a:normAutofit fontScale="92500" lnSpcReduction="20000"/>
          </a:bodyPr>
          <a:lstStyle/>
          <a:p>
            <a:r>
              <a:rPr lang="en-US" sz="2000" dirty="0"/>
              <a:t>The map of clusters in Scarborough, as well as the plots for average housing price per clusters and school ratings by clusters in Scarborough are shown in the assignment notebook: </a:t>
            </a:r>
            <a:r>
              <a:rPr lang="en-US" sz="2000" u="sng" dirty="0">
                <a:hlinkClick r:id="rId2"/>
              </a:rPr>
              <a:t>http://localhost:8888/notebooks/Desktop/Week%205%20Assignment.ipynb</a:t>
            </a:r>
            <a:endParaRPr lang="en-US" sz="2000" u="sng" dirty="0"/>
          </a:p>
          <a:p>
            <a:pPr marL="0" indent="0">
              <a:buNone/>
            </a:pPr>
            <a:endParaRPr lang="en-US" sz="2000" dirty="0"/>
          </a:p>
          <a:p>
            <a:r>
              <a:rPr lang="en-US" sz="2000" dirty="0"/>
              <a:t>The Location: 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 the rise.</a:t>
            </a:r>
          </a:p>
          <a:p>
            <a:endParaRPr lang="en-US" sz="2000" dirty="0"/>
          </a:p>
          <a:p>
            <a:r>
              <a:rPr lang="en-US" sz="2000" dirty="0"/>
              <a:t>Foursquare API: This project used Four-square API as its prime data gathering source as it has a database of millions of places, especially their places API which provides the ability to perform location search, location sharing and details about a business.</a:t>
            </a:r>
          </a:p>
        </p:txBody>
      </p:sp>
    </p:spTree>
    <p:extLst>
      <p:ext uri="{BB962C8B-B14F-4D97-AF65-F5344CB8AC3E}">
        <p14:creationId xmlns:p14="http://schemas.microsoft.com/office/powerpoint/2010/main" val="174863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B2CF-8945-0D4D-857C-66A6FBE2E3E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6A1806-694D-B343-92F3-E34B7E4A35DC}"/>
              </a:ext>
            </a:extLst>
          </p:cNvPr>
          <p:cNvSpPr>
            <a:spLocks noGrp="1"/>
          </p:cNvSpPr>
          <p:nvPr>
            <p:ph idx="1"/>
          </p:nvPr>
        </p:nvSpPr>
        <p:spPr/>
        <p:txBody>
          <a:bodyPr>
            <a:normAutofit/>
          </a:bodyPr>
          <a:lstStyle/>
          <a:p>
            <a:r>
              <a:rPr lang="en-US" sz="2000" dirty="0"/>
              <a:t>Problem Statement: The major purpose of this project is to suggest a better neighborhood in a new city for people who are shifting there. Social presence in society in terms of like minded people, connectivity to the airport, bus stand, city center, markets and other daily needs things nearby</a:t>
            </a:r>
          </a:p>
          <a:p>
            <a:pPr marL="0" indent="0">
              <a:buNone/>
            </a:pPr>
            <a:endParaRPr lang="en-US" sz="2000" dirty="0"/>
          </a:p>
          <a:p>
            <a:r>
              <a:rPr lang="en-US" sz="2000" dirty="0"/>
              <a:t>Sorted list of house in terms of housing prices in a ascending or descending order</a:t>
            </a:r>
          </a:p>
          <a:p>
            <a:pPr marL="0" indent="0">
              <a:buNone/>
            </a:pPr>
            <a:endParaRPr lang="en-US" sz="2000" dirty="0"/>
          </a:p>
          <a:p>
            <a:r>
              <a:rPr lang="en-US" sz="2000" dirty="0"/>
              <a:t>Sorted list of schools in terms of location, fees, rating and reviews</a:t>
            </a:r>
          </a:p>
          <a:p>
            <a:endParaRPr lang="en-US" sz="2000" dirty="0"/>
          </a:p>
        </p:txBody>
      </p:sp>
    </p:spTree>
    <p:extLst>
      <p:ext uri="{BB962C8B-B14F-4D97-AF65-F5344CB8AC3E}">
        <p14:creationId xmlns:p14="http://schemas.microsoft.com/office/powerpoint/2010/main" val="322271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71F6-410A-734A-B30A-A5D6CECDF16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36EFCE-4747-7A45-9FFF-05B7FE3819A0}"/>
              </a:ext>
            </a:extLst>
          </p:cNvPr>
          <p:cNvSpPr>
            <a:spLocks noGrp="1"/>
          </p:cNvSpPr>
          <p:nvPr>
            <p:ph idx="1"/>
          </p:nvPr>
        </p:nvSpPr>
        <p:spPr/>
        <p:txBody>
          <a:bodyPr>
            <a:normAutofit/>
          </a:bodyPr>
          <a:lstStyle/>
          <a:p>
            <a:r>
              <a:rPr lang="en-US" sz="2000" dirty="0"/>
              <a:t>In this project, the neighborhoods were separated into 10 different clusters using k-means clustering and for 103 different latitude and longitude from dataset, which have very-similar neighborhoods around them. Using the charts above, results were presented for a particular neighborhood based on average house prices and school ratings.</a:t>
            </a:r>
          </a:p>
          <a:p>
            <a:r>
              <a:rPr lang="en-US" sz="2000" dirty="0"/>
              <a:t>This project demonstrates a practical application to resolve a real situation that impacts personal and financial well-being using Data Science tools. The mapping with Folium is a very powerful technique to consolidate information and make the analysis and decision better with confidence.</a:t>
            </a:r>
          </a:p>
          <a:p>
            <a:r>
              <a:rPr lang="en-US" sz="2000" dirty="0"/>
              <a:t>This project can be continued for making it more precise in terms to finding best houses in Scarborough.</a:t>
            </a:r>
          </a:p>
        </p:txBody>
      </p:sp>
    </p:spTree>
    <p:extLst>
      <p:ext uri="{BB962C8B-B14F-4D97-AF65-F5344CB8AC3E}">
        <p14:creationId xmlns:p14="http://schemas.microsoft.com/office/powerpoint/2010/main" val="37178353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TotalTime>
  <Words>961</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Capstone project</vt:lpstr>
      <vt:lpstr>Introduction</vt:lpstr>
      <vt:lpstr>Data</vt:lpstr>
      <vt:lpstr>Methods</vt:lpstr>
      <vt:lpstr>Results</vt:lpstr>
      <vt:lpstr>discussion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Sakina Mohammed Mota</dc:creator>
  <cp:lastModifiedBy>Sakina Mohammed Mota</cp:lastModifiedBy>
  <cp:revision>1</cp:revision>
  <dcterms:created xsi:type="dcterms:W3CDTF">2020-08-07T19:43:09Z</dcterms:created>
  <dcterms:modified xsi:type="dcterms:W3CDTF">2020-08-07T19:49:50Z</dcterms:modified>
</cp:coreProperties>
</file>