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1" r:id="rId3"/>
    <p:sldId id="272" r:id="rId4"/>
    <p:sldId id="273" r:id="rId5"/>
    <p:sldId id="275" r:id="rId6"/>
    <p:sldId id="257" r:id="rId7"/>
    <p:sldId id="276" r:id="rId8"/>
    <p:sldId id="259" r:id="rId9"/>
    <p:sldId id="260" r:id="rId10"/>
    <p:sldId id="258" r:id="rId11"/>
    <p:sldId id="268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D90AF-A1A8-4D80-8949-C2F7946532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087C6-8CEA-48CC-9CEF-274EA678AE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BFE-1C7E-472B-B9A1-688BB14FD592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9473-5DDC-45F2-990E-FD6D9E9E6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3AAA-C1CE-4873-97E6-7557B7052DF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C8A9-C56A-4F58-ACB7-7A3C445B7B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9C68-676C-49C3-A6B4-2CF9EA086D5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E8A6-CB51-499E-BA39-92ADAAA338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EE6-AD2B-4702-AB40-95B8ABB45A3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F2AE-8A6B-4383-A0F1-B15C003EEFB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9E19-51F3-44E8-80DE-CD1DF4D5EF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A8F3-6508-46FA-9C42-DAE6BE9B17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F6E3-2AA3-4098-A44A-8BB4D18EE03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C6DA8C-0D2F-4169-BC51-50F75FD27EC4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D3A8A5-BE25-4773-95B8-88E2ED24C00F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smillah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12125" y="1358537"/>
            <a:ext cx="7772400" cy="31538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3D45-2382-44CC-A84A-9E91C0E1CB19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643"/>
            <a:ext cx="10515600" cy="5474319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model.setInputSize</a:t>
            </a:r>
            <a:r>
              <a:rPr lang="en-US" dirty="0">
                <a:solidFill>
                  <a:srgbClr val="0070C0"/>
                </a:solidFill>
              </a:rPr>
              <a:t>(320,320)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model.setInputScale</a:t>
            </a:r>
            <a:r>
              <a:rPr lang="en-US" dirty="0">
                <a:solidFill>
                  <a:srgbClr val="0070C0"/>
                </a:solidFill>
              </a:rPr>
              <a:t>(1.0/127.5)## 255/2=127.5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model.setInputMean</a:t>
            </a:r>
            <a:r>
              <a:rPr lang="en-US" dirty="0">
                <a:solidFill>
                  <a:srgbClr val="0070C0"/>
                </a:solidFill>
              </a:rPr>
              <a:t>((127.5,127.5,127.5))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model.setInputSwapRB</a:t>
            </a:r>
            <a:r>
              <a:rPr lang="en-US" dirty="0">
                <a:solidFill>
                  <a:srgbClr val="0070C0"/>
                </a:solidFill>
              </a:rPr>
              <a:t>(True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 model  </a:t>
            </a:r>
            <a:r>
              <a:rPr lang="en-US" dirty="0"/>
              <a:t>Creating an instance of the `</a:t>
            </a:r>
            <a:r>
              <a:rPr lang="en-US" dirty="0" err="1"/>
              <a:t>DetectionModel</a:t>
            </a:r>
            <a:r>
              <a:rPr lang="en-US" dirty="0"/>
              <a:t>` class from </a:t>
            </a:r>
            <a:r>
              <a:rPr lang="en-US" dirty="0" err="1"/>
              <a:t>OpenCV's</a:t>
            </a:r>
            <a:r>
              <a:rPr lang="en-US" dirty="0"/>
              <a:t> </a:t>
            </a:r>
            <a:r>
              <a:rPr lang="en-US" dirty="0" err="1"/>
              <a:t>dnn</a:t>
            </a:r>
            <a:r>
              <a:rPr lang="en-US" dirty="0"/>
              <a:t> module.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Setting the input size, scale, mean, and </a:t>
            </a:r>
            <a:r>
              <a:rPr lang="en-US" dirty="0" err="1"/>
              <a:t>swapRB</a:t>
            </a:r>
            <a:r>
              <a:rPr lang="en-US" dirty="0"/>
              <a:t> parameters for the model.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6B3C-A3D5-4FDE-90CD-8B9AEF2F0D7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21" y="1"/>
            <a:ext cx="10515600" cy="6858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cam =cv2.VideoCapture('project.mp4')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if not </a:t>
            </a:r>
            <a:r>
              <a:rPr lang="en-US" dirty="0" err="1">
                <a:solidFill>
                  <a:srgbClr val="0070C0"/>
                </a:solidFill>
              </a:rPr>
              <a:t>cam.isOpened</a:t>
            </a:r>
            <a:r>
              <a:rPr lang="en-US" dirty="0">
                <a:solidFill>
                  <a:srgbClr val="0070C0"/>
                </a:solidFill>
              </a:rPr>
              <a:t>():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cam=</a:t>
            </a:r>
            <a:r>
              <a:rPr lang="en-US" dirty="0" err="1">
                <a:solidFill>
                  <a:srgbClr val="0070C0"/>
                </a:solidFill>
              </a:rPr>
              <a:t>VideoCapture</a:t>
            </a:r>
            <a:r>
              <a:rPr lang="en-US" dirty="0">
                <a:solidFill>
                  <a:srgbClr val="0070C0"/>
                </a:solidFill>
              </a:rPr>
              <a:t>()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if not </a:t>
            </a:r>
            <a:r>
              <a:rPr lang="en-US" dirty="0" err="1">
                <a:solidFill>
                  <a:srgbClr val="0070C0"/>
                </a:solidFill>
              </a:rPr>
              <a:t>cam.isOpened</a:t>
            </a:r>
            <a:r>
              <a:rPr lang="en-US" dirty="0">
                <a:solidFill>
                  <a:srgbClr val="0070C0"/>
                </a:solidFill>
              </a:rPr>
              <a:t>():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raise </a:t>
            </a:r>
            <a:r>
              <a:rPr lang="en-US" dirty="0" err="1">
                <a:solidFill>
                  <a:srgbClr val="0070C0"/>
                </a:solidFill>
              </a:rPr>
              <a:t>IOError</a:t>
            </a:r>
            <a:r>
              <a:rPr lang="en-US" dirty="0">
                <a:solidFill>
                  <a:srgbClr val="0070C0"/>
                </a:solidFill>
              </a:rPr>
              <a:t>("can not open Video")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line creates a </a:t>
            </a:r>
            <a:r>
              <a:rPr lang="en-US" dirty="0" err="1"/>
              <a:t>VideoCapture</a:t>
            </a:r>
            <a:r>
              <a:rPr lang="en-US" dirty="0"/>
              <a:t> object named cap to capture video frames from a specified source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 You can change the argument to </a:t>
            </a:r>
            <a:r>
              <a:rPr lang="en-US" dirty="0" smtClean="0"/>
              <a:t>open camera if </a:t>
            </a:r>
            <a:r>
              <a:rPr lang="en-US" dirty="0"/>
              <a:t>you want to </a:t>
            </a:r>
            <a:r>
              <a:rPr lang="en-US" dirty="0" smtClean="0"/>
              <a:t>open </a:t>
            </a:r>
            <a:r>
              <a:rPr lang="en-US" dirty="0" err="1" smtClean="0"/>
              <a:t>parimary</a:t>
            </a:r>
            <a:r>
              <a:rPr lang="en-US" dirty="0" smtClean="0"/>
              <a:t> camera than use.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the cap object, which represents the video capture, is not opened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cap object using the </a:t>
            </a:r>
            <a:r>
              <a:rPr lang="en-US" dirty="0" err="1"/>
              <a:t>VideoCapture</a:t>
            </a:r>
            <a:r>
              <a:rPr lang="en-US" dirty="0"/>
              <a:t> class </a:t>
            </a:r>
            <a:r>
              <a:rPr lang="en-US" dirty="0" smtClean="0"/>
              <a:t>constructor to again open the video</a:t>
            </a:r>
            <a:endParaRPr lang="en-US" dirty="0" smtClean="0"/>
          </a:p>
          <a:p>
            <a:r>
              <a:rPr lang="en-US" dirty="0"/>
              <a:t> if the video capture is still not open. </a:t>
            </a:r>
            <a:r>
              <a:rPr lang="en-US" dirty="0" smtClean="0"/>
              <a:t>it </a:t>
            </a:r>
            <a:r>
              <a:rPr lang="en-US" dirty="0"/>
              <a:t>means that the video source could not be accessed </a:t>
            </a:r>
            <a:r>
              <a:rPr lang="en-US" dirty="0" err="1"/>
              <a:t>successfully.raise</a:t>
            </a:r>
            <a:r>
              <a:rPr lang="en-US" dirty="0"/>
              <a:t> </a:t>
            </a:r>
            <a:r>
              <a:rPr lang="en-US" dirty="0" err="1"/>
              <a:t>IOError</a:t>
            </a:r>
            <a:r>
              <a:rPr lang="en-US" dirty="0"/>
              <a:t>("can not open Video"):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FD08-2A00-4B53-B7F4-B7C6D2C3DA73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008"/>
            <a:ext cx="10115349" cy="627567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font_scale</a:t>
            </a:r>
            <a:r>
              <a:rPr lang="en-US" b="1" dirty="0">
                <a:solidFill>
                  <a:srgbClr val="0070C0"/>
                </a:solidFill>
              </a:rPr>
              <a:t>=1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font=cv2.FONT_HERSHEY_PLAIN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 smtClean="0"/>
              <a:t>font_scale</a:t>
            </a:r>
            <a:r>
              <a:rPr lang="en-US" dirty="0" smtClean="0"/>
              <a:t> </a:t>
            </a:r>
            <a:r>
              <a:rPr lang="en-US" dirty="0"/>
              <a:t>= 3: </a:t>
            </a:r>
            <a:r>
              <a:rPr lang="en-US" dirty="0" smtClean="0"/>
              <a:t>the </a:t>
            </a:r>
            <a:r>
              <a:rPr lang="en-US" dirty="0" err="1"/>
              <a:t>font_scale</a:t>
            </a:r>
            <a:r>
              <a:rPr lang="en-US" dirty="0"/>
              <a:t> variable to 3.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determines the scale or size of the font used for displaying text </a:t>
            </a:r>
            <a:r>
              <a:rPr lang="en-US" dirty="0" smtClean="0"/>
              <a:t>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/>
              <a:t>= cv2.FONT_HERSHEY_PLAIN: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font variable to cv2.FONT_HERSHEY_PLAIN, which is a constant provided by </a:t>
            </a:r>
            <a:r>
              <a:rPr lang="en-US" dirty="0" err="1"/>
              <a:t>OpenCV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the font type to be used for displaying text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 this case, FONT_HERSHEY_PLAIN specifies a simple, non-bold font style for the text.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E4B1-C183-4157-8A68-00547BC7D2EE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253"/>
            <a:ext cx="10515600" cy="1377046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 smtClean="0"/>
              <a:t>  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527"/>
            <a:ext cx="10515600" cy="5698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while True: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 err="1">
                <a:solidFill>
                  <a:srgbClr val="0070C0"/>
                </a:solidFill>
              </a:rPr>
              <a:t>ret,frame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cam.read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ret</a:t>
            </a:r>
            <a:r>
              <a:rPr lang="en-US" dirty="0"/>
              <a:t>, frame = </a:t>
            </a:r>
            <a:r>
              <a:rPr lang="en-US" dirty="0" err="1"/>
              <a:t>cap.read</a:t>
            </a:r>
            <a:r>
              <a:rPr lang="en-US" dirty="0"/>
              <a:t>(): This line captures a frame from the video source (cap) using the read() method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read() method returns two values: </a:t>
            </a:r>
            <a:endParaRPr lang="en-US" dirty="0"/>
          </a:p>
          <a:p>
            <a:r>
              <a:rPr lang="en-US" dirty="0" smtClean="0"/>
              <a:t>ret</a:t>
            </a:r>
            <a:r>
              <a:rPr lang="en-US" dirty="0"/>
              <a:t>, which indicates whether the frame was successfully read or not, and frame, which contains the actual frame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frame is stored in the frame variable for further processing.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CC8F-9E93-40E0-B12E-BAB56DB46BFB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758"/>
            <a:ext cx="10515600" cy="615054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ClassIndex,confidece,bbox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model.detect</a:t>
            </a:r>
            <a:r>
              <a:rPr lang="en-US" b="1" dirty="0">
                <a:solidFill>
                  <a:srgbClr val="0070C0"/>
                </a:solidFill>
              </a:rPr>
              <a:t>(frame)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print(</a:t>
            </a:r>
            <a:r>
              <a:rPr lang="en-US" b="1" dirty="0" err="1">
                <a:solidFill>
                  <a:srgbClr val="0070C0"/>
                </a:solidFill>
              </a:rPr>
              <a:t>ClassIndex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is the input image or frame on which you want to perform object detection. It is passed as an argument to the detect() method.</a:t>
            </a:r>
            <a:endParaRPr lang="en-US" dirty="0"/>
          </a:p>
          <a:p>
            <a:r>
              <a:rPr lang="en-US" dirty="0"/>
              <a:t>The detect() method of the </a:t>
            </a:r>
            <a:r>
              <a:rPr lang="en-US" dirty="0" err="1"/>
              <a:t>DetectionModel</a:t>
            </a:r>
            <a:r>
              <a:rPr lang="en-US" dirty="0"/>
              <a:t> class is responsible for performing object detection on the input image. It returns three values.</a:t>
            </a:r>
            <a:endParaRPr lang="en-US" dirty="0"/>
          </a:p>
          <a:p>
            <a:r>
              <a:rPr lang="en-US" dirty="0" err="1"/>
              <a:t>ClassIndex</a:t>
            </a:r>
            <a:r>
              <a:rPr lang="en-US" dirty="0"/>
              <a:t>: This variable holds the predicted class labels or indices for the detected objects. It is a list or array containing the class labels for each detected object in the </a:t>
            </a:r>
            <a:r>
              <a:rPr lang="en-US" dirty="0" err="1"/>
              <a:t>image.confidence</a:t>
            </a:r>
            <a:r>
              <a:rPr lang="en-US" dirty="0"/>
              <a:t>: This variable holds the confidence scores or probabilities associated with the detected objects. It is a list or array containing the confidence scores corresponding to each detected </a:t>
            </a:r>
            <a:r>
              <a:rPr lang="en-US" dirty="0" err="1"/>
              <a:t>object.bbox</a:t>
            </a:r>
            <a:r>
              <a:rPr lang="en-US" dirty="0"/>
              <a:t>: This variable holds the bounding boxes of the detected objects. It is a list or array of quadruplets, where each quadruplet represents the coordinates (x, y, width, height) of a bounding box.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4C09-C89B-4E3B-9FEB-AC8045A865BB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3" y="259882"/>
            <a:ext cx="10564528" cy="591708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if (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ClassIndex</a:t>
            </a:r>
            <a:r>
              <a:rPr lang="en-US" b="1" dirty="0">
                <a:solidFill>
                  <a:srgbClr val="0070C0"/>
                </a:solidFill>
              </a:rPr>
              <a:t>)!=80):       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ClassInd</a:t>
            </a:r>
            <a:r>
              <a:rPr lang="en-US" b="1" dirty="0">
                <a:solidFill>
                  <a:srgbClr val="0070C0"/>
                </a:solidFill>
              </a:rPr>
              <a:t> ,</a:t>
            </a:r>
            <a:r>
              <a:rPr lang="en-US" b="1" dirty="0" err="1">
                <a:solidFill>
                  <a:srgbClr val="0070C0"/>
                </a:solidFill>
              </a:rPr>
              <a:t>conf,boxes</a:t>
            </a:r>
            <a:r>
              <a:rPr lang="en-US" b="1" dirty="0">
                <a:solidFill>
                  <a:srgbClr val="0070C0"/>
                </a:solidFill>
              </a:rPr>
              <a:t> in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zip(</a:t>
            </a:r>
            <a:r>
              <a:rPr lang="en-US" b="1" dirty="0" err="1">
                <a:solidFill>
                  <a:srgbClr val="0070C0"/>
                </a:solidFill>
              </a:rPr>
              <a:t>ClassIndex.flatten</a:t>
            </a:r>
            <a:r>
              <a:rPr lang="en-US" b="1" dirty="0">
                <a:solidFill>
                  <a:srgbClr val="0070C0"/>
                </a:solidFill>
              </a:rPr>
              <a:t>(),</a:t>
            </a:r>
            <a:r>
              <a:rPr lang="en-US" b="1" dirty="0" err="1">
                <a:solidFill>
                  <a:srgbClr val="0070C0"/>
                </a:solidFill>
              </a:rPr>
              <a:t>confidece.flatten</a:t>
            </a:r>
            <a:r>
              <a:rPr lang="en-US" b="1" dirty="0">
                <a:solidFill>
                  <a:srgbClr val="0070C0"/>
                </a:solidFill>
              </a:rPr>
              <a:t>(), </a:t>
            </a:r>
            <a:r>
              <a:rPr lang="en-US" b="1" dirty="0" err="1">
                <a:solidFill>
                  <a:srgbClr val="0070C0"/>
                </a:solidFill>
              </a:rPr>
              <a:t>bbox</a:t>
            </a:r>
            <a:r>
              <a:rPr lang="en-US" b="1" dirty="0">
                <a:solidFill>
                  <a:srgbClr val="0070C0"/>
                </a:solidFill>
              </a:rPr>
              <a:t>):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checks </a:t>
            </a:r>
            <a:r>
              <a:rPr lang="en-US" dirty="0"/>
              <a:t>if any objects were detected in the frame. If there are detected objects, it proceeds to the next lines.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 loop iterates over the detected objects using zip(</a:t>
            </a:r>
            <a:r>
              <a:rPr lang="en-US" dirty="0" err="1"/>
              <a:t>ClassIndex.flatten</a:t>
            </a:r>
            <a:r>
              <a:rPr lang="en-US" dirty="0"/>
              <a:t>(), </a:t>
            </a:r>
            <a:r>
              <a:rPr lang="en-US" dirty="0" err="1"/>
              <a:t>confidece.flatten</a:t>
            </a:r>
            <a:r>
              <a:rPr lang="en-US" dirty="0"/>
              <a:t>(), </a:t>
            </a:r>
            <a:r>
              <a:rPr lang="en-US" dirty="0" err="1"/>
              <a:t>bbox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flatten() method is used to convert the arrays to 1D arrays, allowing iteration over their elements.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8FB1-E748-4ACB-8DC2-4CEF0808D09E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655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9" y="86627"/>
            <a:ext cx="11559941" cy="630454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if(</a:t>
            </a:r>
            <a:r>
              <a:rPr lang="en-US" sz="3000" b="1" dirty="0" err="1">
                <a:solidFill>
                  <a:srgbClr val="0070C0"/>
                </a:solidFill>
              </a:rPr>
              <a:t>ClassInd</a:t>
            </a:r>
            <a:r>
              <a:rPr lang="en-US" sz="3000" b="1" dirty="0">
                <a:solidFill>
                  <a:srgbClr val="0070C0"/>
                </a:solidFill>
              </a:rPr>
              <a:t>&lt;=80):               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cv2.rectangle(</a:t>
            </a:r>
            <a:r>
              <a:rPr lang="en-US" sz="3000" b="1" dirty="0" err="1">
                <a:solidFill>
                  <a:srgbClr val="0070C0"/>
                </a:solidFill>
              </a:rPr>
              <a:t>frame,boxes</a:t>
            </a:r>
            <a:r>
              <a:rPr lang="en-US" sz="3000" b="1" dirty="0">
                <a:solidFill>
                  <a:srgbClr val="0070C0"/>
                </a:solidFill>
              </a:rPr>
              <a:t>,(255,0,0),2)                cv2.putText(</a:t>
            </a:r>
            <a:r>
              <a:rPr lang="en-US" sz="3000" b="1" dirty="0" err="1">
                <a:solidFill>
                  <a:srgbClr val="0070C0"/>
                </a:solidFill>
              </a:rPr>
              <a:t>frame,classlabels</a:t>
            </a:r>
            <a:r>
              <a:rPr lang="en-US" sz="3000" b="1" dirty="0">
                <a:solidFill>
                  <a:srgbClr val="0070C0"/>
                </a:solidFill>
              </a:rPr>
              <a:t>[ClassInd-1],(boxes[0]+10,boxes[1]+40), font, </a:t>
            </a:r>
            <a:r>
              <a:rPr lang="en-US" sz="3000" b="1" dirty="0" err="1">
                <a:solidFill>
                  <a:srgbClr val="0070C0"/>
                </a:solidFill>
              </a:rPr>
              <a:t>fontScale</a:t>
            </a:r>
            <a:r>
              <a:rPr lang="en-US" sz="3000" b="1" dirty="0">
                <a:solidFill>
                  <a:srgbClr val="0070C0"/>
                </a:solidFill>
              </a:rPr>
              <a:t> = </a:t>
            </a:r>
            <a:r>
              <a:rPr lang="en-US" sz="3000" b="1" dirty="0" err="1">
                <a:solidFill>
                  <a:srgbClr val="0070C0"/>
                </a:solidFill>
              </a:rPr>
              <a:t>font_scale,color</a:t>
            </a:r>
            <a:r>
              <a:rPr lang="en-US" sz="3000" b="1" dirty="0">
                <a:solidFill>
                  <a:srgbClr val="0070C0"/>
                </a:solidFill>
              </a:rPr>
              <a:t>=(0,255,0),thickness=3) 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r>
              <a:rPr lang="en-US" dirty="0"/>
              <a:t>if (</a:t>
            </a:r>
            <a:r>
              <a:rPr lang="en-US" dirty="0" err="1"/>
              <a:t>ClassInd</a:t>
            </a:r>
            <a:r>
              <a:rPr lang="en-US" dirty="0"/>
              <a:t> &lt;= 80): checks if the class index (</a:t>
            </a:r>
            <a:r>
              <a:rPr lang="en-US" dirty="0" err="1"/>
              <a:t>ClassInd</a:t>
            </a:r>
            <a:r>
              <a:rPr lang="en-US" dirty="0"/>
              <a:t>) is less than or equal to 80.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condition is used to filter out any unexpected or invalid class indices.cv2.rectangle(frame, boxes, (255, 0, 0), 2) draws a rectangle on the frame around the detected object. </a:t>
            </a:r>
            <a:endParaRPr lang="en-US" dirty="0" smtClean="0"/>
          </a:p>
          <a:p>
            <a:r>
              <a:rPr lang="en-US" dirty="0" smtClean="0"/>
              <a:t>boxes </a:t>
            </a:r>
            <a:r>
              <a:rPr lang="en-US" dirty="0"/>
              <a:t>holds the bounding box coordinates (x, y, width, height), and (255, 0, 0) represents the color of the rectangle in BGR format (blue).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is the thickness of the rectangle's border.cv2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8829-3311-4D03-8AF1-EC97BD021233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48"/>
            <a:ext cx="10515600" cy="5329940"/>
          </a:xfrm>
        </p:spPr>
        <p:txBody>
          <a:bodyPr>
            <a:normAutofit/>
          </a:bodyPr>
          <a:lstStyle/>
          <a:p>
            <a:r>
              <a:rPr lang="en-US" dirty="0" err="1"/>
              <a:t>putText</a:t>
            </a:r>
            <a:r>
              <a:rPr lang="en-US" dirty="0"/>
              <a:t>(frame, </a:t>
            </a:r>
            <a:r>
              <a:rPr lang="en-US" dirty="0" err="1"/>
              <a:t>classlabels</a:t>
            </a:r>
            <a:r>
              <a:rPr lang="en-US" dirty="0"/>
              <a:t>[ClassInd-1], (boxes[0]+10, boxes[1]+40), font, </a:t>
            </a:r>
            <a:r>
              <a:rPr lang="en-US" dirty="0" err="1"/>
              <a:t>fontScale</a:t>
            </a:r>
            <a:r>
              <a:rPr lang="en-US" dirty="0"/>
              <a:t>=</a:t>
            </a:r>
            <a:r>
              <a:rPr lang="en-US" dirty="0" err="1"/>
              <a:t>font_scale</a:t>
            </a:r>
            <a:r>
              <a:rPr lang="en-US" dirty="0"/>
              <a:t>, color=(0, 255, 0), thickness=3)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text on the frame to label the detected object. </a:t>
            </a:r>
            <a:r>
              <a:rPr lang="en-US" dirty="0" err="1"/>
              <a:t>classlabels</a:t>
            </a:r>
            <a:r>
              <a:rPr lang="en-US" dirty="0"/>
              <a:t>[ClassInd-1] retrieves the corresponding class label for the detected object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(boxes[0]+10, boxes[1]+40) specifies the position of the text on the frame, offset from the top-left corner of the bounding box. 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/>
              <a:t>represents the font type, </a:t>
            </a:r>
            <a:r>
              <a:rPr lang="en-US" dirty="0" err="1"/>
              <a:t>fontScale</a:t>
            </a:r>
            <a:r>
              <a:rPr lang="en-US" dirty="0"/>
              <a:t>=</a:t>
            </a:r>
            <a:r>
              <a:rPr lang="en-US" dirty="0" err="1"/>
              <a:t>font_scale</a:t>
            </a:r>
            <a:r>
              <a:rPr lang="en-US" dirty="0"/>
              <a:t> sets the font scale, color=(0, 255, 0) sets the color of the text to green in BGR format, and thickness=3 sets the thickness of the text.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764C-A8E9-4941-BC76-7E3FF63C82CD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15" y="413886"/>
            <a:ext cx="10515600" cy="59555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cv2.imshow('Object Detection Tutorial ',frame)  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if cv2.waitKey(2) &amp; 0xFF ==</a:t>
            </a:r>
            <a:r>
              <a:rPr lang="en-US" b="1" dirty="0" err="1">
                <a:solidFill>
                  <a:srgbClr val="0070C0"/>
                </a:solidFill>
              </a:rPr>
              <a:t>ord</a:t>
            </a:r>
            <a:r>
              <a:rPr lang="en-US" b="1" dirty="0">
                <a:solidFill>
                  <a:srgbClr val="0070C0"/>
                </a:solidFill>
              </a:rPr>
              <a:t>('q'):       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break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>
                <a:solidFill>
                  <a:srgbClr val="0070C0"/>
                </a:solidFill>
              </a:rPr>
              <a:t>cap.release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cv2.destroyAllWindows()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/>
              <a:t>cv2.imshow('Object Detection Tutorial', frame) displays the frame with the drawn rectangles and </a:t>
            </a:r>
            <a:r>
              <a:rPr lang="en-US" dirty="0" err="1"/>
              <a:t>labels.if</a:t>
            </a:r>
            <a:r>
              <a:rPr lang="en-US" dirty="0"/>
              <a:t> cv2.waitKey(2) &amp; 0xFF == </a:t>
            </a:r>
            <a:r>
              <a:rPr lang="en-US" dirty="0" err="1"/>
              <a:t>ord</a:t>
            </a:r>
            <a:r>
              <a:rPr lang="en-US" dirty="0"/>
              <a:t>('q</a:t>
            </a:r>
            <a:r>
              <a:rPr lang="en-US" dirty="0" smtClean="0"/>
              <a:t>'):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checks if the 'q' key is pressed. If so, the loop breaks and the program </a:t>
            </a:r>
            <a:r>
              <a:rPr lang="en-US" dirty="0" err="1"/>
              <a:t>terminates.cap.release</a:t>
            </a:r>
            <a:r>
              <a:rPr lang="en-US" dirty="0"/>
              <a:t>() releases the video capture object, freeing up system resources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5E3B-C2ED-4F3E-B456-47A8456F87CA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269"/>
            <a:ext cx="10515600" cy="5464694"/>
          </a:xfrm>
        </p:spPr>
        <p:txBody>
          <a:bodyPr/>
          <a:lstStyle/>
          <a:p>
            <a:r>
              <a:rPr lang="en-US" dirty="0"/>
              <a:t>cv2.destroyAllWindows() closes all the windows opened by </a:t>
            </a:r>
            <a:r>
              <a:rPr lang="en-US" dirty="0" err="1"/>
              <a:t>OpenCV.Overall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 the code continuously captures frames from a video source, performs object detection on each frame, draws rectangles and labels on the detected objects, and displays the modified frames. </a:t>
            </a:r>
            <a:endParaRPr lang="en-US" dirty="0"/>
          </a:p>
          <a:p>
            <a:r>
              <a:rPr lang="en-US" dirty="0"/>
              <a:t>The program terminates when the 'q' key is pressed.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9D9B-CE46-4648-87B3-13B4210146FB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vision for Safer Road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7763-7C7B-496E-BEC5-09C8CAF2CEFC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Sakina</a:t>
            </a:r>
            <a:r>
              <a:rPr lang="en-US" dirty="0" smtClean="0"/>
              <a:t> </a:t>
            </a:r>
            <a:r>
              <a:rPr lang="en-US" dirty="0" err="1" smtClean="0"/>
              <a:t>ishaq</a:t>
            </a:r>
            <a:endParaRPr lang="en-US" dirty="0" smtClean="0"/>
          </a:p>
          <a:p>
            <a:r>
              <a:rPr lang="en-US" dirty="0"/>
              <a:t>Amanat Ali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6F7-5425-4AFE-B0D2-45B48B5F90CD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" panose="020B0502040204020203" pitchFamily="34" charset="0"/>
              </a:rPr>
              <a:t>Introduction</a:t>
            </a:r>
            <a:endParaRPr lang="en-US" u="sng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image detection project aims to accurately detect cars, motors, and all-road things. By leveraging machine learning algorithms, we have developed a model that can identify these objects with high accuracy. Our model has been trained on a diverse set of images, making it robust enough to detect objects in various lighting and weather conditions. We believe that our model has the potential to be used in a wide range of applications, from traffic monitoring to vehicle tracking.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B1F9-C3AC-4F44-9415-AB27FF9CD080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65" y="316998"/>
            <a:ext cx="10795535" cy="953537"/>
          </a:xfrm>
        </p:spPr>
        <p:txBody>
          <a:bodyPr/>
          <a:lstStyle/>
          <a:p>
            <a:r>
              <a:rPr lang="en-US" b="1" dirty="0" smtClean="0"/>
              <a:t>Install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5395441"/>
          </a:xfrm>
        </p:spPr>
        <p:txBody>
          <a:bodyPr>
            <a:normAutofit/>
          </a:bodyPr>
          <a:lstStyle/>
          <a:p>
            <a:r>
              <a:rPr lang="en-US" b="1" dirty="0" smtClean="0"/>
              <a:t>!pip install </a:t>
            </a:r>
            <a:r>
              <a:rPr lang="en-US" b="1" dirty="0" err="1" smtClean="0"/>
              <a:t>opencv</a:t>
            </a:r>
            <a:r>
              <a:rPr lang="en-US" b="1" dirty="0" smtClean="0"/>
              <a:t>-python</a:t>
            </a:r>
            <a:endParaRPr lang="en-US" b="1" dirty="0" smtClean="0"/>
          </a:p>
          <a:p>
            <a:r>
              <a:rPr lang="en-US" dirty="0" err="1"/>
              <a:t>OpenCV</a:t>
            </a:r>
            <a:r>
              <a:rPr lang="en-US" dirty="0"/>
              <a:t> is a Python library that allows you to perform image processing and computer vision tasks. It provides a wide range of features, including object detection, face recognition, and tracking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It supports a good variety of programming languages including </a:t>
            </a:r>
            <a:r>
              <a:rPr lang="en-US" dirty="0" smtClean="0"/>
              <a:t>Python</a:t>
            </a:r>
            <a:endParaRPr lang="en-US" dirty="0" smtClean="0"/>
          </a:p>
          <a:p>
            <a:r>
              <a:rPr lang="en-US" dirty="0"/>
              <a:t>The library has over 2,500 algorithms that allow users to perform tasks like face recognition and object detection.</a:t>
            </a:r>
            <a:endParaRPr lang="en-US" dirty="0" smtClean="0"/>
          </a:p>
          <a:p>
            <a:r>
              <a:rPr lang="en-US" b="1" dirty="0" smtClean="0"/>
              <a:t>!pip install </a:t>
            </a:r>
            <a:r>
              <a:rPr lang="en-US" b="1" dirty="0" err="1" smtClean="0"/>
              <a:t>matplotlib</a:t>
            </a:r>
            <a:endParaRPr lang="en-US" b="1" dirty="0" smtClean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 creating static, animated, and interactive visualizations in Python. </a:t>
            </a:r>
            <a:r>
              <a:rPr lang="en-US" dirty="0" err="1"/>
              <a:t>Matplotlib</a:t>
            </a:r>
            <a:r>
              <a:rPr lang="en-US" dirty="0"/>
              <a:t> makes easy things easy and hard things possible. Create publication quality plots. Make interactive figures that can zoom, pan, update.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B9DA-D09C-4366-8324-130516B05362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br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2681" y="1125491"/>
            <a:ext cx="11174385" cy="324847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10F-D82D-414F-9CE9-4F449B183100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86" y="250258"/>
            <a:ext cx="10939914" cy="653555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config_file</a:t>
            </a:r>
            <a:r>
              <a:rPr lang="en-US" sz="3200" b="1" dirty="0">
                <a:solidFill>
                  <a:srgbClr val="0070C0"/>
                </a:solidFill>
              </a:rPr>
              <a:t>='ssd_mobilenet_v3_large_coco_2020_01_14.pbtxt'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 err="1">
                <a:solidFill>
                  <a:srgbClr val="0070C0"/>
                </a:solidFill>
              </a:rPr>
              <a:t>frozen_model</a:t>
            </a:r>
            <a:r>
              <a:rPr lang="en-US" sz="3200" b="1" dirty="0">
                <a:solidFill>
                  <a:srgbClr val="0070C0"/>
                </a:solidFill>
              </a:rPr>
              <a:t>='</a:t>
            </a:r>
            <a:r>
              <a:rPr lang="en-US" sz="3200" b="1" dirty="0" err="1">
                <a:solidFill>
                  <a:srgbClr val="0070C0"/>
                </a:solidFill>
              </a:rPr>
              <a:t>frozen_inference_graph.pb</a:t>
            </a:r>
            <a:r>
              <a:rPr lang="en-US" b="1" dirty="0" smtClean="0">
                <a:solidFill>
                  <a:srgbClr val="0070C0"/>
                </a:solidFill>
              </a:rPr>
              <a:t>'</a:t>
            </a:r>
            <a:endParaRPr lang="en-US" sz="3200" b="1" dirty="0" smtClean="0"/>
          </a:p>
          <a:p>
            <a:r>
              <a:rPr lang="en-US" dirty="0" smtClean="0"/>
              <a:t>cv2.dnn refers to the deep neural network module in </a:t>
            </a:r>
            <a:r>
              <a:rPr lang="en-US" dirty="0" err="1" smtClean="0"/>
              <a:t>OpenCV.DetectionModel</a:t>
            </a:r>
            <a:r>
              <a:rPr lang="en-US" dirty="0" smtClean="0"/>
              <a:t> is a class provided by </a:t>
            </a:r>
            <a:r>
              <a:rPr lang="en-US" dirty="0" err="1" smtClean="0"/>
              <a:t>OpenCV</a:t>
            </a:r>
            <a:r>
              <a:rPr lang="en-US" dirty="0" smtClean="0"/>
              <a:t> for performing object detection using pre-trained models.</a:t>
            </a:r>
            <a:endParaRPr lang="en-US" dirty="0" smtClean="0"/>
          </a:p>
          <a:p>
            <a:r>
              <a:rPr lang="en-US" dirty="0" err="1" smtClean="0"/>
              <a:t>frozen_model</a:t>
            </a:r>
            <a:r>
              <a:rPr lang="en-US" dirty="0" smtClean="0"/>
              <a:t> is the path to a frozen model file. </a:t>
            </a:r>
            <a:endParaRPr lang="en-US" dirty="0" smtClean="0"/>
          </a:p>
          <a:p>
            <a:r>
              <a:rPr lang="en-US" dirty="0" smtClean="0"/>
              <a:t>A frozen model typically refers to a trained model that has been converted to a format suitable for inference.</a:t>
            </a:r>
            <a:endParaRPr lang="en-US" dirty="0" smtClean="0"/>
          </a:p>
          <a:p>
            <a:r>
              <a:rPr lang="en-US" dirty="0" err="1" smtClean="0"/>
              <a:t>config_file</a:t>
            </a:r>
            <a:r>
              <a:rPr lang="en-US" dirty="0" smtClean="0"/>
              <a:t> is the path to a configuration file associated with the model. This file contains the network architecture and other relevant settings.</a:t>
            </a:r>
            <a:endParaRPr lang="en-US" dirty="0" smtClean="0"/>
          </a:p>
          <a:p>
            <a:r>
              <a:rPr lang="en-US" dirty="0" smtClean="0"/>
              <a:t>By instantiating the </a:t>
            </a:r>
            <a:r>
              <a:rPr lang="en-US" dirty="0" err="1" smtClean="0"/>
              <a:t>DetectionModel</a:t>
            </a:r>
            <a:r>
              <a:rPr lang="en-US" dirty="0" smtClean="0"/>
              <a:t> class with the provided arguments, you can then use the created object to perform object detection tasks using the loaded model and configuration.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6A3A-BF07-4844-B1FB-6181435FCF68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537" y="86627"/>
            <a:ext cx="10006263" cy="64296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classlabels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</a:rPr>
              <a:t>[]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file_name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'</a:t>
            </a:r>
            <a:r>
              <a:rPr lang="en-US" dirty="0" err="1">
                <a:solidFill>
                  <a:srgbClr val="0070C0"/>
                </a:solidFill>
              </a:rPr>
              <a:t>label.txt'with</a:t>
            </a:r>
            <a:r>
              <a:rPr lang="en-US" dirty="0">
                <a:solidFill>
                  <a:srgbClr val="0070C0"/>
                </a:solidFill>
              </a:rPr>
              <a:t> open(file_name,'</a:t>
            </a:r>
            <a:r>
              <a:rPr lang="en-US" dirty="0" err="1">
                <a:solidFill>
                  <a:srgbClr val="0070C0"/>
                </a:solidFill>
              </a:rPr>
              <a:t>rt</a:t>
            </a:r>
            <a:r>
              <a:rPr lang="en-US" dirty="0">
                <a:solidFill>
                  <a:srgbClr val="0070C0"/>
                </a:solidFill>
              </a:rPr>
              <a:t>') as </a:t>
            </a:r>
            <a:r>
              <a:rPr lang="en-US" dirty="0" err="1">
                <a:solidFill>
                  <a:srgbClr val="0070C0"/>
                </a:solidFill>
              </a:rPr>
              <a:t>fpt</a:t>
            </a:r>
            <a:r>
              <a:rPr lang="en-US" dirty="0">
                <a:solidFill>
                  <a:srgbClr val="0070C0"/>
                </a:solidFill>
              </a:rPr>
              <a:t>:    </a:t>
            </a:r>
            <a:r>
              <a:rPr lang="en-US" dirty="0" err="1">
                <a:solidFill>
                  <a:srgbClr val="0070C0"/>
                </a:solidFill>
              </a:rPr>
              <a:t>classlabels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fpt.read</a:t>
            </a:r>
            <a:r>
              <a:rPr lang="en-US" dirty="0">
                <a:solidFill>
                  <a:srgbClr val="0070C0"/>
                </a:solidFill>
              </a:rPr>
              <a:t>().</a:t>
            </a:r>
            <a:r>
              <a:rPr lang="en-US" dirty="0" err="1">
                <a:solidFill>
                  <a:srgbClr val="0070C0"/>
                </a:solidFill>
              </a:rPr>
              <a:t>rstrip</a:t>
            </a:r>
            <a:r>
              <a:rPr lang="en-US" dirty="0">
                <a:solidFill>
                  <a:srgbClr val="0070C0"/>
                </a:solidFill>
              </a:rPr>
              <a:t>('\n').split('\n')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plt.show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classlabels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with statement is used to ensure that the file is properly closed after it's been read. Within the with block, the file is assigned to the variable </a:t>
            </a:r>
            <a:r>
              <a:rPr lang="en-US" dirty="0" err="1"/>
              <a:t>fpt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read() method is called on </a:t>
            </a:r>
            <a:r>
              <a:rPr lang="en-US" dirty="0" err="1"/>
              <a:t>fpt</a:t>
            </a:r>
            <a:r>
              <a:rPr lang="en-US" dirty="0"/>
              <a:t> to read the contents of the file as a </a:t>
            </a:r>
            <a:r>
              <a:rPr lang="en-US" dirty="0" smtClean="0"/>
              <a:t>string.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the split('\n') method is used to split the string into a list of lines, using newline characters as the delimiter. Each line in the file is considered as a class </a:t>
            </a:r>
            <a:r>
              <a:rPr lang="en-US" dirty="0" err="1"/>
              <a:t>label.The</a:t>
            </a:r>
            <a:r>
              <a:rPr lang="en-US" dirty="0"/>
              <a:t> resulting list of class labels is assigned to the </a:t>
            </a:r>
            <a:r>
              <a:rPr lang="en-US" dirty="0" err="1"/>
              <a:t>classlabels</a:t>
            </a:r>
            <a:r>
              <a:rPr lang="en-US" dirty="0"/>
              <a:t> variable, which can be used later for further processing or visualization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437-22B3-4A3C-9B4F-B629CDD5BDCC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07"/>
            <a:ext cx="10515600" cy="904775"/>
          </a:xfrm>
        </p:spPr>
        <p:txBody>
          <a:bodyPr/>
          <a:lstStyle/>
          <a:p>
            <a:r>
              <a:rPr lang="en-US" b="1" dirty="0" err="1" smtClean="0"/>
              <a:t>Dnn</a:t>
            </a:r>
            <a:r>
              <a:rPr lang="en-US" b="1" dirty="0" smtClean="0"/>
              <a:t> in </a:t>
            </a:r>
            <a:r>
              <a:rPr lang="en-US" b="1" dirty="0" err="1" smtClean="0"/>
              <a:t>openCV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4282"/>
            <a:ext cx="10221227" cy="5002681"/>
          </a:xfrm>
        </p:spPr>
        <p:txBody>
          <a:bodyPr>
            <a:normAutofit/>
          </a:bodyPr>
          <a:lstStyle/>
          <a:p>
            <a:r>
              <a:rPr lang="en-US" dirty="0"/>
              <a:t>model = cv2.dnn.DetectionModel(</a:t>
            </a:r>
            <a:r>
              <a:rPr lang="en-US" dirty="0" err="1"/>
              <a:t>frozen_model,config_file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Dnn</a:t>
            </a:r>
            <a:r>
              <a:rPr lang="en-US" dirty="0" smtClean="0"/>
              <a:t> is stands for Deep Neural Networks </a:t>
            </a:r>
            <a:endParaRPr lang="en-US" dirty="0" smtClean="0"/>
          </a:p>
          <a:p>
            <a:r>
              <a:rPr lang="en-US" dirty="0" err="1" smtClean="0"/>
              <a:t>OpenCV’s</a:t>
            </a:r>
            <a:r>
              <a:rPr lang="en-US" dirty="0" smtClean="0"/>
              <a:t> DNN module is a powerful tool for deep learning. It can be used for various tasks such as image classification, object detection, and segmentation. </a:t>
            </a:r>
            <a:endParaRPr lang="en-US" dirty="0" smtClean="0"/>
          </a:p>
          <a:p>
            <a:r>
              <a:rPr lang="en-US" dirty="0" smtClean="0"/>
              <a:t>The module supports various deep learning frameworks such as </a:t>
            </a:r>
            <a:r>
              <a:rPr lang="en-US" dirty="0" err="1" smtClean="0"/>
              <a:t>Caffe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and </a:t>
            </a:r>
            <a:r>
              <a:rPr lang="en-US" dirty="0" err="1" smtClean="0"/>
              <a:t>PyTorch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You can find more information about the use cases of </a:t>
            </a:r>
            <a:r>
              <a:rPr lang="en-US" dirty="0" err="1" smtClean="0"/>
              <a:t>OpenCV’s</a:t>
            </a:r>
            <a:r>
              <a:rPr lang="en-US" dirty="0" smtClean="0"/>
              <a:t> DNN module in the following links: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76E1-C51B-40EB-94C5-498856356FC8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A8A5-BE25-4773-95B8-88E2ED24C00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8273</Words>
  <Application>WPS Presentation</Application>
  <PresentationFormat>Custom</PresentationFormat>
  <Paragraphs>186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Bahnschrift</vt:lpstr>
      <vt:lpstr>Constantia</vt:lpstr>
      <vt:lpstr>Microsoft YaHei</vt:lpstr>
      <vt:lpstr>Arial Unicode MS</vt:lpstr>
      <vt:lpstr>Calibri</vt:lpstr>
      <vt:lpstr>Flow</vt:lpstr>
      <vt:lpstr>PowerPoint 演示文稿</vt:lpstr>
      <vt:lpstr>Smart vision for Safer Road</vt:lpstr>
      <vt:lpstr>GROUP MEMBERS</vt:lpstr>
      <vt:lpstr>Introduction</vt:lpstr>
      <vt:lpstr>Install library</vt:lpstr>
      <vt:lpstr>PowerPoint 演示文稿</vt:lpstr>
      <vt:lpstr>PowerPoint 演示文稿</vt:lpstr>
      <vt:lpstr>PowerPoint 演示文稿</vt:lpstr>
      <vt:lpstr>Dnn in openCV</vt:lpstr>
      <vt:lpstr>PowerPoint 演示文稿</vt:lpstr>
      <vt:lpstr>PowerPoint 演示文稿</vt:lpstr>
      <vt:lpstr>PowerPoint 演示文稿</vt:lpstr>
      <vt:lpstr>    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35</cp:revision>
  <dcterms:created xsi:type="dcterms:W3CDTF">2023-06-10T01:41:00Z</dcterms:created>
  <dcterms:modified xsi:type="dcterms:W3CDTF">2023-10-26T14:00:35Z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1834D5839FB2436F995DED908575BB0D_12</vt:lpwstr>
  </property>
  <property fmtid="{D5CDD505-2E9C-101B-9397-08002B2CF9AE}" pid="3" name="KSOProductBuildVer">
    <vt:lpwstr>1033-12.2.0.13266</vt:lpwstr>
  </property>
</Properties>
</file>