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sldIdLst>
    <p:sldId id="274" r:id="rId2"/>
    <p:sldId id="277" r:id="rId3"/>
    <p:sldId id="278" r:id="rId4"/>
    <p:sldId id="280" r:id="rId5"/>
    <p:sldId id="279" r:id="rId6"/>
    <p:sldId id="281" r:id="rId7"/>
    <p:sldId id="282" r:id="rId8"/>
    <p:sldId id="283" r:id="rId9"/>
    <p:sldId id="284" r:id="rId10"/>
    <p:sldId id="285" r:id="rId11"/>
    <p:sldId id="286" r:id="rId12"/>
    <p:sldId id="276" r:id="rId13"/>
    <p:sldId id="287" r:id="rId14"/>
    <p:sldId id="288" r:id="rId15"/>
    <p:sldId id="289" r:id="rId16"/>
    <p:sldId id="290" r:id="rId17"/>
    <p:sldId id="291" r:id="rId18"/>
    <p:sldId id="292" r:id="rId19"/>
    <p:sldId id="293" r:id="rId20"/>
    <p:sldId id="294" r:id="rId21"/>
    <p:sldId id="295" r:id="rId22"/>
    <p:sldId id="296" r:id="rId23"/>
    <p:sldId id="297" r:id="rId24"/>
    <p:sldId id="298" r:id="rId25"/>
    <p:sldId id="313" r:id="rId26"/>
    <p:sldId id="300" r:id="rId27"/>
    <p:sldId id="301" r:id="rId28"/>
    <p:sldId id="302" r:id="rId29"/>
    <p:sldId id="303" r:id="rId30"/>
    <p:sldId id="304" r:id="rId31"/>
    <p:sldId id="305" r:id="rId32"/>
    <p:sldId id="306" r:id="rId33"/>
    <p:sldId id="314" r:id="rId34"/>
    <p:sldId id="307" r:id="rId35"/>
    <p:sldId id="312" r:id="rId36"/>
    <p:sldId id="308" r:id="rId37"/>
    <p:sldId id="311" r:id="rId38"/>
    <p:sldId id="310"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890" autoAdjust="0"/>
    <p:restoredTop sz="94660"/>
  </p:normalViewPr>
  <p:slideViewPr>
    <p:cSldViewPr snapToGrid="0">
      <p:cViewPr varScale="1">
        <p:scale>
          <a:sx n="81" d="100"/>
          <a:sy n="81"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759B042-AE70-4FB4-8317-1A9EFC7774A2}" type="datetimeFigureOut">
              <a:rPr lang="en-US" smtClean="0"/>
              <a:t>4/25/2019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AF83F3C-B199-4B12-8B58-6E24B96A111D}" type="slidenum">
              <a:rPr lang="en-US" smtClean="0"/>
              <a:t>‹#›</a:t>
            </a:fld>
            <a:endParaRPr lang="en-US"/>
          </a:p>
        </p:txBody>
      </p:sp>
    </p:spTree>
    <p:extLst>
      <p:ext uri="{BB962C8B-B14F-4D97-AF65-F5344CB8AC3E}">
        <p14:creationId xmlns:p14="http://schemas.microsoft.com/office/powerpoint/2010/main" val="21806374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AF83F3C-B199-4B12-8B58-6E24B96A111D}" type="slidenum">
              <a:rPr lang="en-US" smtClean="0"/>
              <a:t>13</a:t>
            </a:fld>
            <a:endParaRPr lang="en-US"/>
          </a:p>
        </p:txBody>
      </p:sp>
    </p:spTree>
    <p:extLst>
      <p:ext uri="{BB962C8B-B14F-4D97-AF65-F5344CB8AC3E}">
        <p14:creationId xmlns:p14="http://schemas.microsoft.com/office/powerpoint/2010/main" val="15460808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AF83F3C-B199-4B12-8B58-6E24B96A111D}" type="slidenum">
              <a:rPr lang="en-US" smtClean="0"/>
              <a:t>22</a:t>
            </a:fld>
            <a:endParaRPr lang="en-US"/>
          </a:p>
        </p:txBody>
      </p:sp>
    </p:spTree>
    <p:extLst>
      <p:ext uri="{BB962C8B-B14F-4D97-AF65-F5344CB8AC3E}">
        <p14:creationId xmlns:p14="http://schemas.microsoft.com/office/powerpoint/2010/main" val="34754273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AF83F3C-B199-4B12-8B58-6E24B96A111D}" type="slidenum">
              <a:rPr lang="en-US" smtClean="0"/>
              <a:t>23</a:t>
            </a:fld>
            <a:endParaRPr lang="en-US"/>
          </a:p>
        </p:txBody>
      </p:sp>
    </p:spTree>
    <p:extLst>
      <p:ext uri="{BB962C8B-B14F-4D97-AF65-F5344CB8AC3E}">
        <p14:creationId xmlns:p14="http://schemas.microsoft.com/office/powerpoint/2010/main" val="24180985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AF83F3C-B199-4B12-8B58-6E24B96A111D}" type="slidenum">
              <a:rPr lang="en-US" smtClean="0"/>
              <a:t>24</a:t>
            </a:fld>
            <a:endParaRPr lang="en-US"/>
          </a:p>
        </p:txBody>
      </p:sp>
    </p:spTree>
    <p:extLst>
      <p:ext uri="{BB962C8B-B14F-4D97-AF65-F5344CB8AC3E}">
        <p14:creationId xmlns:p14="http://schemas.microsoft.com/office/powerpoint/2010/main" val="26630551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AF83F3C-B199-4B12-8B58-6E24B96A111D}" type="slidenum">
              <a:rPr lang="en-US" smtClean="0"/>
              <a:t>26</a:t>
            </a:fld>
            <a:endParaRPr lang="en-US"/>
          </a:p>
        </p:txBody>
      </p:sp>
    </p:spTree>
    <p:extLst>
      <p:ext uri="{BB962C8B-B14F-4D97-AF65-F5344CB8AC3E}">
        <p14:creationId xmlns:p14="http://schemas.microsoft.com/office/powerpoint/2010/main" val="8435648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AF83F3C-B199-4B12-8B58-6E24B96A111D}" type="slidenum">
              <a:rPr lang="en-US" smtClean="0"/>
              <a:t>27</a:t>
            </a:fld>
            <a:endParaRPr lang="en-US"/>
          </a:p>
        </p:txBody>
      </p:sp>
    </p:spTree>
    <p:extLst>
      <p:ext uri="{BB962C8B-B14F-4D97-AF65-F5344CB8AC3E}">
        <p14:creationId xmlns:p14="http://schemas.microsoft.com/office/powerpoint/2010/main" val="34461476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AF83F3C-B199-4B12-8B58-6E24B96A111D}" type="slidenum">
              <a:rPr lang="en-US" smtClean="0"/>
              <a:t>28</a:t>
            </a:fld>
            <a:endParaRPr lang="en-US"/>
          </a:p>
        </p:txBody>
      </p:sp>
    </p:spTree>
    <p:extLst>
      <p:ext uri="{BB962C8B-B14F-4D97-AF65-F5344CB8AC3E}">
        <p14:creationId xmlns:p14="http://schemas.microsoft.com/office/powerpoint/2010/main" val="1892420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AF83F3C-B199-4B12-8B58-6E24B96A111D}" type="slidenum">
              <a:rPr lang="en-US" smtClean="0"/>
              <a:t>29</a:t>
            </a:fld>
            <a:endParaRPr lang="en-US"/>
          </a:p>
        </p:txBody>
      </p:sp>
    </p:spTree>
    <p:extLst>
      <p:ext uri="{BB962C8B-B14F-4D97-AF65-F5344CB8AC3E}">
        <p14:creationId xmlns:p14="http://schemas.microsoft.com/office/powerpoint/2010/main" val="33009631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AF83F3C-B199-4B12-8B58-6E24B96A111D}" type="slidenum">
              <a:rPr lang="en-US" smtClean="0"/>
              <a:t>30</a:t>
            </a:fld>
            <a:endParaRPr lang="en-US"/>
          </a:p>
        </p:txBody>
      </p:sp>
    </p:spTree>
    <p:extLst>
      <p:ext uri="{BB962C8B-B14F-4D97-AF65-F5344CB8AC3E}">
        <p14:creationId xmlns:p14="http://schemas.microsoft.com/office/powerpoint/2010/main" val="16635913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AF83F3C-B199-4B12-8B58-6E24B96A111D}" type="slidenum">
              <a:rPr lang="en-US" smtClean="0"/>
              <a:t>31</a:t>
            </a:fld>
            <a:endParaRPr lang="en-US"/>
          </a:p>
        </p:txBody>
      </p:sp>
    </p:spTree>
    <p:extLst>
      <p:ext uri="{BB962C8B-B14F-4D97-AF65-F5344CB8AC3E}">
        <p14:creationId xmlns:p14="http://schemas.microsoft.com/office/powerpoint/2010/main" val="19803358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AF83F3C-B199-4B12-8B58-6E24B96A111D}" type="slidenum">
              <a:rPr lang="en-US" smtClean="0"/>
              <a:t>32</a:t>
            </a:fld>
            <a:endParaRPr lang="en-US"/>
          </a:p>
        </p:txBody>
      </p:sp>
    </p:spTree>
    <p:extLst>
      <p:ext uri="{BB962C8B-B14F-4D97-AF65-F5344CB8AC3E}">
        <p14:creationId xmlns:p14="http://schemas.microsoft.com/office/powerpoint/2010/main" val="12410508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AF83F3C-B199-4B12-8B58-6E24B96A111D}" type="slidenum">
              <a:rPr lang="en-US" smtClean="0"/>
              <a:t>14</a:t>
            </a:fld>
            <a:endParaRPr lang="en-US"/>
          </a:p>
        </p:txBody>
      </p:sp>
    </p:spTree>
    <p:extLst>
      <p:ext uri="{BB962C8B-B14F-4D97-AF65-F5344CB8AC3E}">
        <p14:creationId xmlns:p14="http://schemas.microsoft.com/office/powerpoint/2010/main" val="23505603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AF83F3C-B199-4B12-8B58-6E24B96A111D}" type="slidenum">
              <a:rPr lang="en-US" smtClean="0"/>
              <a:t>15</a:t>
            </a:fld>
            <a:endParaRPr lang="en-US"/>
          </a:p>
        </p:txBody>
      </p:sp>
    </p:spTree>
    <p:extLst>
      <p:ext uri="{BB962C8B-B14F-4D97-AF65-F5344CB8AC3E}">
        <p14:creationId xmlns:p14="http://schemas.microsoft.com/office/powerpoint/2010/main" val="8577483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AF83F3C-B199-4B12-8B58-6E24B96A111D}" type="slidenum">
              <a:rPr lang="en-US" smtClean="0"/>
              <a:t>16</a:t>
            </a:fld>
            <a:endParaRPr lang="en-US"/>
          </a:p>
        </p:txBody>
      </p:sp>
    </p:spTree>
    <p:extLst>
      <p:ext uri="{BB962C8B-B14F-4D97-AF65-F5344CB8AC3E}">
        <p14:creationId xmlns:p14="http://schemas.microsoft.com/office/powerpoint/2010/main" val="17010816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AF83F3C-B199-4B12-8B58-6E24B96A111D}" type="slidenum">
              <a:rPr lang="en-US" smtClean="0"/>
              <a:t>17</a:t>
            </a:fld>
            <a:endParaRPr lang="en-US"/>
          </a:p>
        </p:txBody>
      </p:sp>
    </p:spTree>
    <p:extLst>
      <p:ext uri="{BB962C8B-B14F-4D97-AF65-F5344CB8AC3E}">
        <p14:creationId xmlns:p14="http://schemas.microsoft.com/office/powerpoint/2010/main" val="14604927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AF83F3C-B199-4B12-8B58-6E24B96A111D}" type="slidenum">
              <a:rPr lang="en-US" smtClean="0"/>
              <a:t>18</a:t>
            </a:fld>
            <a:endParaRPr lang="en-US"/>
          </a:p>
        </p:txBody>
      </p:sp>
    </p:spTree>
    <p:extLst>
      <p:ext uri="{BB962C8B-B14F-4D97-AF65-F5344CB8AC3E}">
        <p14:creationId xmlns:p14="http://schemas.microsoft.com/office/powerpoint/2010/main" val="28134995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AF83F3C-B199-4B12-8B58-6E24B96A111D}" type="slidenum">
              <a:rPr lang="en-US" smtClean="0"/>
              <a:t>19</a:t>
            </a:fld>
            <a:endParaRPr lang="en-US"/>
          </a:p>
        </p:txBody>
      </p:sp>
    </p:spTree>
    <p:extLst>
      <p:ext uri="{BB962C8B-B14F-4D97-AF65-F5344CB8AC3E}">
        <p14:creationId xmlns:p14="http://schemas.microsoft.com/office/powerpoint/2010/main" val="34376342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AF83F3C-B199-4B12-8B58-6E24B96A111D}" type="slidenum">
              <a:rPr lang="en-US" smtClean="0"/>
              <a:t>20</a:t>
            </a:fld>
            <a:endParaRPr lang="en-US"/>
          </a:p>
        </p:txBody>
      </p:sp>
    </p:spTree>
    <p:extLst>
      <p:ext uri="{BB962C8B-B14F-4D97-AF65-F5344CB8AC3E}">
        <p14:creationId xmlns:p14="http://schemas.microsoft.com/office/powerpoint/2010/main" val="41822216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AF83F3C-B199-4B12-8B58-6E24B96A111D}" type="slidenum">
              <a:rPr lang="en-US" smtClean="0"/>
              <a:t>21</a:t>
            </a:fld>
            <a:endParaRPr lang="en-US"/>
          </a:p>
        </p:txBody>
      </p:sp>
    </p:spTree>
    <p:extLst>
      <p:ext uri="{BB962C8B-B14F-4D97-AF65-F5344CB8AC3E}">
        <p14:creationId xmlns:p14="http://schemas.microsoft.com/office/powerpoint/2010/main" val="35060115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B9F0E-2003-4EE7-B8D4-D82CF1EC5B9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8C84F45-EA30-490D-BEBE-37E71A58853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E3B6E92-7B1D-44BA-9A9F-C8D8DBA801F7}"/>
              </a:ext>
            </a:extLst>
          </p:cNvPr>
          <p:cNvSpPr>
            <a:spLocks noGrp="1"/>
          </p:cNvSpPr>
          <p:nvPr>
            <p:ph type="dt" sz="half" idx="10"/>
          </p:nvPr>
        </p:nvSpPr>
        <p:spPr/>
        <p:txBody>
          <a:bodyPr/>
          <a:lstStyle/>
          <a:p>
            <a:fld id="{444F69DA-935B-4EB7-997C-047C8C861D6A}" type="datetimeFigureOut">
              <a:rPr lang="en-US" smtClean="0"/>
              <a:t>4/25/2019</a:t>
            </a:fld>
            <a:endParaRPr lang="en-US"/>
          </a:p>
        </p:txBody>
      </p:sp>
      <p:sp>
        <p:nvSpPr>
          <p:cNvPr id="5" name="Footer Placeholder 4">
            <a:extLst>
              <a:ext uri="{FF2B5EF4-FFF2-40B4-BE49-F238E27FC236}">
                <a16:creationId xmlns:a16="http://schemas.microsoft.com/office/drawing/2014/main" id="{53CDA0BE-DD96-424A-93BD-A6C121B001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2576AB-33FD-4A20-8E94-5F303F73717A}"/>
              </a:ext>
            </a:extLst>
          </p:cNvPr>
          <p:cNvSpPr>
            <a:spLocks noGrp="1"/>
          </p:cNvSpPr>
          <p:nvPr>
            <p:ph type="sldNum" sz="quarter" idx="12"/>
          </p:nvPr>
        </p:nvSpPr>
        <p:spPr/>
        <p:txBody>
          <a:bodyPr/>
          <a:lstStyle/>
          <a:p>
            <a:fld id="{1E86BF5D-0669-45DC-875C-D2D3BD107BBE}" type="slidenum">
              <a:rPr lang="en-US" smtClean="0"/>
              <a:t>‹#›</a:t>
            </a:fld>
            <a:endParaRPr lang="en-US"/>
          </a:p>
        </p:txBody>
      </p:sp>
    </p:spTree>
    <p:extLst>
      <p:ext uri="{BB962C8B-B14F-4D97-AF65-F5344CB8AC3E}">
        <p14:creationId xmlns:p14="http://schemas.microsoft.com/office/powerpoint/2010/main" val="971281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6682E-5771-496B-BBEA-A8F27CF0C4A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2E3BBA0-A2BD-47E6-8DDC-BD77D406F62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2C9C088-6E03-4C4B-81DF-7759FCF39358}"/>
              </a:ext>
            </a:extLst>
          </p:cNvPr>
          <p:cNvSpPr>
            <a:spLocks noGrp="1"/>
          </p:cNvSpPr>
          <p:nvPr>
            <p:ph type="dt" sz="half" idx="10"/>
          </p:nvPr>
        </p:nvSpPr>
        <p:spPr/>
        <p:txBody>
          <a:bodyPr/>
          <a:lstStyle/>
          <a:p>
            <a:fld id="{444F69DA-935B-4EB7-997C-047C8C861D6A}" type="datetimeFigureOut">
              <a:rPr lang="en-US" smtClean="0"/>
              <a:t>4/25/2019</a:t>
            </a:fld>
            <a:endParaRPr lang="en-US"/>
          </a:p>
        </p:txBody>
      </p:sp>
      <p:sp>
        <p:nvSpPr>
          <p:cNvPr id="5" name="Footer Placeholder 4">
            <a:extLst>
              <a:ext uri="{FF2B5EF4-FFF2-40B4-BE49-F238E27FC236}">
                <a16:creationId xmlns:a16="http://schemas.microsoft.com/office/drawing/2014/main" id="{E0CA3E4F-F0F3-430E-907C-73FA187B5C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8597F1-1034-48DB-9D2C-BED765CC24F5}"/>
              </a:ext>
            </a:extLst>
          </p:cNvPr>
          <p:cNvSpPr>
            <a:spLocks noGrp="1"/>
          </p:cNvSpPr>
          <p:nvPr>
            <p:ph type="sldNum" sz="quarter" idx="12"/>
          </p:nvPr>
        </p:nvSpPr>
        <p:spPr/>
        <p:txBody>
          <a:bodyPr/>
          <a:lstStyle/>
          <a:p>
            <a:fld id="{1E86BF5D-0669-45DC-875C-D2D3BD107BBE}" type="slidenum">
              <a:rPr lang="en-US" smtClean="0"/>
              <a:t>‹#›</a:t>
            </a:fld>
            <a:endParaRPr lang="en-US"/>
          </a:p>
        </p:txBody>
      </p:sp>
    </p:spTree>
    <p:extLst>
      <p:ext uri="{BB962C8B-B14F-4D97-AF65-F5344CB8AC3E}">
        <p14:creationId xmlns:p14="http://schemas.microsoft.com/office/powerpoint/2010/main" val="4050818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B556C81-A5A3-4C5B-9BA2-63BED64C29E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1083963-0ED4-4B47-B42A-3DA624A5EF1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29B0BBB-CCAB-4B11-8705-5B50BF2EE3DC}"/>
              </a:ext>
            </a:extLst>
          </p:cNvPr>
          <p:cNvSpPr>
            <a:spLocks noGrp="1"/>
          </p:cNvSpPr>
          <p:nvPr>
            <p:ph type="dt" sz="half" idx="10"/>
          </p:nvPr>
        </p:nvSpPr>
        <p:spPr/>
        <p:txBody>
          <a:bodyPr/>
          <a:lstStyle/>
          <a:p>
            <a:fld id="{444F69DA-935B-4EB7-997C-047C8C861D6A}" type="datetimeFigureOut">
              <a:rPr lang="en-US" smtClean="0"/>
              <a:t>4/25/2019</a:t>
            </a:fld>
            <a:endParaRPr lang="en-US"/>
          </a:p>
        </p:txBody>
      </p:sp>
      <p:sp>
        <p:nvSpPr>
          <p:cNvPr id="5" name="Footer Placeholder 4">
            <a:extLst>
              <a:ext uri="{FF2B5EF4-FFF2-40B4-BE49-F238E27FC236}">
                <a16:creationId xmlns:a16="http://schemas.microsoft.com/office/drawing/2014/main" id="{5C61AD55-CFFA-4E9C-B8FF-45F0916CCC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DADCF5-7D6E-4A59-870B-62F71314B294}"/>
              </a:ext>
            </a:extLst>
          </p:cNvPr>
          <p:cNvSpPr>
            <a:spLocks noGrp="1"/>
          </p:cNvSpPr>
          <p:nvPr>
            <p:ph type="sldNum" sz="quarter" idx="12"/>
          </p:nvPr>
        </p:nvSpPr>
        <p:spPr/>
        <p:txBody>
          <a:bodyPr/>
          <a:lstStyle/>
          <a:p>
            <a:fld id="{1E86BF5D-0669-45DC-875C-D2D3BD107BBE}" type="slidenum">
              <a:rPr lang="en-US" smtClean="0"/>
              <a:t>‹#›</a:t>
            </a:fld>
            <a:endParaRPr lang="en-US"/>
          </a:p>
        </p:txBody>
      </p:sp>
    </p:spTree>
    <p:extLst>
      <p:ext uri="{BB962C8B-B14F-4D97-AF65-F5344CB8AC3E}">
        <p14:creationId xmlns:p14="http://schemas.microsoft.com/office/powerpoint/2010/main" val="27633876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6FB26-7DDE-4F5B-9FD7-992ECCEF771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217F7A9-6C56-46DF-A15C-EE5335CDE5B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82D4C6-0A99-454B-A506-86B02E726732}"/>
              </a:ext>
            </a:extLst>
          </p:cNvPr>
          <p:cNvSpPr>
            <a:spLocks noGrp="1"/>
          </p:cNvSpPr>
          <p:nvPr>
            <p:ph type="dt" sz="half" idx="10"/>
          </p:nvPr>
        </p:nvSpPr>
        <p:spPr/>
        <p:txBody>
          <a:bodyPr/>
          <a:lstStyle/>
          <a:p>
            <a:fld id="{444F69DA-935B-4EB7-997C-047C8C861D6A}" type="datetimeFigureOut">
              <a:rPr lang="en-US" smtClean="0"/>
              <a:t>4/25/2019</a:t>
            </a:fld>
            <a:endParaRPr lang="en-US"/>
          </a:p>
        </p:txBody>
      </p:sp>
      <p:sp>
        <p:nvSpPr>
          <p:cNvPr id="5" name="Footer Placeholder 4">
            <a:extLst>
              <a:ext uri="{FF2B5EF4-FFF2-40B4-BE49-F238E27FC236}">
                <a16:creationId xmlns:a16="http://schemas.microsoft.com/office/drawing/2014/main" id="{3ED5C0A8-854B-4512-915C-FCBFC1181C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7D58C1-4CCC-4851-B6BA-7A0C6F0D2076}"/>
              </a:ext>
            </a:extLst>
          </p:cNvPr>
          <p:cNvSpPr>
            <a:spLocks noGrp="1"/>
          </p:cNvSpPr>
          <p:nvPr>
            <p:ph type="sldNum" sz="quarter" idx="12"/>
          </p:nvPr>
        </p:nvSpPr>
        <p:spPr/>
        <p:txBody>
          <a:bodyPr/>
          <a:lstStyle/>
          <a:p>
            <a:fld id="{1E86BF5D-0669-45DC-875C-D2D3BD107BBE}" type="slidenum">
              <a:rPr lang="en-US" smtClean="0"/>
              <a:t>‹#›</a:t>
            </a:fld>
            <a:endParaRPr lang="en-US"/>
          </a:p>
        </p:txBody>
      </p:sp>
    </p:spTree>
    <p:extLst>
      <p:ext uri="{BB962C8B-B14F-4D97-AF65-F5344CB8AC3E}">
        <p14:creationId xmlns:p14="http://schemas.microsoft.com/office/powerpoint/2010/main" val="37038884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605CAA-99C0-469A-9D9F-AE39D8E9134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59FD88D-BC3E-4EAC-A385-0341B5F61C0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EBE8A350-B65E-4446-8E45-A25540E7CEC8}"/>
              </a:ext>
            </a:extLst>
          </p:cNvPr>
          <p:cNvSpPr>
            <a:spLocks noGrp="1"/>
          </p:cNvSpPr>
          <p:nvPr>
            <p:ph type="dt" sz="half" idx="10"/>
          </p:nvPr>
        </p:nvSpPr>
        <p:spPr/>
        <p:txBody>
          <a:bodyPr/>
          <a:lstStyle/>
          <a:p>
            <a:fld id="{444F69DA-935B-4EB7-997C-047C8C861D6A}" type="datetimeFigureOut">
              <a:rPr lang="en-US" smtClean="0"/>
              <a:t>4/25/2019</a:t>
            </a:fld>
            <a:endParaRPr lang="en-US"/>
          </a:p>
        </p:txBody>
      </p:sp>
      <p:sp>
        <p:nvSpPr>
          <p:cNvPr id="5" name="Footer Placeholder 4">
            <a:extLst>
              <a:ext uri="{FF2B5EF4-FFF2-40B4-BE49-F238E27FC236}">
                <a16:creationId xmlns:a16="http://schemas.microsoft.com/office/drawing/2014/main" id="{B1D22858-2A03-4837-80E9-C91325FF4A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316EF4-BA6F-49A6-B018-F8AD68A55723}"/>
              </a:ext>
            </a:extLst>
          </p:cNvPr>
          <p:cNvSpPr>
            <a:spLocks noGrp="1"/>
          </p:cNvSpPr>
          <p:nvPr>
            <p:ph type="sldNum" sz="quarter" idx="12"/>
          </p:nvPr>
        </p:nvSpPr>
        <p:spPr/>
        <p:txBody>
          <a:bodyPr/>
          <a:lstStyle/>
          <a:p>
            <a:fld id="{1E86BF5D-0669-45DC-875C-D2D3BD107BBE}" type="slidenum">
              <a:rPr lang="en-US" smtClean="0"/>
              <a:t>‹#›</a:t>
            </a:fld>
            <a:endParaRPr lang="en-US"/>
          </a:p>
        </p:txBody>
      </p:sp>
    </p:spTree>
    <p:extLst>
      <p:ext uri="{BB962C8B-B14F-4D97-AF65-F5344CB8AC3E}">
        <p14:creationId xmlns:p14="http://schemas.microsoft.com/office/powerpoint/2010/main" val="70558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249B6D-6D5B-4120-9B83-DC3D4D218EC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BF1FC0F-A99B-4D8C-9B07-A40FFA93E1C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0861ED8-CD37-4BA0-830E-953C948939CE}"/>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736645D-B41D-49C6-B4BD-66ABA0755AB2}"/>
              </a:ext>
            </a:extLst>
          </p:cNvPr>
          <p:cNvSpPr>
            <a:spLocks noGrp="1"/>
          </p:cNvSpPr>
          <p:nvPr>
            <p:ph type="dt" sz="half" idx="10"/>
          </p:nvPr>
        </p:nvSpPr>
        <p:spPr/>
        <p:txBody>
          <a:bodyPr/>
          <a:lstStyle/>
          <a:p>
            <a:fld id="{444F69DA-935B-4EB7-997C-047C8C861D6A}" type="datetimeFigureOut">
              <a:rPr lang="en-US" smtClean="0"/>
              <a:t>4/25/2019</a:t>
            </a:fld>
            <a:endParaRPr lang="en-US"/>
          </a:p>
        </p:txBody>
      </p:sp>
      <p:sp>
        <p:nvSpPr>
          <p:cNvPr id="6" name="Footer Placeholder 5">
            <a:extLst>
              <a:ext uri="{FF2B5EF4-FFF2-40B4-BE49-F238E27FC236}">
                <a16:creationId xmlns:a16="http://schemas.microsoft.com/office/drawing/2014/main" id="{29B4F1FF-A0DB-4ECE-B7DD-67EE6C68D93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D2F8A2C-6AD1-4ADF-AEEC-75DEB08A8317}"/>
              </a:ext>
            </a:extLst>
          </p:cNvPr>
          <p:cNvSpPr>
            <a:spLocks noGrp="1"/>
          </p:cNvSpPr>
          <p:nvPr>
            <p:ph type="sldNum" sz="quarter" idx="12"/>
          </p:nvPr>
        </p:nvSpPr>
        <p:spPr/>
        <p:txBody>
          <a:bodyPr/>
          <a:lstStyle/>
          <a:p>
            <a:fld id="{1E86BF5D-0669-45DC-875C-D2D3BD107BBE}" type="slidenum">
              <a:rPr lang="en-US" smtClean="0"/>
              <a:t>‹#›</a:t>
            </a:fld>
            <a:endParaRPr lang="en-US"/>
          </a:p>
        </p:txBody>
      </p:sp>
    </p:spTree>
    <p:extLst>
      <p:ext uri="{BB962C8B-B14F-4D97-AF65-F5344CB8AC3E}">
        <p14:creationId xmlns:p14="http://schemas.microsoft.com/office/powerpoint/2010/main" val="38967718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490E52-FDF7-4B37-89A7-25330E7CF7F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A0899FC-C5F3-4754-AFB2-93117EF684F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8938F15A-C02B-4BE3-8324-14C79951A346}"/>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61A5BDA-5550-4547-A8F6-7569EAD405C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6AD928D-6392-4025-82D9-D066DEE3F9A3}"/>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0F07AB1-9717-43AB-9ECF-4DA66BD67882}"/>
              </a:ext>
            </a:extLst>
          </p:cNvPr>
          <p:cNvSpPr>
            <a:spLocks noGrp="1"/>
          </p:cNvSpPr>
          <p:nvPr>
            <p:ph type="dt" sz="half" idx="10"/>
          </p:nvPr>
        </p:nvSpPr>
        <p:spPr/>
        <p:txBody>
          <a:bodyPr/>
          <a:lstStyle/>
          <a:p>
            <a:fld id="{444F69DA-935B-4EB7-997C-047C8C861D6A}" type="datetimeFigureOut">
              <a:rPr lang="en-US" smtClean="0"/>
              <a:t>4/25/2019</a:t>
            </a:fld>
            <a:endParaRPr lang="en-US"/>
          </a:p>
        </p:txBody>
      </p:sp>
      <p:sp>
        <p:nvSpPr>
          <p:cNvPr id="8" name="Footer Placeholder 7">
            <a:extLst>
              <a:ext uri="{FF2B5EF4-FFF2-40B4-BE49-F238E27FC236}">
                <a16:creationId xmlns:a16="http://schemas.microsoft.com/office/drawing/2014/main" id="{EE310188-6045-4892-B12F-FEDF1913CCC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F410463-0731-44D1-930E-51466B5A5639}"/>
              </a:ext>
            </a:extLst>
          </p:cNvPr>
          <p:cNvSpPr>
            <a:spLocks noGrp="1"/>
          </p:cNvSpPr>
          <p:nvPr>
            <p:ph type="sldNum" sz="quarter" idx="12"/>
          </p:nvPr>
        </p:nvSpPr>
        <p:spPr/>
        <p:txBody>
          <a:bodyPr/>
          <a:lstStyle/>
          <a:p>
            <a:fld id="{1E86BF5D-0669-45DC-875C-D2D3BD107BBE}" type="slidenum">
              <a:rPr lang="en-US" smtClean="0"/>
              <a:t>‹#›</a:t>
            </a:fld>
            <a:endParaRPr lang="en-US"/>
          </a:p>
        </p:txBody>
      </p:sp>
    </p:spTree>
    <p:extLst>
      <p:ext uri="{BB962C8B-B14F-4D97-AF65-F5344CB8AC3E}">
        <p14:creationId xmlns:p14="http://schemas.microsoft.com/office/powerpoint/2010/main" val="19654351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19B2B9-B799-4560-A55C-8ACF95AB425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B343762-2B45-495B-AAC3-126B4BD70E25}"/>
              </a:ext>
            </a:extLst>
          </p:cNvPr>
          <p:cNvSpPr>
            <a:spLocks noGrp="1"/>
          </p:cNvSpPr>
          <p:nvPr>
            <p:ph type="dt" sz="half" idx="10"/>
          </p:nvPr>
        </p:nvSpPr>
        <p:spPr/>
        <p:txBody>
          <a:bodyPr/>
          <a:lstStyle/>
          <a:p>
            <a:fld id="{444F69DA-935B-4EB7-997C-047C8C861D6A}" type="datetimeFigureOut">
              <a:rPr lang="en-US" smtClean="0"/>
              <a:t>4/25/2019</a:t>
            </a:fld>
            <a:endParaRPr lang="en-US"/>
          </a:p>
        </p:txBody>
      </p:sp>
      <p:sp>
        <p:nvSpPr>
          <p:cNvPr id="4" name="Footer Placeholder 3">
            <a:extLst>
              <a:ext uri="{FF2B5EF4-FFF2-40B4-BE49-F238E27FC236}">
                <a16:creationId xmlns:a16="http://schemas.microsoft.com/office/drawing/2014/main" id="{7D928C72-05F9-4E21-93E8-9368EE3A949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BA0D5C2-F5D6-43AA-9210-BEBD09C8618B}"/>
              </a:ext>
            </a:extLst>
          </p:cNvPr>
          <p:cNvSpPr>
            <a:spLocks noGrp="1"/>
          </p:cNvSpPr>
          <p:nvPr>
            <p:ph type="sldNum" sz="quarter" idx="12"/>
          </p:nvPr>
        </p:nvSpPr>
        <p:spPr/>
        <p:txBody>
          <a:bodyPr/>
          <a:lstStyle/>
          <a:p>
            <a:fld id="{1E86BF5D-0669-45DC-875C-D2D3BD107BBE}" type="slidenum">
              <a:rPr lang="en-US" smtClean="0"/>
              <a:t>‹#›</a:t>
            </a:fld>
            <a:endParaRPr lang="en-US"/>
          </a:p>
        </p:txBody>
      </p:sp>
    </p:spTree>
    <p:extLst>
      <p:ext uri="{BB962C8B-B14F-4D97-AF65-F5344CB8AC3E}">
        <p14:creationId xmlns:p14="http://schemas.microsoft.com/office/powerpoint/2010/main" val="40402428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39542C3-16CB-48DB-86DB-C2F753D396FC}"/>
              </a:ext>
            </a:extLst>
          </p:cNvPr>
          <p:cNvSpPr>
            <a:spLocks noGrp="1"/>
          </p:cNvSpPr>
          <p:nvPr>
            <p:ph type="dt" sz="half" idx="10"/>
          </p:nvPr>
        </p:nvSpPr>
        <p:spPr/>
        <p:txBody>
          <a:bodyPr/>
          <a:lstStyle/>
          <a:p>
            <a:fld id="{444F69DA-935B-4EB7-997C-047C8C861D6A}" type="datetimeFigureOut">
              <a:rPr lang="en-US" smtClean="0"/>
              <a:t>4/25/2019</a:t>
            </a:fld>
            <a:endParaRPr lang="en-US"/>
          </a:p>
        </p:txBody>
      </p:sp>
      <p:sp>
        <p:nvSpPr>
          <p:cNvPr id="3" name="Footer Placeholder 2">
            <a:extLst>
              <a:ext uri="{FF2B5EF4-FFF2-40B4-BE49-F238E27FC236}">
                <a16:creationId xmlns:a16="http://schemas.microsoft.com/office/drawing/2014/main" id="{BABC3C3E-9BBC-466B-8EC4-95BF71A52D3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C9908A9-CAE8-48E3-B003-79E223B8CA72}"/>
              </a:ext>
            </a:extLst>
          </p:cNvPr>
          <p:cNvSpPr>
            <a:spLocks noGrp="1"/>
          </p:cNvSpPr>
          <p:nvPr>
            <p:ph type="sldNum" sz="quarter" idx="12"/>
          </p:nvPr>
        </p:nvSpPr>
        <p:spPr/>
        <p:txBody>
          <a:bodyPr/>
          <a:lstStyle/>
          <a:p>
            <a:fld id="{1E86BF5D-0669-45DC-875C-D2D3BD107BBE}" type="slidenum">
              <a:rPr lang="en-US" smtClean="0"/>
              <a:t>‹#›</a:t>
            </a:fld>
            <a:endParaRPr lang="en-US"/>
          </a:p>
        </p:txBody>
      </p:sp>
    </p:spTree>
    <p:extLst>
      <p:ext uri="{BB962C8B-B14F-4D97-AF65-F5344CB8AC3E}">
        <p14:creationId xmlns:p14="http://schemas.microsoft.com/office/powerpoint/2010/main" val="38551629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B068B-7377-45FF-8B2D-ED507EAD970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9033678-8C0A-4FC9-8466-9BA4A38E1E4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641A0EA-FD55-4DA4-89B0-B989E4266E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41FFA1B-694A-4BB1-848F-4968B6D518B0}"/>
              </a:ext>
            </a:extLst>
          </p:cNvPr>
          <p:cNvSpPr>
            <a:spLocks noGrp="1"/>
          </p:cNvSpPr>
          <p:nvPr>
            <p:ph type="dt" sz="half" idx="10"/>
          </p:nvPr>
        </p:nvSpPr>
        <p:spPr/>
        <p:txBody>
          <a:bodyPr/>
          <a:lstStyle/>
          <a:p>
            <a:fld id="{444F69DA-935B-4EB7-997C-047C8C861D6A}" type="datetimeFigureOut">
              <a:rPr lang="en-US" smtClean="0"/>
              <a:t>4/25/2019</a:t>
            </a:fld>
            <a:endParaRPr lang="en-US"/>
          </a:p>
        </p:txBody>
      </p:sp>
      <p:sp>
        <p:nvSpPr>
          <p:cNvPr id="6" name="Footer Placeholder 5">
            <a:extLst>
              <a:ext uri="{FF2B5EF4-FFF2-40B4-BE49-F238E27FC236}">
                <a16:creationId xmlns:a16="http://schemas.microsoft.com/office/drawing/2014/main" id="{0BCBA82F-ABB6-44A2-A7E4-273D2C84BDE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9F68133-02E3-4A77-93FB-677F54D9AF85}"/>
              </a:ext>
            </a:extLst>
          </p:cNvPr>
          <p:cNvSpPr>
            <a:spLocks noGrp="1"/>
          </p:cNvSpPr>
          <p:nvPr>
            <p:ph type="sldNum" sz="quarter" idx="12"/>
          </p:nvPr>
        </p:nvSpPr>
        <p:spPr/>
        <p:txBody>
          <a:bodyPr/>
          <a:lstStyle/>
          <a:p>
            <a:fld id="{1E86BF5D-0669-45DC-875C-D2D3BD107BBE}" type="slidenum">
              <a:rPr lang="en-US" smtClean="0"/>
              <a:t>‹#›</a:t>
            </a:fld>
            <a:endParaRPr lang="en-US"/>
          </a:p>
        </p:txBody>
      </p:sp>
    </p:spTree>
    <p:extLst>
      <p:ext uri="{BB962C8B-B14F-4D97-AF65-F5344CB8AC3E}">
        <p14:creationId xmlns:p14="http://schemas.microsoft.com/office/powerpoint/2010/main" val="39336821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25EE62-E4E9-430D-8EF3-8C5E7D23AE2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E00FF36-5201-48CD-8D70-42EEAC806E7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DC0C5BA-3B5B-4428-BCFE-0EF9BF2013B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64E5116-140A-427F-9C47-D296ABBAE426}"/>
              </a:ext>
            </a:extLst>
          </p:cNvPr>
          <p:cNvSpPr>
            <a:spLocks noGrp="1"/>
          </p:cNvSpPr>
          <p:nvPr>
            <p:ph type="dt" sz="half" idx="10"/>
          </p:nvPr>
        </p:nvSpPr>
        <p:spPr/>
        <p:txBody>
          <a:bodyPr/>
          <a:lstStyle/>
          <a:p>
            <a:fld id="{444F69DA-935B-4EB7-997C-047C8C861D6A}" type="datetimeFigureOut">
              <a:rPr lang="en-US" smtClean="0"/>
              <a:t>4/25/2019</a:t>
            </a:fld>
            <a:endParaRPr lang="en-US"/>
          </a:p>
        </p:txBody>
      </p:sp>
      <p:sp>
        <p:nvSpPr>
          <p:cNvPr id="6" name="Footer Placeholder 5">
            <a:extLst>
              <a:ext uri="{FF2B5EF4-FFF2-40B4-BE49-F238E27FC236}">
                <a16:creationId xmlns:a16="http://schemas.microsoft.com/office/drawing/2014/main" id="{B5BCE8C4-93B5-4776-8A5B-09B4DF5AC05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3C40335-40FF-4095-BC17-47F692144E60}"/>
              </a:ext>
            </a:extLst>
          </p:cNvPr>
          <p:cNvSpPr>
            <a:spLocks noGrp="1"/>
          </p:cNvSpPr>
          <p:nvPr>
            <p:ph type="sldNum" sz="quarter" idx="12"/>
          </p:nvPr>
        </p:nvSpPr>
        <p:spPr/>
        <p:txBody>
          <a:bodyPr/>
          <a:lstStyle/>
          <a:p>
            <a:fld id="{1E86BF5D-0669-45DC-875C-D2D3BD107BBE}" type="slidenum">
              <a:rPr lang="en-US" smtClean="0"/>
              <a:t>‹#›</a:t>
            </a:fld>
            <a:endParaRPr lang="en-US"/>
          </a:p>
        </p:txBody>
      </p:sp>
    </p:spTree>
    <p:extLst>
      <p:ext uri="{BB962C8B-B14F-4D97-AF65-F5344CB8AC3E}">
        <p14:creationId xmlns:p14="http://schemas.microsoft.com/office/powerpoint/2010/main" val="15535619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EBB5AFC-043F-439D-8AA9-E617F49DE05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FC33316-7E55-40B8-9AA5-E6C9DAE14BC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8EC4586-8D2C-4785-8BF0-4175378F93F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44F69DA-935B-4EB7-997C-047C8C861D6A}" type="datetimeFigureOut">
              <a:rPr lang="en-US" smtClean="0"/>
              <a:t>4/25/2019</a:t>
            </a:fld>
            <a:endParaRPr lang="en-US"/>
          </a:p>
        </p:txBody>
      </p:sp>
      <p:sp>
        <p:nvSpPr>
          <p:cNvPr id="5" name="Footer Placeholder 4">
            <a:extLst>
              <a:ext uri="{FF2B5EF4-FFF2-40B4-BE49-F238E27FC236}">
                <a16:creationId xmlns:a16="http://schemas.microsoft.com/office/drawing/2014/main" id="{4A03299E-0D06-4E48-AE60-690E839D0B5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D27BFBF-3FD5-4439-B1DB-D394FA869C6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86BF5D-0669-45DC-875C-D2D3BD107BBE}" type="slidenum">
              <a:rPr lang="en-US" smtClean="0"/>
              <a:t>‹#›</a:t>
            </a:fld>
            <a:endParaRPr lang="en-US"/>
          </a:p>
        </p:txBody>
      </p:sp>
    </p:spTree>
    <p:extLst>
      <p:ext uri="{BB962C8B-B14F-4D97-AF65-F5344CB8AC3E}">
        <p14:creationId xmlns:p14="http://schemas.microsoft.com/office/powerpoint/2010/main" val="39955669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2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2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2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31.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3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33.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D2175F76-C7AE-419C-BB60-473C1E1B36AB}"/>
              </a:ext>
            </a:extLst>
          </p:cNvPr>
          <p:cNvSpPr>
            <a:spLocks noGrp="1"/>
          </p:cNvSpPr>
          <p:nvPr>
            <p:ph type="title"/>
          </p:nvPr>
        </p:nvSpPr>
        <p:spPr>
          <a:xfrm>
            <a:off x="638126" y="4448080"/>
            <a:ext cx="10915748" cy="1325563"/>
          </a:xfrm>
        </p:spPr>
        <p:txBody>
          <a:bodyPr>
            <a:normAutofit/>
          </a:bodyPr>
          <a:lstStyle/>
          <a:p>
            <a:pPr algn="ctr"/>
            <a:r>
              <a:rPr lang="en-US" b="1" dirty="0">
                <a:solidFill>
                  <a:srgbClr val="FF0000"/>
                </a:solidFill>
              </a:rPr>
              <a:t>Sentiment Analysis on Beauty Products’ Review</a:t>
            </a:r>
            <a:endParaRPr lang="en-US" sz="3600" b="1" dirty="0">
              <a:solidFill>
                <a:srgbClr val="FF0000"/>
              </a:solidFill>
            </a:endParaRPr>
          </a:p>
        </p:txBody>
      </p:sp>
      <p:pic>
        <p:nvPicPr>
          <p:cNvPr id="2" name="Picture 1">
            <a:extLst>
              <a:ext uri="{FF2B5EF4-FFF2-40B4-BE49-F238E27FC236}">
                <a16:creationId xmlns:a16="http://schemas.microsoft.com/office/drawing/2014/main" id="{351ED95E-4C25-4ED5-BBD1-3EF7D3EB7D84}"/>
              </a:ext>
            </a:extLst>
          </p:cNvPr>
          <p:cNvPicPr>
            <a:picLocks noChangeAspect="1"/>
          </p:cNvPicPr>
          <p:nvPr/>
        </p:nvPicPr>
        <p:blipFill>
          <a:blip r:embed="rId2"/>
          <a:stretch>
            <a:fillRect/>
          </a:stretch>
        </p:blipFill>
        <p:spPr>
          <a:xfrm>
            <a:off x="6606540" y="819150"/>
            <a:ext cx="5067300" cy="3515154"/>
          </a:xfrm>
          <a:prstGeom prst="rect">
            <a:avLst/>
          </a:prstGeom>
        </p:spPr>
      </p:pic>
      <p:pic>
        <p:nvPicPr>
          <p:cNvPr id="3" name="Picture 2">
            <a:extLst>
              <a:ext uri="{FF2B5EF4-FFF2-40B4-BE49-F238E27FC236}">
                <a16:creationId xmlns:a16="http://schemas.microsoft.com/office/drawing/2014/main" id="{CFFC1188-AFF4-404E-91CB-6BDEC11B4336}"/>
              </a:ext>
            </a:extLst>
          </p:cNvPr>
          <p:cNvPicPr>
            <a:picLocks noChangeAspect="1"/>
          </p:cNvPicPr>
          <p:nvPr/>
        </p:nvPicPr>
        <p:blipFill rotWithShape="1">
          <a:blip r:embed="rId3"/>
          <a:srcRect b="3892"/>
          <a:stretch/>
        </p:blipFill>
        <p:spPr>
          <a:xfrm>
            <a:off x="438052" y="819150"/>
            <a:ext cx="6630859" cy="3515154"/>
          </a:xfrm>
          <a:prstGeom prst="rect">
            <a:avLst/>
          </a:prstGeom>
        </p:spPr>
      </p:pic>
    </p:spTree>
    <p:extLst>
      <p:ext uri="{BB962C8B-B14F-4D97-AF65-F5344CB8AC3E}">
        <p14:creationId xmlns:p14="http://schemas.microsoft.com/office/powerpoint/2010/main" val="3995780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4A5E0119-CD39-4765-9107-50C7DD327C6F}"/>
              </a:ext>
            </a:extLst>
          </p:cNvPr>
          <p:cNvSpPr>
            <a:spLocks noGrp="1"/>
          </p:cNvSpPr>
          <p:nvPr>
            <p:ph type="title"/>
          </p:nvPr>
        </p:nvSpPr>
        <p:spPr>
          <a:xfrm>
            <a:off x="838200" y="164725"/>
            <a:ext cx="10515600" cy="1032623"/>
          </a:xfrm>
        </p:spPr>
        <p:txBody>
          <a:bodyPr>
            <a:normAutofit/>
          </a:bodyPr>
          <a:lstStyle/>
          <a:p>
            <a:pPr algn="ctr"/>
            <a:r>
              <a:rPr lang="en-US" sz="3200" b="1" dirty="0">
                <a:solidFill>
                  <a:srgbClr val="FF0000"/>
                </a:solidFill>
                <a:latin typeface="Arial" panose="020B0604020202020204" pitchFamily="34" charset="0"/>
                <a:cs typeface="Arial" panose="020B0604020202020204" pitchFamily="34" charset="0"/>
              </a:rPr>
              <a:t>Descriptive Statistics</a:t>
            </a:r>
          </a:p>
        </p:txBody>
      </p:sp>
      <p:pic>
        <p:nvPicPr>
          <p:cNvPr id="11" name="Content Placeholder 4">
            <a:extLst>
              <a:ext uri="{FF2B5EF4-FFF2-40B4-BE49-F238E27FC236}">
                <a16:creationId xmlns:a16="http://schemas.microsoft.com/office/drawing/2014/main" id="{00684D8C-FED8-4520-8FEE-3F4E5452235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24033" y="1039855"/>
            <a:ext cx="7143933" cy="4778290"/>
          </a:xfrm>
        </p:spPr>
      </p:pic>
      <p:sp>
        <p:nvSpPr>
          <p:cNvPr id="15" name="Rectangle: Rounded Corners 14">
            <a:extLst>
              <a:ext uri="{FF2B5EF4-FFF2-40B4-BE49-F238E27FC236}">
                <a16:creationId xmlns:a16="http://schemas.microsoft.com/office/drawing/2014/main" id="{76ED82D1-3613-4539-9933-7C0ADA17F853}"/>
              </a:ext>
            </a:extLst>
          </p:cNvPr>
          <p:cNvSpPr/>
          <p:nvPr/>
        </p:nvSpPr>
        <p:spPr>
          <a:xfrm>
            <a:off x="2651760" y="1091868"/>
            <a:ext cx="2572638" cy="87513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Bad Ratings</a:t>
            </a:r>
          </a:p>
          <a:p>
            <a:pPr algn="ctr"/>
            <a:r>
              <a:rPr lang="en-US" sz="2800" dirty="0"/>
              <a:t>2084</a:t>
            </a:r>
          </a:p>
        </p:txBody>
      </p:sp>
      <p:sp>
        <p:nvSpPr>
          <p:cNvPr id="16" name="Rectangle: Rounded Corners 15">
            <a:extLst>
              <a:ext uri="{FF2B5EF4-FFF2-40B4-BE49-F238E27FC236}">
                <a16:creationId xmlns:a16="http://schemas.microsoft.com/office/drawing/2014/main" id="{0CF29D39-55EF-435E-9C93-67AAA2EF055C}"/>
              </a:ext>
            </a:extLst>
          </p:cNvPr>
          <p:cNvSpPr/>
          <p:nvPr/>
        </p:nvSpPr>
        <p:spPr>
          <a:xfrm>
            <a:off x="6941450" y="3429000"/>
            <a:ext cx="2572638" cy="87513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Good Ratings</a:t>
            </a:r>
          </a:p>
          <a:p>
            <a:pPr algn="ctr"/>
            <a:r>
              <a:rPr lang="en-US" sz="2800" dirty="0"/>
              <a:t>22425</a:t>
            </a:r>
          </a:p>
        </p:txBody>
      </p:sp>
      <p:sp>
        <p:nvSpPr>
          <p:cNvPr id="17" name="Title 1">
            <a:extLst>
              <a:ext uri="{FF2B5EF4-FFF2-40B4-BE49-F238E27FC236}">
                <a16:creationId xmlns:a16="http://schemas.microsoft.com/office/drawing/2014/main" id="{AB2E0089-0A19-4AB1-966C-2D29D72B9F21}"/>
              </a:ext>
            </a:extLst>
          </p:cNvPr>
          <p:cNvSpPr txBox="1">
            <a:spLocks/>
          </p:cNvSpPr>
          <p:nvPr/>
        </p:nvSpPr>
        <p:spPr>
          <a:xfrm>
            <a:off x="838200" y="5660652"/>
            <a:ext cx="10515600" cy="103262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b="1" dirty="0">
                <a:solidFill>
                  <a:srgbClr val="0070C0"/>
                </a:solidFill>
                <a:latin typeface="Arial" panose="020B0604020202020204" pitchFamily="34" charset="0"/>
                <a:cs typeface="Arial" panose="020B0604020202020204" pitchFamily="34" charset="0"/>
              </a:rPr>
              <a:t>Imbalanced Dataset</a:t>
            </a:r>
          </a:p>
        </p:txBody>
      </p:sp>
    </p:spTree>
    <p:extLst>
      <p:ext uri="{BB962C8B-B14F-4D97-AF65-F5344CB8AC3E}">
        <p14:creationId xmlns:p14="http://schemas.microsoft.com/office/powerpoint/2010/main" val="29832390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4A5E0119-CD39-4765-9107-50C7DD327C6F}"/>
              </a:ext>
            </a:extLst>
          </p:cNvPr>
          <p:cNvSpPr>
            <a:spLocks noGrp="1"/>
          </p:cNvSpPr>
          <p:nvPr>
            <p:ph type="title"/>
          </p:nvPr>
        </p:nvSpPr>
        <p:spPr>
          <a:xfrm>
            <a:off x="838200" y="164725"/>
            <a:ext cx="10515600" cy="1032623"/>
          </a:xfrm>
        </p:spPr>
        <p:txBody>
          <a:bodyPr>
            <a:normAutofit/>
          </a:bodyPr>
          <a:lstStyle/>
          <a:p>
            <a:pPr algn="ctr"/>
            <a:r>
              <a:rPr lang="en-US" sz="3200" b="1" dirty="0">
                <a:solidFill>
                  <a:srgbClr val="FF0000"/>
                </a:solidFill>
                <a:latin typeface="Arial" panose="020B0604020202020204" pitchFamily="34" charset="0"/>
                <a:cs typeface="Arial" panose="020B0604020202020204" pitchFamily="34" charset="0"/>
              </a:rPr>
              <a:t>Descriptive Statistics</a:t>
            </a:r>
          </a:p>
        </p:txBody>
      </p:sp>
      <p:sp>
        <p:nvSpPr>
          <p:cNvPr id="15" name="Rectangle: Rounded Corners 14">
            <a:extLst>
              <a:ext uri="{FF2B5EF4-FFF2-40B4-BE49-F238E27FC236}">
                <a16:creationId xmlns:a16="http://schemas.microsoft.com/office/drawing/2014/main" id="{76ED82D1-3613-4539-9933-7C0ADA17F853}"/>
              </a:ext>
            </a:extLst>
          </p:cNvPr>
          <p:cNvSpPr/>
          <p:nvPr/>
        </p:nvSpPr>
        <p:spPr>
          <a:xfrm>
            <a:off x="838200" y="4016869"/>
            <a:ext cx="3683278" cy="87513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1340 </a:t>
            </a:r>
          </a:p>
          <a:p>
            <a:pPr algn="ctr"/>
            <a:r>
              <a:rPr lang="en-US" sz="2800" dirty="0"/>
              <a:t>Unique Customers</a:t>
            </a:r>
          </a:p>
        </p:txBody>
      </p:sp>
      <p:sp>
        <p:nvSpPr>
          <p:cNvPr id="17" name="Title 1">
            <a:extLst>
              <a:ext uri="{FF2B5EF4-FFF2-40B4-BE49-F238E27FC236}">
                <a16:creationId xmlns:a16="http://schemas.microsoft.com/office/drawing/2014/main" id="{AB2E0089-0A19-4AB1-966C-2D29D72B9F21}"/>
              </a:ext>
            </a:extLst>
          </p:cNvPr>
          <p:cNvSpPr txBox="1">
            <a:spLocks/>
          </p:cNvSpPr>
          <p:nvPr/>
        </p:nvSpPr>
        <p:spPr>
          <a:xfrm>
            <a:off x="169518" y="5660652"/>
            <a:ext cx="4987759" cy="103262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b="1" dirty="0">
                <a:solidFill>
                  <a:srgbClr val="0070C0"/>
                </a:solidFill>
                <a:latin typeface="Arial" panose="020B0604020202020204" pitchFamily="34" charset="0"/>
                <a:cs typeface="Arial" panose="020B0604020202020204" pitchFamily="34" charset="0"/>
              </a:rPr>
              <a:t>18 Reviews for Products</a:t>
            </a:r>
          </a:p>
        </p:txBody>
      </p:sp>
      <p:pic>
        <p:nvPicPr>
          <p:cNvPr id="4" name="Picture 3">
            <a:extLst>
              <a:ext uri="{FF2B5EF4-FFF2-40B4-BE49-F238E27FC236}">
                <a16:creationId xmlns:a16="http://schemas.microsoft.com/office/drawing/2014/main" id="{559EF6AF-0348-4F16-A59D-B71E42BB34F6}"/>
              </a:ext>
            </a:extLst>
          </p:cNvPr>
          <p:cNvPicPr>
            <a:picLocks noChangeAspect="1"/>
          </p:cNvPicPr>
          <p:nvPr/>
        </p:nvPicPr>
        <p:blipFill>
          <a:blip r:embed="rId2"/>
          <a:stretch>
            <a:fillRect/>
          </a:stretch>
        </p:blipFill>
        <p:spPr>
          <a:xfrm>
            <a:off x="514323" y="1101059"/>
            <a:ext cx="4331033" cy="2876581"/>
          </a:xfrm>
          <a:prstGeom prst="rect">
            <a:avLst/>
          </a:prstGeom>
        </p:spPr>
      </p:pic>
      <p:pic>
        <p:nvPicPr>
          <p:cNvPr id="5" name="Picture 4">
            <a:extLst>
              <a:ext uri="{FF2B5EF4-FFF2-40B4-BE49-F238E27FC236}">
                <a16:creationId xmlns:a16="http://schemas.microsoft.com/office/drawing/2014/main" id="{9FD004EA-1A9C-494E-91B0-9456241C641F}"/>
              </a:ext>
            </a:extLst>
          </p:cNvPr>
          <p:cNvPicPr>
            <a:picLocks noChangeAspect="1"/>
          </p:cNvPicPr>
          <p:nvPr/>
        </p:nvPicPr>
        <p:blipFill>
          <a:blip r:embed="rId3"/>
          <a:stretch>
            <a:fillRect/>
          </a:stretch>
        </p:blipFill>
        <p:spPr>
          <a:xfrm>
            <a:off x="6778489" y="1107671"/>
            <a:ext cx="4331032" cy="2914547"/>
          </a:xfrm>
          <a:prstGeom prst="rect">
            <a:avLst/>
          </a:prstGeom>
        </p:spPr>
      </p:pic>
      <p:sp>
        <p:nvSpPr>
          <p:cNvPr id="12" name="Rectangle: Rounded Corners 11">
            <a:extLst>
              <a:ext uri="{FF2B5EF4-FFF2-40B4-BE49-F238E27FC236}">
                <a16:creationId xmlns:a16="http://schemas.microsoft.com/office/drawing/2014/main" id="{E37018FD-3F77-448D-909F-DD6CAF46134F}"/>
              </a:ext>
            </a:extLst>
          </p:cNvPr>
          <p:cNvSpPr/>
          <p:nvPr/>
        </p:nvSpPr>
        <p:spPr>
          <a:xfrm>
            <a:off x="7102367" y="4084685"/>
            <a:ext cx="3849038" cy="87513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733</a:t>
            </a:r>
          </a:p>
          <a:p>
            <a:pPr algn="ctr"/>
            <a:r>
              <a:rPr lang="en-US" sz="2800" dirty="0"/>
              <a:t>Unique Beauty Products</a:t>
            </a:r>
          </a:p>
        </p:txBody>
      </p:sp>
      <p:sp>
        <p:nvSpPr>
          <p:cNvPr id="6" name="Arrow: Down 5">
            <a:extLst>
              <a:ext uri="{FF2B5EF4-FFF2-40B4-BE49-F238E27FC236}">
                <a16:creationId xmlns:a16="http://schemas.microsoft.com/office/drawing/2014/main" id="{1FE81217-F5CC-4975-A8AA-0ED2B588ABAB}"/>
              </a:ext>
            </a:extLst>
          </p:cNvPr>
          <p:cNvSpPr/>
          <p:nvPr/>
        </p:nvSpPr>
        <p:spPr>
          <a:xfrm>
            <a:off x="2333598" y="4954466"/>
            <a:ext cx="609600" cy="87513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itle 1">
            <a:extLst>
              <a:ext uri="{FF2B5EF4-FFF2-40B4-BE49-F238E27FC236}">
                <a16:creationId xmlns:a16="http://schemas.microsoft.com/office/drawing/2014/main" id="{768F802C-48DE-473F-8746-70DD8A1BDDC2}"/>
              </a:ext>
            </a:extLst>
          </p:cNvPr>
          <p:cNvSpPr txBox="1">
            <a:spLocks/>
          </p:cNvSpPr>
          <p:nvPr/>
        </p:nvSpPr>
        <p:spPr>
          <a:xfrm>
            <a:off x="6196525" y="5657373"/>
            <a:ext cx="5825957" cy="103262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b="1" dirty="0">
                <a:solidFill>
                  <a:srgbClr val="0070C0"/>
                </a:solidFill>
                <a:latin typeface="Arial" panose="020B0604020202020204" pitchFamily="34" charset="0"/>
                <a:cs typeface="Arial" panose="020B0604020202020204" pitchFamily="34" charset="0"/>
              </a:rPr>
              <a:t>34 Reviews for Each Product</a:t>
            </a:r>
          </a:p>
        </p:txBody>
      </p:sp>
      <p:sp>
        <p:nvSpPr>
          <p:cNvPr id="14" name="Arrow: Down 13">
            <a:extLst>
              <a:ext uri="{FF2B5EF4-FFF2-40B4-BE49-F238E27FC236}">
                <a16:creationId xmlns:a16="http://schemas.microsoft.com/office/drawing/2014/main" id="{44C5B2EE-8428-4657-B59E-6233B7F4F0F4}"/>
              </a:ext>
            </a:extLst>
          </p:cNvPr>
          <p:cNvSpPr/>
          <p:nvPr/>
        </p:nvSpPr>
        <p:spPr>
          <a:xfrm>
            <a:off x="8630648" y="4985009"/>
            <a:ext cx="609600" cy="87513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4613943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4A5E0119-CD39-4765-9107-50C7DD327C6F}"/>
              </a:ext>
            </a:extLst>
          </p:cNvPr>
          <p:cNvSpPr>
            <a:spLocks noGrp="1"/>
          </p:cNvSpPr>
          <p:nvPr>
            <p:ph type="title"/>
          </p:nvPr>
        </p:nvSpPr>
        <p:spPr>
          <a:xfrm>
            <a:off x="838200" y="164725"/>
            <a:ext cx="10515600" cy="1032623"/>
          </a:xfrm>
        </p:spPr>
        <p:txBody>
          <a:bodyPr>
            <a:normAutofit/>
          </a:bodyPr>
          <a:lstStyle/>
          <a:p>
            <a:pPr algn="ctr"/>
            <a:r>
              <a:rPr lang="en-US" sz="3200" b="1" dirty="0">
                <a:solidFill>
                  <a:srgbClr val="FF0000"/>
                </a:solidFill>
                <a:latin typeface="Arial" panose="020B0604020202020204" pitchFamily="34" charset="0"/>
                <a:cs typeface="Arial" panose="020B0604020202020204" pitchFamily="34" charset="0"/>
              </a:rPr>
              <a:t>Preprocessing Text</a:t>
            </a:r>
          </a:p>
        </p:txBody>
      </p:sp>
      <p:pic>
        <p:nvPicPr>
          <p:cNvPr id="4" name="Picture 3">
            <a:extLst>
              <a:ext uri="{FF2B5EF4-FFF2-40B4-BE49-F238E27FC236}">
                <a16:creationId xmlns:a16="http://schemas.microsoft.com/office/drawing/2014/main" id="{5C144243-9CE8-46DF-B617-76FE9490D664}"/>
              </a:ext>
            </a:extLst>
          </p:cNvPr>
          <p:cNvPicPr>
            <a:picLocks noChangeAspect="1"/>
          </p:cNvPicPr>
          <p:nvPr/>
        </p:nvPicPr>
        <p:blipFill>
          <a:blip r:embed="rId2"/>
          <a:stretch>
            <a:fillRect/>
          </a:stretch>
        </p:blipFill>
        <p:spPr>
          <a:xfrm>
            <a:off x="1372552" y="1300162"/>
            <a:ext cx="3686175" cy="4257675"/>
          </a:xfrm>
          <a:prstGeom prst="rect">
            <a:avLst/>
          </a:prstGeom>
        </p:spPr>
      </p:pic>
      <p:pic>
        <p:nvPicPr>
          <p:cNvPr id="10" name="Picture 9">
            <a:extLst>
              <a:ext uri="{FF2B5EF4-FFF2-40B4-BE49-F238E27FC236}">
                <a16:creationId xmlns:a16="http://schemas.microsoft.com/office/drawing/2014/main" id="{B3D9DD9D-242C-42E2-B80F-FB17B3A65F52}"/>
              </a:ext>
            </a:extLst>
          </p:cNvPr>
          <p:cNvPicPr>
            <a:picLocks noChangeAspect="1"/>
          </p:cNvPicPr>
          <p:nvPr/>
        </p:nvPicPr>
        <p:blipFill>
          <a:blip r:embed="rId3"/>
          <a:stretch>
            <a:fillRect/>
          </a:stretch>
        </p:blipFill>
        <p:spPr>
          <a:xfrm>
            <a:off x="5761673" y="1300162"/>
            <a:ext cx="5057775" cy="4191000"/>
          </a:xfrm>
          <a:prstGeom prst="rect">
            <a:avLst/>
          </a:prstGeom>
        </p:spPr>
      </p:pic>
    </p:spTree>
    <p:extLst>
      <p:ext uri="{BB962C8B-B14F-4D97-AF65-F5344CB8AC3E}">
        <p14:creationId xmlns:p14="http://schemas.microsoft.com/office/powerpoint/2010/main" val="13028126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4A5E0119-CD39-4765-9107-50C7DD327C6F}"/>
              </a:ext>
            </a:extLst>
          </p:cNvPr>
          <p:cNvSpPr>
            <a:spLocks noGrp="1"/>
          </p:cNvSpPr>
          <p:nvPr>
            <p:ph type="title"/>
          </p:nvPr>
        </p:nvSpPr>
        <p:spPr>
          <a:xfrm>
            <a:off x="838200" y="164725"/>
            <a:ext cx="10515600" cy="1032623"/>
          </a:xfrm>
        </p:spPr>
        <p:txBody>
          <a:bodyPr>
            <a:normAutofit/>
          </a:bodyPr>
          <a:lstStyle/>
          <a:p>
            <a:pPr algn="ctr"/>
            <a:r>
              <a:rPr lang="en-US" sz="3200" b="1" dirty="0">
                <a:solidFill>
                  <a:srgbClr val="FF0000"/>
                </a:solidFill>
                <a:latin typeface="Arial" panose="020B0604020202020204" pitchFamily="34" charset="0"/>
                <a:cs typeface="Arial" panose="020B0604020202020204" pitchFamily="34" charset="0"/>
              </a:rPr>
              <a:t>Preprocessing Text</a:t>
            </a:r>
          </a:p>
        </p:txBody>
      </p:sp>
      <p:sp>
        <p:nvSpPr>
          <p:cNvPr id="5" name="Title 1">
            <a:extLst>
              <a:ext uri="{FF2B5EF4-FFF2-40B4-BE49-F238E27FC236}">
                <a16:creationId xmlns:a16="http://schemas.microsoft.com/office/drawing/2014/main" id="{2C73F0C8-02E3-4DD7-8611-802D22ED1863}"/>
              </a:ext>
            </a:extLst>
          </p:cNvPr>
          <p:cNvSpPr txBox="1">
            <a:spLocks/>
          </p:cNvSpPr>
          <p:nvPr/>
        </p:nvSpPr>
        <p:spPr>
          <a:xfrm>
            <a:off x="1524000" y="1090668"/>
            <a:ext cx="11094720" cy="6102612"/>
          </a:xfrm>
          <a:prstGeom prst="rect">
            <a:avLst/>
          </a:prstGeom>
        </p:spPr>
        <p:txBody>
          <a:bodyPr vert="horz" lIns="91440" tIns="45720" rIns="91440" bIns="45720" rtlCol="0" anchor="ctr">
            <a:normAutofit/>
          </a:bodyPr>
          <a:lstStyle>
            <a:defPPr>
              <a:defRPr lang="en-US"/>
            </a:defPPr>
            <a:lvl1pPr algn="ctr">
              <a:lnSpc>
                <a:spcPct val="90000"/>
              </a:lnSpc>
              <a:spcBef>
                <a:spcPct val="0"/>
              </a:spcBef>
              <a:buNone/>
              <a:defRPr sz="3200" b="1">
                <a:solidFill>
                  <a:srgbClr val="0070C0"/>
                </a:solidFill>
                <a:latin typeface="Arial" panose="020B0604020202020204" pitchFamily="34" charset="0"/>
                <a:ea typeface="+mj-ea"/>
                <a:cs typeface="Arial" panose="020B0604020202020204" pitchFamily="34" charset="0"/>
              </a:defRPr>
            </a:lvl1pPr>
          </a:lstStyle>
          <a:p>
            <a:pPr marL="457200" indent="-457200" algn="l">
              <a:buFont typeface="Arial" panose="020B0604020202020204" pitchFamily="34" charset="0"/>
              <a:buChar char="•"/>
            </a:pPr>
            <a:r>
              <a:rPr lang="en-US" dirty="0"/>
              <a:t>Remove tags</a:t>
            </a:r>
          </a:p>
          <a:p>
            <a:pPr marL="457200" indent="-457200" algn="l">
              <a:buFont typeface="Arial" panose="020B0604020202020204" pitchFamily="34" charset="0"/>
              <a:buChar char="•"/>
            </a:pPr>
            <a:r>
              <a:rPr lang="en-US" dirty="0"/>
              <a:t>Remove accented characters</a:t>
            </a:r>
          </a:p>
          <a:p>
            <a:pPr marL="457200" indent="-457200" algn="l">
              <a:buFont typeface="Arial" panose="020B0604020202020204" pitchFamily="34" charset="0"/>
              <a:buChar char="•"/>
            </a:pPr>
            <a:r>
              <a:rPr lang="en-US" dirty="0"/>
              <a:t>Expand contractions</a:t>
            </a:r>
          </a:p>
          <a:p>
            <a:pPr marL="457200" indent="-457200" algn="l">
              <a:buFont typeface="Arial" panose="020B0604020202020204" pitchFamily="34" charset="0"/>
              <a:buChar char="•"/>
            </a:pPr>
            <a:r>
              <a:rPr lang="en-US" dirty="0"/>
              <a:t>Remove special characters</a:t>
            </a:r>
          </a:p>
          <a:p>
            <a:pPr marL="457200" indent="-457200" algn="l">
              <a:buFont typeface="Arial" panose="020B0604020202020204" pitchFamily="34" charset="0"/>
              <a:buChar char="•"/>
            </a:pPr>
            <a:r>
              <a:rPr lang="en-US" dirty="0"/>
              <a:t>Lemmatisation versus Stemming</a:t>
            </a:r>
          </a:p>
          <a:p>
            <a:pPr marL="457200" indent="-457200" algn="l">
              <a:buFont typeface="Arial" panose="020B0604020202020204" pitchFamily="34" charset="0"/>
              <a:buChar char="•"/>
            </a:pPr>
            <a:r>
              <a:rPr lang="en-US" dirty="0"/>
              <a:t>Removing stopwords</a:t>
            </a:r>
          </a:p>
          <a:p>
            <a:pPr marL="457200" indent="-457200" algn="l">
              <a:buFont typeface="Arial" panose="020B0604020202020204" pitchFamily="34" charset="0"/>
              <a:buChar char="•"/>
            </a:pPr>
            <a:r>
              <a:rPr lang="en-US" dirty="0"/>
              <a:t>Tokenization</a:t>
            </a:r>
          </a:p>
          <a:p>
            <a:pPr marL="457200" indent="-457200" algn="l">
              <a:buFont typeface="Arial" panose="020B0604020202020204" pitchFamily="34" charset="0"/>
              <a:buChar char="•"/>
            </a:pPr>
            <a:r>
              <a:rPr lang="en-US" dirty="0"/>
              <a:t>Remove extra white space and digits</a:t>
            </a:r>
          </a:p>
          <a:p>
            <a:pPr marL="457200" indent="-457200" algn="l">
              <a:buFont typeface="Arial" panose="020B0604020202020204" pitchFamily="34" charset="0"/>
              <a:buChar char="•"/>
            </a:pPr>
            <a:r>
              <a:rPr lang="en-US" dirty="0"/>
              <a:t>Spelling corrections</a:t>
            </a:r>
          </a:p>
          <a:p>
            <a:pPr marL="457200" indent="-457200" algn="l">
              <a:buFont typeface="Arial" panose="020B0604020202020204" pitchFamily="34" charset="0"/>
              <a:buChar char="•"/>
            </a:pPr>
            <a:r>
              <a:rPr lang="en-US" dirty="0"/>
              <a:t>Grammatical Corrections</a:t>
            </a:r>
          </a:p>
          <a:p>
            <a:pPr marL="457200" indent="-457200" algn="l">
              <a:buFont typeface="Arial" panose="020B0604020202020204" pitchFamily="34" charset="0"/>
              <a:buChar char="•"/>
            </a:pPr>
            <a:r>
              <a:rPr lang="en-US" dirty="0"/>
              <a:t>Remove repeated characters</a:t>
            </a:r>
          </a:p>
          <a:p>
            <a:pPr marL="457200" indent="-457200" algn="l">
              <a:buFont typeface="Arial" panose="020B0604020202020204" pitchFamily="34" charset="0"/>
              <a:buChar char="•"/>
            </a:pPr>
            <a:r>
              <a:rPr lang="en-US" dirty="0"/>
              <a:t>Lower the text</a:t>
            </a:r>
          </a:p>
          <a:p>
            <a:pPr marL="457200" indent="-457200" algn="l">
              <a:buFont typeface="Arial" panose="020B0604020202020204" pitchFamily="34" charset="0"/>
              <a:buChar char="•"/>
            </a:pPr>
            <a:endParaRPr lang="en-US" dirty="0"/>
          </a:p>
          <a:p>
            <a:pPr marL="457200" indent="-457200" algn="l">
              <a:buFont typeface="Arial" panose="020B0604020202020204" pitchFamily="34" charset="0"/>
              <a:buChar char="•"/>
            </a:pPr>
            <a:endParaRPr lang="en-US" dirty="0"/>
          </a:p>
        </p:txBody>
      </p:sp>
    </p:spTree>
    <p:extLst>
      <p:ext uri="{BB962C8B-B14F-4D97-AF65-F5344CB8AC3E}">
        <p14:creationId xmlns:p14="http://schemas.microsoft.com/office/powerpoint/2010/main" val="21586623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4A5E0119-CD39-4765-9107-50C7DD327C6F}"/>
              </a:ext>
            </a:extLst>
          </p:cNvPr>
          <p:cNvSpPr>
            <a:spLocks noGrp="1"/>
          </p:cNvSpPr>
          <p:nvPr>
            <p:ph type="title"/>
          </p:nvPr>
        </p:nvSpPr>
        <p:spPr>
          <a:xfrm>
            <a:off x="838200" y="164725"/>
            <a:ext cx="10515600" cy="1032623"/>
          </a:xfrm>
        </p:spPr>
        <p:txBody>
          <a:bodyPr>
            <a:normAutofit/>
          </a:bodyPr>
          <a:lstStyle/>
          <a:p>
            <a:pPr algn="ctr"/>
            <a:r>
              <a:rPr lang="en-US" sz="3200" b="1" dirty="0">
                <a:solidFill>
                  <a:srgbClr val="FF0000"/>
                </a:solidFill>
                <a:latin typeface="Arial" panose="020B0604020202020204" pitchFamily="34" charset="0"/>
                <a:cs typeface="Arial" panose="020B0604020202020204" pitchFamily="34" charset="0"/>
              </a:rPr>
              <a:t>Preprocessing Text</a:t>
            </a:r>
          </a:p>
        </p:txBody>
      </p:sp>
      <p:pic>
        <p:nvPicPr>
          <p:cNvPr id="2" name="Picture 1">
            <a:extLst>
              <a:ext uri="{FF2B5EF4-FFF2-40B4-BE49-F238E27FC236}">
                <a16:creationId xmlns:a16="http://schemas.microsoft.com/office/drawing/2014/main" id="{BF6F1D96-7A03-4C5A-BC75-47A53F4A354D}"/>
              </a:ext>
            </a:extLst>
          </p:cNvPr>
          <p:cNvPicPr>
            <a:picLocks noChangeAspect="1"/>
          </p:cNvPicPr>
          <p:nvPr/>
        </p:nvPicPr>
        <p:blipFill>
          <a:blip r:embed="rId3"/>
          <a:stretch>
            <a:fillRect/>
          </a:stretch>
        </p:blipFill>
        <p:spPr>
          <a:xfrm>
            <a:off x="502958" y="1044948"/>
            <a:ext cx="11186084" cy="4334772"/>
          </a:xfrm>
          <a:prstGeom prst="rect">
            <a:avLst/>
          </a:prstGeom>
        </p:spPr>
      </p:pic>
    </p:spTree>
    <p:extLst>
      <p:ext uri="{BB962C8B-B14F-4D97-AF65-F5344CB8AC3E}">
        <p14:creationId xmlns:p14="http://schemas.microsoft.com/office/powerpoint/2010/main" val="29889871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4A5E0119-CD39-4765-9107-50C7DD327C6F}"/>
              </a:ext>
            </a:extLst>
          </p:cNvPr>
          <p:cNvSpPr>
            <a:spLocks noGrp="1"/>
          </p:cNvSpPr>
          <p:nvPr>
            <p:ph type="title"/>
          </p:nvPr>
        </p:nvSpPr>
        <p:spPr>
          <a:xfrm>
            <a:off x="838200" y="164725"/>
            <a:ext cx="10515600" cy="1032623"/>
          </a:xfrm>
        </p:spPr>
        <p:txBody>
          <a:bodyPr>
            <a:normAutofit/>
          </a:bodyPr>
          <a:lstStyle/>
          <a:p>
            <a:pPr algn="ctr"/>
            <a:r>
              <a:rPr lang="en-US" sz="3200" b="1" dirty="0">
                <a:solidFill>
                  <a:srgbClr val="FF0000"/>
                </a:solidFill>
                <a:latin typeface="Arial" panose="020B0604020202020204" pitchFamily="34" charset="0"/>
                <a:cs typeface="Arial" panose="020B0604020202020204" pitchFamily="34" charset="0"/>
              </a:rPr>
              <a:t>Exploratory Data Analysis – Target Variable</a:t>
            </a:r>
          </a:p>
        </p:txBody>
      </p:sp>
      <p:pic>
        <p:nvPicPr>
          <p:cNvPr id="3" name="Picture 2">
            <a:extLst>
              <a:ext uri="{FF2B5EF4-FFF2-40B4-BE49-F238E27FC236}">
                <a16:creationId xmlns:a16="http://schemas.microsoft.com/office/drawing/2014/main" id="{ADE58EEA-75EC-4072-AAE9-37A9B2ED2A37}"/>
              </a:ext>
            </a:extLst>
          </p:cNvPr>
          <p:cNvPicPr>
            <a:picLocks noChangeAspect="1"/>
          </p:cNvPicPr>
          <p:nvPr/>
        </p:nvPicPr>
        <p:blipFill>
          <a:blip r:embed="rId3"/>
          <a:stretch>
            <a:fillRect/>
          </a:stretch>
        </p:blipFill>
        <p:spPr>
          <a:xfrm>
            <a:off x="2583772" y="1025898"/>
            <a:ext cx="7024455" cy="5127252"/>
          </a:xfrm>
          <a:prstGeom prst="rect">
            <a:avLst/>
          </a:prstGeom>
        </p:spPr>
      </p:pic>
      <p:sp>
        <p:nvSpPr>
          <p:cNvPr id="5" name="Rectangle: Rounded Corners 4">
            <a:extLst>
              <a:ext uri="{FF2B5EF4-FFF2-40B4-BE49-F238E27FC236}">
                <a16:creationId xmlns:a16="http://schemas.microsoft.com/office/drawing/2014/main" id="{49DDF78A-ED4E-41EF-95AC-D960F26FD9FD}"/>
              </a:ext>
            </a:extLst>
          </p:cNvPr>
          <p:cNvSpPr/>
          <p:nvPr/>
        </p:nvSpPr>
        <p:spPr>
          <a:xfrm>
            <a:off x="4058641" y="6056156"/>
            <a:ext cx="1873529" cy="710404"/>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91.5%</a:t>
            </a:r>
          </a:p>
        </p:txBody>
      </p:sp>
      <p:sp>
        <p:nvSpPr>
          <p:cNvPr id="6" name="Rectangle: Rounded Corners 5">
            <a:extLst>
              <a:ext uri="{FF2B5EF4-FFF2-40B4-BE49-F238E27FC236}">
                <a16:creationId xmlns:a16="http://schemas.microsoft.com/office/drawing/2014/main" id="{A5AFE505-2A03-49A6-8A8D-950EAEAF2771}"/>
              </a:ext>
            </a:extLst>
          </p:cNvPr>
          <p:cNvSpPr/>
          <p:nvPr/>
        </p:nvSpPr>
        <p:spPr>
          <a:xfrm>
            <a:off x="7086999" y="6056156"/>
            <a:ext cx="1873529" cy="710404"/>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8.5%</a:t>
            </a:r>
          </a:p>
        </p:txBody>
      </p:sp>
    </p:spTree>
    <p:extLst>
      <p:ext uri="{BB962C8B-B14F-4D97-AF65-F5344CB8AC3E}">
        <p14:creationId xmlns:p14="http://schemas.microsoft.com/office/powerpoint/2010/main" val="26979521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4A5E0119-CD39-4765-9107-50C7DD327C6F}"/>
              </a:ext>
            </a:extLst>
          </p:cNvPr>
          <p:cNvSpPr>
            <a:spLocks noGrp="1"/>
          </p:cNvSpPr>
          <p:nvPr>
            <p:ph type="title"/>
          </p:nvPr>
        </p:nvSpPr>
        <p:spPr>
          <a:xfrm>
            <a:off x="838200" y="164725"/>
            <a:ext cx="10515600" cy="1032623"/>
          </a:xfrm>
        </p:spPr>
        <p:txBody>
          <a:bodyPr>
            <a:normAutofit/>
          </a:bodyPr>
          <a:lstStyle/>
          <a:p>
            <a:pPr algn="ctr"/>
            <a:r>
              <a:rPr lang="en-US" sz="3200" b="1" dirty="0">
                <a:solidFill>
                  <a:srgbClr val="FF0000"/>
                </a:solidFill>
                <a:latin typeface="Arial" panose="020B0604020202020204" pitchFamily="34" charset="0"/>
                <a:cs typeface="Arial" panose="020B0604020202020204" pitchFamily="34" charset="0"/>
              </a:rPr>
              <a:t>Exploratory Data Analysis – ‘Year’ Feature</a:t>
            </a:r>
          </a:p>
        </p:txBody>
      </p:sp>
      <p:pic>
        <p:nvPicPr>
          <p:cNvPr id="2" name="Picture 1">
            <a:extLst>
              <a:ext uri="{FF2B5EF4-FFF2-40B4-BE49-F238E27FC236}">
                <a16:creationId xmlns:a16="http://schemas.microsoft.com/office/drawing/2014/main" id="{37BB60DA-25F4-41D9-99D8-AD01264BFE93}"/>
              </a:ext>
            </a:extLst>
          </p:cNvPr>
          <p:cNvPicPr>
            <a:picLocks noChangeAspect="1"/>
          </p:cNvPicPr>
          <p:nvPr/>
        </p:nvPicPr>
        <p:blipFill>
          <a:blip r:embed="rId3"/>
          <a:stretch>
            <a:fillRect/>
          </a:stretch>
        </p:blipFill>
        <p:spPr>
          <a:xfrm>
            <a:off x="1978523" y="991712"/>
            <a:ext cx="8234954" cy="5424328"/>
          </a:xfrm>
          <a:prstGeom prst="rect">
            <a:avLst/>
          </a:prstGeom>
        </p:spPr>
      </p:pic>
    </p:spTree>
    <p:extLst>
      <p:ext uri="{BB962C8B-B14F-4D97-AF65-F5344CB8AC3E}">
        <p14:creationId xmlns:p14="http://schemas.microsoft.com/office/powerpoint/2010/main" val="13158440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4A5E0119-CD39-4765-9107-50C7DD327C6F}"/>
              </a:ext>
            </a:extLst>
          </p:cNvPr>
          <p:cNvSpPr>
            <a:spLocks noGrp="1"/>
          </p:cNvSpPr>
          <p:nvPr>
            <p:ph type="title"/>
          </p:nvPr>
        </p:nvSpPr>
        <p:spPr>
          <a:xfrm>
            <a:off x="838200" y="164725"/>
            <a:ext cx="10515600" cy="1032623"/>
          </a:xfrm>
        </p:spPr>
        <p:txBody>
          <a:bodyPr>
            <a:normAutofit/>
          </a:bodyPr>
          <a:lstStyle/>
          <a:p>
            <a:pPr algn="ctr"/>
            <a:r>
              <a:rPr lang="en-US" sz="3200" b="1" dirty="0">
                <a:solidFill>
                  <a:srgbClr val="FF0000"/>
                </a:solidFill>
                <a:latin typeface="Arial" panose="020B0604020202020204" pitchFamily="34" charset="0"/>
                <a:cs typeface="Arial" panose="020B0604020202020204" pitchFamily="34" charset="0"/>
              </a:rPr>
              <a:t>Exploratory Data Analysis – ‘Review Length’ Feature</a:t>
            </a:r>
          </a:p>
        </p:txBody>
      </p:sp>
      <p:pic>
        <p:nvPicPr>
          <p:cNvPr id="3" name="Picture 2">
            <a:extLst>
              <a:ext uri="{FF2B5EF4-FFF2-40B4-BE49-F238E27FC236}">
                <a16:creationId xmlns:a16="http://schemas.microsoft.com/office/drawing/2014/main" id="{2FC074CC-8A37-4308-B3A2-ADAAD78F90EA}"/>
              </a:ext>
            </a:extLst>
          </p:cNvPr>
          <p:cNvPicPr>
            <a:picLocks noChangeAspect="1"/>
          </p:cNvPicPr>
          <p:nvPr/>
        </p:nvPicPr>
        <p:blipFill>
          <a:blip r:embed="rId3"/>
          <a:stretch>
            <a:fillRect/>
          </a:stretch>
        </p:blipFill>
        <p:spPr>
          <a:xfrm>
            <a:off x="2013891" y="1010056"/>
            <a:ext cx="8164218" cy="5683219"/>
          </a:xfrm>
          <a:prstGeom prst="rect">
            <a:avLst/>
          </a:prstGeom>
        </p:spPr>
      </p:pic>
    </p:spTree>
    <p:extLst>
      <p:ext uri="{BB962C8B-B14F-4D97-AF65-F5344CB8AC3E}">
        <p14:creationId xmlns:p14="http://schemas.microsoft.com/office/powerpoint/2010/main" val="5851572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4A5E0119-CD39-4765-9107-50C7DD327C6F}"/>
              </a:ext>
            </a:extLst>
          </p:cNvPr>
          <p:cNvSpPr>
            <a:spLocks noGrp="1"/>
          </p:cNvSpPr>
          <p:nvPr>
            <p:ph type="title"/>
          </p:nvPr>
        </p:nvSpPr>
        <p:spPr>
          <a:xfrm>
            <a:off x="838200" y="164725"/>
            <a:ext cx="10515600" cy="1032623"/>
          </a:xfrm>
        </p:spPr>
        <p:txBody>
          <a:bodyPr>
            <a:normAutofit/>
          </a:bodyPr>
          <a:lstStyle/>
          <a:p>
            <a:pPr algn="ctr"/>
            <a:r>
              <a:rPr lang="en-US" sz="3200" b="1" dirty="0">
                <a:solidFill>
                  <a:srgbClr val="FF0000"/>
                </a:solidFill>
                <a:latin typeface="Arial" panose="020B0604020202020204" pitchFamily="34" charset="0"/>
                <a:cs typeface="Arial" panose="020B0604020202020204" pitchFamily="34" charset="0"/>
              </a:rPr>
              <a:t>Exploratory Data Analysis – ‘Text Review’ Feature</a:t>
            </a:r>
          </a:p>
        </p:txBody>
      </p:sp>
      <p:pic>
        <p:nvPicPr>
          <p:cNvPr id="2" name="Picture 1">
            <a:extLst>
              <a:ext uri="{FF2B5EF4-FFF2-40B4-BE49-F238E27FC236}">
                <a16:creationId xmlns:a16="http://schemas.microsoft.com/office/drawing/2014/main" id="{3E7CDEC0-E531-4254-A166-AC2B5132CB15}"/>
              </a:ext>
            </a:extLst>
          </p:cNvPr>
          <p:cNvPicPr>
            <a:picLocks noChangeAspect="1"/>
          </p:cNvPicPr>
          <p:nvPr/>
        </p:nvPicPr>
        <p:blipFill>
          <a:blip r:embed="rId3"/>
          <a:stretch>
            <a:fillRect/>
          </a:stretch>
        </p:blipFill>
        <p:spPr>
          <a:xfrm>
            <a:off x="1974056" y="1020737"/>
            <a:ext cx="5805488" cy="5672538"/>
          </a:xfrm>
          <a:prstGeom prst="rect">
            <a:avLst/>
          </a:prstGeom>
        </p:spPr>
      </p:pic>
      <p:sp>
        <p:nvSpPr>
          <p:cNvPr id="5" name="Rectangle: Rounded Corners 4">
            <a:extLst>
              <a:ext uri="{FF2B5EF4-FFF2-40B4-BE49-F238E27FC236}">
                <a16:creationId xmlns:a16="http://schemas.microsoft.com/office/drawing/2014/main" id="{C25B7323-3A72-4DFC-B416-44DF1E92D028}"/>
              </a:ext>
            </a:extLst>
          </p:cNvPr>
          <p:cNvSpPr/>
          <p:nvPr/>
        </p:nvSpPr>
        <p:spPr>
          <a:xfrm>
            <a:off x="8244840" y="2727960"/>
            <a:ext cx="3108960" cy="140208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Good Rating Words</a:t>
            </a:r>
          </a:p>
        </p:txBody>
      </p:sp>
    </p:spTree>
    <p:extLst>
      <p:ext uri="{BB962C8B-B14F-4D97-AF65-F5344CB8AC3E}">
        <p14:creationId xmlns:p14="http://schemas.microsoft.com/office/powerpoint/2010/main" val="39271598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4A5E0119-CD39-4765-9107-50C7DD327C6F}"/>
              </a:ext>
            </a:extLst>
          </p:cNvPr>
          <p:cNvSpPr>
            <a:spLocks noGrp="1"/>
          </p:cNvSpPr>
          <p:nvPr>
            <p:ph type="title"/>
          </p:nvPr>
        </p:nvSpPr>
        <p:spPr>
          <a:xfrm>
            <a:off x="838200" y="164725"/>
            <a:ext cx="10515600" cy="1032623"/>
          </a:xfrm>
        </p:spPr>
        <p:txBody>
          <a:bodyPr>
            <a:normAutofit/>
          </a:bodyPr>
          <a:lstStyle/>
          <a:p>
            <a:pPr algn="ctr"/>
            <a:r>
              <a:rPr lang="en-US" sz="3200" b="1" dirty="0">
                <a:solidFill>
                  <a:srgbClr val="FF0000"/>
                </a:solidFill>
                <a:latin typeface="Arial" panose="020B0604020202020204" pitchFamily="34" charset="0"/>
                <a:cs typeface="Arial" panose="020B0604020202020204" pitchFamily="34" charset="0"/>
              </a:rPr>
              <a:t>Exploratory Data Analysis – ‘Text Review’ Feature</a:t>
            </a:r>
          </a:p>
        </p:txBody>
      </p:sp>
      <p:sp>
        <p:nvSpPr>
          <p:cNvPr id="5" name="Rectangle: Rounded Corners 4">
            <a:extLst>
              <a:ext uri="{FF2B5EF4-FFF2-40B4-BE49-F238E27FC236}">
                <a16:creationId xmlns:a16="http://schemas.microsoft.com/office/drawing/2014/main" id="{C25B7323-3A72-4DFC-B416-44DF1E92D028}"/>
              </a:ext>
            </a:extLst>
          </p:cNvPr>
          <p:cNvSpPr/>
          <p:nvPr/>
        </p:nvSpPr>
        <p:spPr>
          <a:xfrm>
            <a:off x="8244840" y="2727960"/>
            <a:ext cx="3108960" cy="140208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Bad Rating Words</a:t>
            </a:r>
          </a:p>
        </p:txBody>
      </p:sp>
      <p:pic>
        <p:nvPicPr>
          <p:cNvPr id="4" name="Picture 3">
            <a:extLst>
              <a:ext uri="{FF2B5EF4-FFF2-40B4-BE49-F238E27FC236}">
                <a16:creationId xmlns:a16="http://schemas.microsoft.com/office/drawing/2014/main" id="{B6D08495-549B-4D8E-964E-98C0FD7A59BB}"/>
              </a:ext>
            </a:extLst>
          </p:cNvPr>
          <p:cNvPicPr>
            <a:picLocks noChangeAspect="1"/>
          </p:cNvPicPr>
          <p:nvPr/>
        </p:nvPicPr>
        <p:blipFill>
          <a:blip r:embed="rId3"/>
          <a:stretch>
            <a:fillRect/>
          </a:stretch>
        </p:blipFill>
        <p:spPr>
          <a:xfrm>
            <a:off x="1665520" y="954657"/>
            <a:ext cx="5870844" cy="5738618"/>
          </a:xfrm>
          <a:prstGeom prst="rect">
            <a:avLst/>
          </a:prstGeom>
        </p:spPr>
      </p:pic>
    </p:spTree>
    <p:extLst>
      <p:ext uri="{BB962C8B-B14F-4D97-AF65-F5344CB8AC3E}">
        <p14:creationId xmlns:p14="http://schemas.microsoft.com/office/powerpoint/2010/main" val="41888866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4A5E0119-CD39-4765-9107-50C7DD327C6F}"/>
              </a:ext>
            </a:extLst>
          </p:cNvPr>
          <p:cNvSpPr>
            <a:spLocks noGrp="1"/>
          </p:cNvSpPr>
          <p:nvPr>
            <p:ph type="title"/>
          </p:nvPr>
        </p:nvSpPr>
        <p:spPr>
          <a:xfrm>
            <a:off x="838200" y="164725"/>
            <a:ext cx="10515600" cy="1032623"/>
          </a:xfrm>
        </p:spPr>
        <p:txBody>
          <a:bodyPr>
            <a:normAutofit/>
          </a:bodyPr>
          <a:lstStyle/>
          <a:p>
            <a:pPr algn="ctr"/>
            <a:r>
              <a:rPr lang="en-US" sz="3200" b="1" dirty="0">
                <a:solidFill>
                  <a:srgbClr val="FF0000"/>
                </a:solidFill>
                <a:latin typeface="Arial" panose="020B0604020202020204" pitchFamily="34" charset="0"/>
                <a:cs typeface="Arial" panose="020B0604020202020204" pitchFamily="34" charset="0"/>
              </a:rPr>
              <a:t>Problem Definition</a:t>
            </a:r>
          </a:p>
        </p:txBody>
      </p:sp>
      <p:pic>
        <p:nvPicPr>
          <p:cNvPr id="4" name="Picture 3">
            <a:extLst>
              <a:ext uri="{FF2B5EF4-FFF2-40B4-BE49-F238E27FC236}">
                <a16:creationId xmlns:a16="http://schemas.microsoft.com/office/drawing/2014/main" id="{3C3D360E-4A0E-4E7D-81A4-D89B198AD959}"/>
              </a:ext>
            </a:extLst>
          </p:cNvPr>
          <p:cNvPicPr>
            <a:picLocks noChangeAspect="1"/>
          </p:cNvPicPr>
          <p:nvPr/>
        </p:nvPicPr>
        <p:blipFill>
          <a:blip r:embed="rId2"/>
          <a:stretch>
            <a:fillRect/>
          </a:stretch>
        </p:blipFill>
        <p:spPr>
          <a:xfrm>
            <a:off x="734251" y="1092128"/>
            <a:ext cx="4709755" cy="2906336"/>
          </a:xfrm>
          <a:prstGeom prst="rect">
            <a:avLst/>
          </a:prstGeom>
        </p:spPr>
      </p:pic>
      <p:pic>
        <p:nvPicPr>
          <p:cNvPr id="10" name="Picture 9">
            <a:extLst>
              <a:ext uri="{FF2B5EF4-FFF2-40B4-BE49-F238E27FC236}">
                <a16:creationId xmlns:a16="http://schemas.microsoft.com/office/drawing/2014/main" id="{9CFF4349-FE73-4F68-BB13-9CD5639F5EB9}"/>
              </a:ext>
            </a:extLst>
          </p:cNvPr>
          <p:cNvPicPr>
            <a:picLocks noChangeAspect="1"/>
          </p:cNvPicPr>
          <p:nvPr/>
        </p:nvPicPr>
        <p:blipFill>
          <a:blip r:embed="rId3"/>
          <a:stretch>
            <a:fillRect/>
          </a:stretch>
        </p:blipFill>
        <p:spPr>
          <a:xfrm>
            <a:off x="7611026" y="1090153"/>
            <a:ext cx="3348042" cy="2910136"/>
          </a:xfrm>
          <a:prstGeom prst="rect">
            <a:avLst/>
          </a:prstGeom>
        </p:spPr>
      </p:pic>
      <p:grpSp>
        <p:nvGrpSpPr>
          <p:cNvPr id="13" name="Group 12">
            <a:extLst>
              <a:ext uri="{FF2B5EF4-FFF2-40B4-BE49-F238E27FC236}">
                <a16:creationId xmlns:a16="http://schemas.microsoft.com/office/drawing/2014/main" id="{5C04ACA4-B4D2-4151-8DB6-AD291589A69B}"/>
              </a:ext>
            </a:extLst>
          </p:cNvPr>
          <p:cNvGrpSpPr/>
          <p:nvPr/>
        </p:nvGrpSpPr>
        <p:grpSpPr>
          <a:xfrm>
            <a:off x="3666038" y="4764977"/>
            <a:ext cx="4859923" cy="2157180"/>
            <a:chOff x="4136274" y="4312161"/>
            <a:chExt cx="4859923" cy="2157180"/>
          </a:xfrm>
        </p:grpSpPr>
        <p:sp>
          <p:nvSpPr>
            <p:cNvPr id="11" name="Title 1">
              <a:extLst>
                <a:ext uri="{FF2B5EF4-FFF2-40B4-BE49-F238E27FC236}">
                  <a16:creationId xmlns:a16="http://schemas.microsoft.com/office/drawing/2014/main" id="{9423AA92-C2D6-4FF7-8CB9-CB2F7657BFF8}"/>
                </a:ext>
              </a:extLst>
            </p:cNvPr>
            <p:cNvSpPr txBox="1">
              <a:spLocks/>
            </p:cNvSpPr>
            <p:nvPr/>
          </p:nvSpPr>
          <p:spPr>
            <a:xfrm>
              <a:off x="4136274" y="5436718"/>
              <a:ext cx="4859923" cy="103262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b="1" dirty="0">
                  <a:solidFill>
                    <a:srgbClr val="0070C0"/>
                  </a:solidFill>
                  <a:latin typeface="Arial" panose="020B0604020202020204" pitchFamily="34" charset="0"/>
                  <a:cs typeface="Arial" panose="020B0604020202020204" pitchFamily="34" charset="0"/>
                </a:rPr>
                <a:t>Sentiment Analysis</a:t>
              </a:r>
            </a:p>
          </p:txBody>
        </p:sp>
        <p:pic>
          <p:nvPicPr>
            <p:cNvPr id="12" name="Picture 11">
              <a:extLst>
                <a:ext uri="{FF2B5EF4-FFF2-40B4-BE49-F238E27FC236}">
                  <a16:creationId xmlns:a16="http://schemas.microsoft.com/office/drawing/2014/main" id="{1F68F998-AFF4-4293-8DFD-E5FD172E2225}"/>
                </a:ext>
              </a:extLst>
            </p:cNvPr>
            <p:cNvPicPr>
              <a:picLocks noChangeAspect="1"/>
            </p:cNvPicPr>
            <p:nvPr/>
          </p:nvPicPr>
          <p:blipFill>
            <a:blip r:embed="rId4"/>
            <a:stretch>
              <a:fillRect/>
            </a:stretch>
          </p:blipFill>
          <p:spPr>
            <a:xfrm>
              <a:off x="4892215" y="4312161"/>
              <a:ext cx="3348042" cy="1351891"/>
            </a:xfrm>
            <a:prstGeom prst="rect">
              <a:avLst/>
            </a:prstGeom>
          </p:spPr>
        </p:pic>
      </p:grpSp>
      <p:sp>
        <p:nvSpPr>
          <p:cNvPr id="14" name="Title 1">
            <a:extLst>
              <a:ext uri="{FF2B5EF4-FFF2-40B4-BE49-F238E27FC236}">
                <a16:creationId xmlns:a16="http://schemas.microsoft.com/office/drawing/2014/main" id="{1B96ACA2-0A58-4C6D-A4CB-0A0ACCE64C7E}"/>
              </a:ext>
            </a:extLst>
          </p:cNvPr>
          <p:cNvSpPr txBox="1">
            <a:spLocks/>
          </p:cNvSpPr>
          <p:nvPr/>
        </p:nvSpPr>
        <p:spPr>
          <a:xfrm>
            <a:off x="8164907" y="3778321"/>
            <a:ext cx="2240280" cy="103262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b="1" dirty="0">
                <a:solidFill>
                  <a:srgbClr val="0070C0"/>
                </a:solidFill>
                <a:latin typeface="Arial" panose="020B0604020202020204" pitchFamily="34" charset="0"/>
                <a:cs typeface="Arial" panose="020B0604020202020204" pitchFamily="34" charset="0"/>
              </a:rPr>
              <a:t>2005-2014</a:t>
            </a:r>
          </a:p>
        </p:txBody>
      </p:sp>
    </p:spTree>
    <p:extLst>
      <p:ext uri="{BB962C8B-B14F-4D97-AF65-F5344CB8AC3E}">
        <p14:creationId xmlns:p14="http://schemas.microsoft.com/office/powerpoint/2010/main" val="41924354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4A5E0119-CD39-4765-9107-50C7DD327C6F}"/>
              </a:ext>
            </a:extLst>
          </p:cNvPr>
          <p:cNvSpPr>
            <a:spLocks noGrp="1"/>
          </p:cNvSpPr>
          <p:nvPr>
            <p:ph type="title"/>
          </p:nvPr>
        </p:nvSpPr>
        <p:spPr>
          <a:xfrm>
            <a:off x="838200" y="164725"/>
            <a:ext cx="10515600" cy="1032623"/>
          </a:xfrm>
        </p:spPr>
        <p:txBody>
          <a:bodyPr>
            <a:normAutofit/>
          </a:bodyPr>
          <a:lstStyle/>
          <a:p>
            <a:pPr algn="ctr"/>
            <a:r>
              <a:rPr lang="en-US" sz="3200" b="1">
                <a:solidFill>
                  <a:srgbClr val="FF0000"/>
                </a:solidFill>
                <a:latin typeface="Arial" panose="020B0604020202020204" pitchFamily="34" charset="0"/>
                <a:cs typeface="Arial" panose="020B0604020202020204" pitchFamily="34" charset="0"/>
              </a:rPr>
              <a:t>Feature Selection</a:t>
            </a:r>
            <a:endParaRPr lang="en-US" sz="3200" b="1" dirty="0">
              <a:solidFill>
                <a:srgbClr val="FF0000"/>
              </a:solidFill>
              <a:latin typeface="Arial" panose="020B0604020202020204" pitchFamily="34" charset="0"/>
              <a:cs typeface="Arial" panose="020B0604020202020204" pitchFamily="34" charset="0"/>
            </a:endParaRPr>
          </a:p>
        </p:txBody>
      </p:sp>
      <p:pic>
        <p:nvPicPr>
          <p:cNvPr id="2" name="Picture 1">
            <a:extLst>
              <a:ext uri="{FF2B5EF4-FFF2-40B4-BE49-F238E27FC236}">
                <a16:creationId xmlns:a16="http://schemas.microsoft.com/office/drawing/2014/main" id="{C5EB5C38-2AAA-448F-8EFF-5056D718E692}"/>
              </a:ext>
            </a:extLst>
          </p:cNvPr>
          <p:cNvPicPr>
            <a:picLocks noChangeAspect="1"/>
          </p:cNvPicPr>
          <p:nvPr/>
        </p:nvPicPr>
        <p:blipFill>
          <a:blip r:embed="rId3"/>
          <a:stretch>
            <a:fillRect/>
          </a:stretch>
        </p:blipFill>
        <p:spPr>
          <a:xfrm>
            <a:off x="476250" y="1197348"/>
            <a:ext cx="4160852" cy="1622052"/>
          </a:xfrm>
          <a:prstGeom prst="rect">
            <a:avLst/>
          </a:prstGeom>
        </p:spPr>
      </p:pic>
      <p:pic>
        <p:nvPicPr>
          <p:cNvPr id="3" name="Picture 2">
            <a:extLst>
              <a:ext uri="{FF2B5EF4-FFF2-40B4-BE49-F238E27FC236}">
                <a16:creationId xmlns:a16="http://schemas.microsoft.com/office/drawing/2014/main" id="{F033D997-28B7-4E0A-BBB5-40BBC42C71AD}"/>
              </a:ext>
            </a:extLst>
          </p:cNvPr>
          <p:cNvPicPr>
            <a:picLocks noChangeAspect="1"/>
          </p:cNvPicPr>
          <p:nvPr/>
        </p:nvPicPr>
        <p:blipFill>
          <a:blip r:embed="rId4"/>
          <a:stretch>
            <a:fillRect/>
          </a:stretch>
        </p:blipFill>
        <p:spPr>
          <a:xfrm>
            <a:off x="4637102" y="2843671"/>
            <a:ext cx="3230548" cy="2016703"/>
          </a:xfrm>
          <a:prstGeom prst="rect">
            <a:avLst/>
          </a:prstGeom>
        </p:spPr>
      </p:pic>
      <p:pic>
        <p:nvPicPr>
          <p:cNvPr id="6" name="Picture 5">
            <a:extLst>
              <a:ext uri="{FF2B5EF4-FFF2-40B4-BE49-F238E27FC236}">
                <a16:creationId xmlns:a16="http://schemas.microsoft.com/office/drawing/2014/main" id="{A8D3C095-4416-4262-AC87-82794646B66F}"/>
              </a:ext>
            </a:extLst>
          </p:cNvPr>
          <p:cNvPicPr>
            <a:picLocks noChangeAspect="1"/>
          </p:cNvPicPr>
          <p:nvPr/>
        </p:nvPicPr>
        <p:blipFill>
          <a:blip r:embed="rId5"/>
          <a:stretch>
            <a:fillRect/>
          </a:stretch>
        </p:blipFill>
        <p:spPr>
          <a:xfrm>
            <a:off x="7867650" y="4812087"/>
            <a:ext cx="3698390" cy="1881188"/>
          </a:xfrm>
          <a:prstGeom prst="rect">
            <a:avLst/>
          </a:prstGeom>
        </p:spPr>
      </p:pic>
    </p:spTree>
    <p:extLst>
      <p:ext uri="{BB962C8B-B14F-4D97-AF65-F5344CB8AC3E}">
        <p14:creationId xmlns:p14="http://schemas.microsoft.com/office/powerpoint/2010/main" val="18705632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4A5E0119-CD39-4765-9107-50C7DD327C6F}"/>
              </a:ext>
            </a:extLst>
          </p:cNvPr>
          <p:cNvSpPr>
            <a:spLocks noGrp="1"/>
          </p:cNvSpPr>
          <p:nvPr>
            <p:ph type="title"/>
          </p:nvPr>
        </p:nvSpPr>
        <p:spPr>
          <a:xfrm>
            <a:off x="838200" y="164725"/>
            <a:ext cx="10515600" cy="1032623"/>
          </a:xfrm>
        </p:spPr>
        <p:txBody>
          <a:bodyPr>
            <a:normAutofit/>
          </a:bodyPr>
          <a:lstStyle/>
          <a:p>
            <a:pPr algn="ctr"/>
            <a:r>
              <a:rPr lang="en-US" sz="3200" b="1" dirty="0">
                <a:solidFill>
                  <a:srgbClr val="FF0000"/>
                </a:solidFill>
                <a:latin typeface="Arial" panose="020B0604020202020204" pitchFamily="34" charset="0"/>
                <a:cs typeface="Arial" panose="020B0604020202020204" pitchFamily="34" charset="0"/>
              </a:rPr>
              <a:t>Modeling – Data Preprocessing</a:t>
            </a:r>
          </a:p>
        </p:txBody>
      </p:sp>
      <p:sp>
        <p:nvSpPr>
          <p:cNvPr id="3" name="Rectangle: Rounded Corners 2">
            <a:extLst>
              <a:ext uri="{FF2B5EF4-FFF2-40B4-BE49-F238E27FC236}">
                <a16:creationId xmlns:a16="http://schemas.microsoft.com/office/drawing/2014/main" id="{1658E947-2991-4805-AB35-6440759110EB}"/>
              </a:ext>
            </a:extLst>
          </p:cNvPr>
          <p:cNvSpPr/>
          <p:nvPr/>
        </p:nvSpPr>
        <p:spPr>
          <a:xfrm>
            <a:off x="243840" y="1586976"/>
            <a:ext cx="5638800" cy="1032623"/>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Separating Response Variable and Feature</a:t>
            </a:r>
            <a:endParaRPr lang="en-US" sz="2400" dirty="0"/>
          </a:p>
        </p:txBody>
      </p:sp>
      <p:sp>
        <p:nvSpPr>
          <p:cNvPr id="4" name="Rectangle: Rounded Corners 3">
            <a:extLst>
              <a:ext uri="{FF2B5EF4-FFF2-40B4-BE49-F238E27FC236}">
                <a16:creationId xmlns:a16="http://schemas.microsoft.com/office/drawing/2014/main" id="{7726A5B6-1673-4ECF-BC10-8548FB1A49A7}"/>
              </a:ext>
            </a:extLst>
          </p:cNvPr>
          <p:cNvSpPr/>
          <p:nvPr/>
        </p:nvSpPr>
        <p:spPr>
          <a:xfrm>
            <a:off x="7330440" y="1586975"/>
            <a:ext cx="4480562" cy="1032623"/>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X = df2['</a:t>
            </a:r>
            <a:r>
              <a:rPr lang="en-US" sz="2400" b="1" dirty="0" err="1"/>
              <a:t>clean_text</a:t>
            </a:r>
            <a:r>
              <a:rPr lang="en-US" sz="2400" b="1" dirty="0"/>
              <a:t>']</a:t>
            </a:r>
          </a:p>
          <a:p>
            <a:pPr algn="ctr"/>
            <a:r>
              <a:rPr lang="en-US" sz="2400" b="1" dirty="0"/>
              <a:t>y = df2['rating_class']</a:t>
            </a:r>
            <a:endParaRPr lang="en-US" sz="2400" dirty="0"/>
          </a:p>
        </p:txBody>
      </p:sp>
      <p:sp>
        <p:nvSpPr>
          <p:cNvPr id="5" name="Arrow: Right 4">
            <a:extLst>
              <a:ext uri="{FF2B5EF4-FFF2-40B4-BE49-F238E27FC236}">
                <a16:creationId xmlns:a16="http://schemas.microsoft.com/office/drawing/2014/main" id="{14120800-57B4-476F-8CF3-807CC8E6CAF4}"/>
              </a:ext>
            </a:extLst>
          </p:cNvPr>
          <p:cNvSpPr/>
          <p:nvPr/>
        </p:nvSpPr>
        <p:spPr>
          <a:xfrm>
            <a:off x="6333026" y="1825067"/>
            <a:ext cx="547027" cy="593532"/>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EC500F4B-C538-450C-ACE3-D59276EDEC17}"/>
              </a:ext>
            </a:extLst>
          </p:cNvPr>
          <p:cNvSpPr/>
          <p:nvPr/>
        </p:nvSpPr>
        <p:spPr>
          <a:xfrm>
            <a:off x="243840" y="3098818"/>
            <a:ext cx="5638800" cy="1032623"/>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Splitting Dataset into Training and Test Set</a:t>
            </a:r>
            <a:endParaRPr lang="en-US" sz="2400" dirty="0"/>
          </a:p>
        </p:txBody>
      </p:sp>
      <p:sp>
        <p:nvSpPr>
          <p:cNvPr id="7" name="Arrow: Right 6">
            <a:extLst>
              <a:ext uri="{FF2B5EF4-FFF2-40B4-BE49-F238E27FC236}">
                <a16:creationId xmlns:a16="http://schemas.microsoft.com/office/drawing/2014/main" id="{A54CFC61-82B1-4196-8E3A-86DE9E89380D}"/>
              </a:ext>
            </a:extLst>
          </p:cNvPr>
          <p:cNvSpPr/>
          <p:nvPr/>
        </p:nvSpPr>
        <p:spPr>
          <a:xfrm>
            <a:off x="6355885" y="3318363"/>
            <a:ext cx="547027" cy="593532"/>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93875E8C-5126-4837-849B-5704F2B31C16}"/>
              </a:ext>
            </a:extLst>
          </p:cNvPr>
          <p:cNvSpPr/>
          <p:nvPr/>
        </p:nvSpPr>
        <p:spPr>
          <a:xfrm>
            <a:off x="7376157" y="3081896"/>
            <a:ext cx="4480562" cy="1032623"/>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Test Size = 25%</a:t>
            </a:r>
          </a:p>
          <a:p>
            <a:pPr algn="ctr"/>
            <a:r>
              <a:rPr lang="en-US" sz="2400" b="1" dirty="0"/>
              <a:t>Stratified Sampling</a:t>
            </a:r>
            <a:endParaRPr lang="en-US" sz="2400" dirty="0"/>
          </a:p>
        </p:txBody>
      </p:sp>
      <p:sp>
        <p:nvSpPr>
          <p:cNvPr id="10" name="Rectangle: Rounded Corners 9">
            <a:extLst>
              <a:ext uri="{FF2B5EF4-FFF2-40B4-BE49-F238E27FC236}">
                <a16:creationId xmlns:a16="http://schemas.microsoft.com/office/drawing/2014/main" id="{E8782350-E477-4E9A-B325-3C8441941D94}"/>
              </a:ext>
            </a:extLst>
          </p:cNvPr>
          <p:cNvSpPr/>
          <p:nvPr/>
        </p:nvSpPr>
        <p:spPr>
          <a:xfrm>
            <a:off x="7330440" y="4562978"/>
            <a:ext cx="4480562" cy="1032623"/>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a:p>
            <a:pPr algn="ctr"/>
            <a:r>
              <a:rPr lang="en-US" sz="2400" b="1" dirty="0"/>
              <a:t>     Train Set Shape : (18381,)</a:t>
            </a:r>
          </a:p>
          <a:p>
            <a:pPr algn="ctr"/>
            <a:r>
              <a:rPr lang="en-US" sz="2400" b="1" dirty="0"/>
              <a:t>Test Set Shape	 : (6128,)</a:t>
            </a:r>
          </a:p>
          <a:p>
            <a:pPr algn="ctr"/>
            <a:endParaRPr lang="en-US" sz="2400" dirty="0"/>
          </a:p>
        </p:txBody>
      </p:sp>
    </p:spTree>
    <p:extLst>
      <p:ext uri="{BB962C8B-B14F-4D97-AF65-F5344CB8AC3E}">
        <p14:creationId xmlns:p14="http://schemas.microsoft.com/office/powerpoint/2010/main" val="30502687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4A5E0119-CD39-4765-9107-50C7DD327C6F}"/>
              </a:ext>
            </a:extLst>
          </p:cNvPr>
          <p:cNvSpPr>
            <a:spLocks noGrp="1"/>
          </p:cNvSpPr>
          <p:nvPr>
            <p:ph type="title"/>
          </p:nvPr>
        </p:nvSpPr>
        <p:spPr>
          <a:xfrm>
            <a:off x="838200" y="164725"/>
            <a:ext cx="10515600" cy="1032623"/>
          </a:xfrm>
        </p:spPr>
        <p:txBody>
          <a:bodyPr>
            <a:normAutofit/>
          </a:bodyPr>
          <a:lstStyle/>
          <a:p>
            <a:pPr algn="ctr"/>
            <a:r>
              <a:rPr lang="en-US" sz="3200" b="1" dirty="0">
                <a:solidFill>
                  <a:srgbClr val="FF0000"/>
                </a:solidFill>
                <a:latin typeface="Arial" panose="020B0604020202020204" pitchFamily="34" charset="0"/>
                <a:cs typeface="Arial" panose="020B0604020202020204" pitchFamily="34" charset="0"/>
              </a:rPr>
              <a:t>Modeling – Selecting the Right Evaluation Metric</a:t>
            </a:r>
          </a:p>
        </p:txBody>
      </p:sp>
      <p:pic>
        <p:nvPicPr>
          <p:cNvPr id="2" name="Picture 1">
            <a:extLst>
              <a:ext uri="{FF2B5EF4-FFF2-40B4-BE49-F238E27FC236}">
                <a16:creationId xmlns:a16="http://schemas.microsoft.com/office/drawing/2014/main" id="{C28228D5-B669-4562-B4CE-55789B37267B}"/>
              </a:ext>
            </a:extLst>
          </p:cNvPr>
          <p:cNvPicPr>
            <a:picLocks noChangeAspect="1"/>
          </p:cNvPicPr>
          <p:nvPr/>
        </p:nvPicPr>
        <p:blipFill>
          <a:blip r:embed="rId3"/>
          <a:stretch>
            <a:fillRect/>
          </a:stretch>
        </p:blipFill>
        <p:spPr>
          <a:xfrm>
            <a:off x="292511" y="2635328"/>
            <a:ext cx="5547519" cy="1587343"/>
          </a:xfrm>
          <a:prstGeom prst="rect">
            <a:avLst/>
          </a:prstGeom>
        </p:spPr>
      </p:pic>
      <p:pic>
        <p:nvPicPr>
          <p:cNvPr id="11" name="Picture 10">
            <a:extLst>
              <a:ext uri="{FF2B5EF4-FFF2-40B4-BE49-F238E27FC236}">
                <a16:creationId xmlns:a16="http://schemas.microsoft.com/office/drawing/2014/main" id="{86245DEA-73ED-478B-9EF5-3C849351A023}"/>
              </a:ext>
            </a:extLst>
          </p:cNvPr>
          <p:cNvPicPr>
            <a:picLocks noChangeAspect="1"/>
          </p:cNvPicPr>
          <p:nvPr/>
        </p:nvPicPr>
        <p:blipFill>
          <a:blip r:embed="rId4"/>
          <a:stretch>
            <a:fillRect/>
          </a:stretch>
        </p:blipFill>
        <p:spPr>
          <a:xfrm>
            <a:off x="6351971" y="1826418"/>
            <a:ext cx="5001829" cy="3205163"/>
          </a:xfrm>
          <a:prstGeom prst="rect">
            <a:avLst/>
          </a:prstGeom>
        </p:spPr>
      </p:pic>
    </p:spTree>
    <p:extLst>
      <p:ext uri="{BB962C8B-B14F-4D97-AF65-F5344CB8AC3E}">
        <p14:creationId xmlns:p14="http://schemas.microsoft.com/office/powerpoint/2010/main" val="6139817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4A5E0119-CD39-4765-9107-50C7DD327C6F}"/>
              </a:ext>
            </a:extLst>
          </p:cNvPr>
          <p:cNvSpPr>
            <a:spLocks noGrp="1"/>
          </p:cNvSpPr>
          <p:nvPr>
            <p:ph type="title"/>
          </p:nvPr>
        </p:nvSpPr>
        <p:spPr>
          <a:xfrm>
            <a:off x="838200" y="164725"/>
            <a:ext cx="10515600" cy="1032623"/>
          </a:xfrm>
        </p:spPr>
        <p:txBody>
          <a:bodyPr>
            <a:normAutofit/>
          </a:bodyPr>
          <a:lstStyle/>
          <a:p>
            <a:pPr algn="ctr"/>
            <a:r>
              <a:rPr lang="en-US" sz="3200" b="1" dirty="0">
                <a:solidFill>
                  <a:srgbClr val="FF0000"/>
                </a:solidFill>
                <a:latin typeface="Arial" panose="020B0604020202020204" pitchFamily="34" charset="0"/>
                <a:cs typeface="Arial" panose="020B0604020202020204" pitchFamily="34" charset="0"/>
              </a:rPr>
              <a:t>Modeling – Apply vectorizing </a:t>
            </a:r>
          </a:p>
        </p:txBody>
      </p:sp>
      <p:sp>
        <p:nvSpPr>
          <p:cNvPr id="3" name="Arrow: Pentagon 2">
            <a:extLst>
              <a:ext uri="{FF2B5EF4-FFF2-40B4-BE49-F238E27FC236}">
                <a16:creationId xmlns:a16="http://schemas.microsoft.com/office/drawing/2014/main" id="{B8E8E239-EFEC-4243-A305-312E836E3DD2}"/>
              </a:ext>
            </a:extLst>
          </p:cNvPr>
          <p:cNvSpPr/>
          <p:nvPr/>
        </p:nvSpPr>
        <p:spPr>
          <a:xfrm>
            <a:off x="853440" y="1676400"/>
            <a:ext cx="6248400" cy="899160"/>
          </a:xfrm>
          <a:prstGeom prst="homePlat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CountVectorizer </a:t>
            </a:r>
          </a:p>
        </p:txBody>
      </p:sp>
      <p:sp>
        <p:nvSpPr>
          <p:cNvPr id="6" name="Arrow: Pentagon 5">
            <a:extLst>
              <a:ext uri="{FF2B5EF4-FFF2-40B4-BE49-F238E27FC236}">
                <a16:creationId xmlns:a16="http://schemas.microsoft.com/office/drawing/2014/main" id="{AD00428F-D647-42DD-ACF4-4271EA269B83}"/>
              </a:ext>
            </a:extLst>
          </p:cNvPr>
          <p:cNvSpPr/>
          <p:nvPr/>
        </p:nvSpPr>
        <p:spPr>
          <a:xfrm>
            <a:off x="853440" y="3253741"/>
            <a:ext cx="6248400" cy="899160"/>
          </a:xfrm>
          <a:prstGeom prst="homePlat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TF-IDF</a:t>
            </a:r>
          </a:p>
        </p:txBody>
      </p:sp>
      <p:sp>
        <p:nvSpPr>
          <p:cNvPr id="7" name="Arrow: Pentagon 6">
            <a:extLst>
              <a:ext uri="{FF2B5EF4-FFF2-40B4-BE49-F238E27FC236}">
                <a16:creationId xmlns:a16="http://schemas.microsoft.com/office/drawing/2014/main" id="{D69473D9-66EB-418D-8C6F-6C698DD65190}"/>
              </a:ext>
            </a:extLst>
          </p:cNvPr>
          <p:cNvSpPr/>
          <p:nvPr/>
        </p:nvSpPr>
        <p:spPr>
          <a:xfrm>
            <a:off x="853440" y="4831082"/>
            <a:ext cx="6248400" cy="899160"/>
          </a:xfrm>
          <a:prstGeom prst="homePlat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 Hashing Vectorizer</a:t>
            </a:r>
          </a:p>
        </p:txBody>
      </p:sp>
      <p:sp>
        <p:nvSpPr>
          <p:cNvPr id="4" name="Arrow: Chevron 3">
            <a:extLst>
              <a:ext uri="{FF2B5EF4-FFF2-40B4-BE49-F238E27FC236}">
                <a16:creationId xmlns:a16="http://schemas.microsoft.com/office/drawing/2014/main" id="{618E51D0-43D4-459C-BE52-66C4B79495A6}"/>
              </a:ext>
            </a:extLst>
          </p:cNvPr>
          <p:cNvSpPr/>
          <p:nvPr/>
        </p:nvSpPr>
        <p:spPr>
          <a:xfrm>
            <a:off x="7101840" y="1676400"/>
            <a:ext cx="716280" cy="899160"/>
          </a:xfrm>
          <a:prstGeom prst="chevron">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Arrow: Chevron 9">
            <a:extLst>
              <a:ext uri="{FF2B5EF4-FFF2-40B4-BE49-F238E27FC236}">
                <a16:creationId xmlns:a16="http://schemas.microsoft.com/office/drawing/2014/main" id="{666CA045-E82F-4E4D-BCCB-5A86FBD44790}"/>
              </a:ext>
            </a:extLst>
          </p:cNvPr>
          <p:cNvSpPr/>
          <p:nvPr/>
        </p:nvSpPr>
        <p:spPr>
          <a:xfrm>
            <a:off x="7101840" y="3253741"/>
            <a:ext cx="716280" cy="899160"/>
          </a:xfrm>
          <a:prstGeom prst="chevron">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Arrow: Chevron 11">
            <a:extLst>
              <a:ext uri="{FF2B5EF4-FFF2-40B4-BE49-F238E27FC236}">
                <a16:creationId xmlns:a16="http://schemas.microsoft.com/office/drawing/2014/main" id="{D31D4E66-6D8E-4911-90B6-E8E4E5190DBB}"/>
              </a:ext>
            </a:extLst>
          </p:cNvPr>
          <p:cNvSpPr/>
          <p:nvPr/>
        </p:nvSpPr>
        <p:spPr>
          <a:xfrm>
            <a:off x="7101840" y="4831082"/>
            <a:ext cx="716280" cy="899160"/>
          </a:xfrm>
          <a:prstGeom prst="chevron">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 name="Wave 4">
            <a:extLst>
              <a:ext uri="{FF2B5EF4-FFF2-40B4-BE49-F238E27FC236}">
                <a16:creationId xmlns:a16="http://schemas.microsoft.com/office/drawing/2014/main" id="{5EB23B15-4185-4B21-84AC-D655BCDED006}"/>
              </a:ext>
            </a:extLst>
          </p:cNvPr>
          <p:cNvSpPr/>
          <p:nvPr/>
        </p:nvSpPr>
        <p:spPr>
          <a:xfrm>
            <a:off x="8031480" y="2324101"/>
            <a:ext cx="3962400" cy="2758440"/>
          </a:xfrm>
          <a:prstGeom prst="wav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Turning a collection of text documents into numerical feature vectors. </a:t>
            </a:r>
          </a:p>
        </p:txBody>
      </p:sp>
    </p:spTree>
    <p:extLst>
      <p:ext uri="{BB962C8B-B14F-4D97-AF65-F5344CB8AC3E}">
        <p14:creationId xmlns:p14="http://schemas.microsoft.com/office/powerpoint/2010/main" val="6959912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4A5E0119-CD39-4765-9107-50C7DD327C6F}"/>
              </a:ext>
            </a:extLst>
          </p:cNvPr>
          <p:cNvSpPr>
            <a:spLocks noGrp="1"/>
          </p:cNvSpPr>
          <p:nvPr>
            <p:ph type="title"/>
          </p:nvPr>
        </p:nvSpPr>
        <p:spPr>
          <a:xfrm>
            <a:off x="838200" y="164725"/>
            <a:ext cx="10515600" cy="1032623"/>
          </a:xfrm>
        </p:spPr>
        <p:txBody>
          <a:bodyPr>
            <a:normAutofit/>
          </a:bodyPr>
          <a:lstStyle/>
          <a:p>
            <a:pPr algn="ctr"/>
            <a:r>
              <a:rPr lang="en-US" sz="3200" b="1" dirty="0">
                <a:solidFill>
                  <a:srgbClr val="FF0000"/>
                </a:solidFill>
                <a:latin typeface="Arial" panose="020B0604020202020204" pitchFamily="34" charset="0"/>
                <a:cs typeface="Arial" panose="020B0604020202020204" pitchFamily="34" charset="0"/>
              </a:rPr>
              <a:t>Modeling – Models</a:t>
            </a:r>
          </a:p>
        </p:txBody>
      </p:sp>
      <p:sp>
        <p:nvSpPr>
          <p:cNvPr id="3" name="Arrow: Pentagon 2">
            <a:extLst>
              <a:ext uri="{FF2B5EF4-FFF2-40B4-BE49-F238E27FC236}">
                <a16:creationId xmlns:a16="http://schemas.microsoft.com/office/drawing/2014/main" id="{B8E8E239-EFEC-4243-A305-312E836E3DD2}"/>
              </a:ext>
            </a:extLst>
          </p:cNvPr>
          <p:cNvSpPr/>
          <p:nvPr/>
        </p:nvSpPr>
        <p:spPr>
          <a:xfrm>
            <a:off x="152402" y="2804160"/>
            <a:ext cx="4114800" cy="1249680"/>
          </a:xfrm>
          <a:prstGeom prst="homePlat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Supervised </a:t>
            </a:r>
          </a:p>
          <a:p>
            <a:pPr algn="ctr"/>
            <a:r>
              <a:rPr lang="en-US" sz="3600" dirty="0"/>
              <a:t>Machine Learning</a:t>
            </a:r>
          </a:p>
        </p:txBody>
      </p:sp>
      <p:sp>
        <p:nvSpPr>
          <p:cNvPr id="11" name="Arrow: Pentagon 10">
            <a:extLst>
              <a:ext uri="{FF2B5EF4-FFF2-40B4-BE49-F238E27FC236}">
                <a16:creationId xmlns:a16="http://schemas.microsoft.com/office/drawing/2014/main" id="{F51BD0C5-E8D5-48E9-B82C-D8EA7BCD635F}"/>
              </a:ext>
            </a:extLst>
          </p:cNvPr>
          <p:cNvSpPr/>
          <p:nvPr/>
        </p:nvSpPr>
        <p:spPr>
          <a:xfrm>
            <a:off x="4579619" y="2804160"/>
            <a:ext cx="3032762" cy="1249680"/>
          </a:xfrm>
          <a:prstGeom prst="homePlat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Classification </a:t>
            </a:r>
          </a:p>
          <a:p>
            <a:pPr algn="ctr"/>
            <a:r>
              <a:rPr lang="en-US" sz="3600" dirty="0"/>
              <a:t>Models</a:t>
            </a:r>
          </a:p>
        </p:txBody>
      </p:sp>
      <p:sp>
        <p:nvSpPr>
          <p:cNvPr id="13" name="Arrow: Pentagon 12">
            <a:extLst>
              <a:ext uri="{FF2B5EF4-FFF2-40B4-BE49-F238E27FC236}">
                <a16:creationId xmlns:a16="http://schemas.microsoft.com/office/drawing/2014/main" id="{10A0E7F9-C4DD-46E5-B96B-C4E07161EF44}"/>
              </a:ext>
            </a:extLst>
          </p:cNvPr>
          <p:cNvSpPr/>
          <p:nvPr/>
        </p:nvSpPr>
        <p:spPr>
          <a:xfrm>
            <a:off x="7818120" y="1197348"/>
            <a:ext cx="4221478" cy="652405"/>
          </a:xfrm>
          <a:prstGeom prst="homePlat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Logistic Regression</a:t>
            </a:r>
          </a:p>
        </p:txBody>
      </p:sp>
      <p:sp>
        <p:nvSpPr>
          <p:cNvPr id="15" name="Arrow: Pentagon 14">
            <a:extLst>
              <a:ext uri="{FF2B5EF4-FFF2-40B4-BE49-F238E27FC236}">
                <a16:creationId xmlns:a16="http://schemas.microsoft.com/office/drawing/2014/main" id="{FA7E7763-515B-41BA-9CF8-BA52CBE18FF0}"/>
              </a:ext>
            </a:extLst>
          </p:cNvPr>
          <p:cNvSpPr/>
          <p:nvPr/>
        </p:nvSpPr>
        <p:spPr>
          <a:xfrm>
            <a:off x="7818120" y="2229971"/>
            <a:ext cx="4221478" cy="652405"/>
          </a:xfrm>
          <a:prstGeom prst="homePlat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Random Forest</a:t>
            </a:r>
          </a:p>
        </p:txBody>
      </p:sp>
      <p:sp>
        <p:nvSpPr>
          <p:cNvPr id="16" name="Arrow: Pentagon 15">
            <a:extLst>
              <a:ext uri="{FF2B5EF4-FFF2-40B4-BE49-F238E27FC236}">
                <a16:creationId xmlns:a16="http://schemas.microsoft.com/office/drawing/2014/main" id="{5BA1004F-1E2B-4D57-880B-8F38B5764D40}"/>
              </a:ext>
            </a:extLst>
          </p:cNvPr>
          <p:cNvSpPr/>
          <p:nvPr/>
        </p:nvSpPr>
        <p:spPr>
          <a:xfrm>
            <a:off x="7818120" y="3274693"/>
            <a:ext cx="4221478" cy="652405"/>
          </a:xfrm>
          <a:prstGeom prst="homePlat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Naïve Bayes</a:t>
            </a:r>
          </a:p>
        </p:txBody>
      </p:sp>
      <p:sp>
        <p:nvSpPr>
          <p:cNvPr id="17" name="Arrow: Pentagon 16">
            <a:extLst>
              <a:ext uri="{FF2B5EF4-FFF2-40B4-BE49-F238E27FC236}">
                <a16:creationId xmlns:a16="http://schemas.microsoft.com/office/drawing/2014/main" id="{AA50071A-7099-4058-BBFA-CD07506D71E2}"/>
              </a:ext>
            </a:extLst>
          </p:cNvPr>
          <p:cNvSpPr/>
          <p:nvPr/>
        </p:nvSpPr>
        <p:spPr>
          <a:xfrm>
            <a:off x="7818120" y="4319415"/>
            <a:ext cx="4221478" cy="652405"/>
          </a:xfrm>
          <a:prstGeom prst="homePlat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err="1"/>
              <a:t>XGBoost</a:t>
            </a:r>
            <a:endParaRPr lang="en-US" sz="3600" dirty="0"/>
          </a:p>
        </p:txBody>
      </p:sp>
      <p:sp>
        <p:nvSpPr>
          <p:cNvPr id="18" name="Arrow: Pentagon 17">
            <a:extLst>
              <a:ext uri="{FF2B5EF4-FFF2-40B4-BE49-F238E27FC236}">
                <a16:creationId xmlns:a16="http://schemas.microsoft.com/office/drawing/2014/main" id="{A9FF7072-7C3D-45FA-BD40-0EF79FBC5A1E}"/>
              </a:ext>
            </a:extLst>
          </p:cNvPr>
          <p:cNvSpPr/>
          <p:nvPr/>
        </p:nvSpPr>
        <p:spPr>
          <a:xfrm>
            <a:off x="7840979" y="5391702"/>
            <a:ext cx="4221478" cy="652405"/>
          </a:xfrm>
          <a:prstGeom prst="homePlat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CatBoost</a:t>
            </a:r>
          </a:p>
        </p:txBody>
      </p:sp>
    </p:spTree>
    <p:extLst>
      <p:ext uri="{BB962C8B-B14F-4D97-AF65-F5344CB8AC3E}">
        <p14:creationId xmlns:p14="http://schemas.microsoft.com/office/powerpoint/2010/main" val="11285741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F5BC63E3-6C31-44A2-8CAA-EB907263CCFC}"/>
              </a:ext>
            </a:extLst>
          </p:cNvPr>
          <p:cNvSpPr/>
          <p:nvPr/>
        </p:nvSpPr>
        <p:spPr>
          <a:xfrm>
            <a:off x="7680960" y="2912688"/>
            <a:ext cx="3992880" cy="1032623"/>
          </a:xfrm>
          <a:prstGeom prst="roundRect">
            <a:avLst/>
          </a:prstGeom>
          <a:solidFill>
            <a:srgbClr val="FF000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t>f1 score: 0.84</a:t>
            </a:r>
          </a:p>
        </p:txBody>
      </p:sp>
      <p:pic>
        <p:nvPicPr>
          <p:cNvPr id="7" name="Picture 6">
            <a:extLst>
              <a:ext uri="{FF2B5EF4-FFF2-40B4-BE49-F238E27FC236}">
                <a16:creationId xmlns:a16="http://schemas.microsoft.com/office/drawing/2014/main" id="{63DD954C-D31A-4598-BB4B-14B0195E0312}"/>
              </a:ext>
            </a:extLst>
          </p:cNvPr>
          <p:cNvPicPr>
            <a:picLocks noChangeAspect="1"/>
          </p:cNvPicPr>
          <p:nvPr/>
        </p:nvPicPr>
        <p:blipFill rotWithShape="1">
          <a:blip r:embed="rId2"/>
          <a:srcRect t="2107"/>
          <a:stretch/>
        </p:blipFill>
        <p:spPr>
          <a:xfrm>
            <a:off x="838200" y="1197348"/>
            <a:ext cx="6217920" cy="4999960"/>
          </a:xfrm>
          <a:prstGeom prst="rect">
            <a:avLst/>
          </a:prstGeom>
        </p:spPr>
      </p:pic>
      <p:sp>
        <p:nvSpPr>
          <p:cNvPr id="8" name="Title 1">
            <a:extLst>
              <a:ext uri="{FF2B5EF4-FFF2-40B4-BE49-F238E27FC236}">
                <a16:creationId xmlns:a16="http://schemas.microsoft.com/office/drawing/2014/main" id="{8DC1A608-2410-4B4F-AA24-3277CD3ABAEF}"/>
              </a:ext>
            </a:extLst>
          </p:cNvPr>
          <p:cNvSpPr>
            <a:spLocks noGrp="1"/>
          </p:cNvSpPr>
          <p:nvPr>
            <p:ph type="title"/>
          </p:nvPr>
        </p:nvSpPr>
        <p:spPr>
          <a:xfrm>
            <a:off x="838200" y="164725"/>
            <a:ext cx="10515600" cy="1032623"/>
          </a:xfrm>
        </p:spPr>
        <p:txBody>
          <a:bodyPr>
            <a:normAutofit/>
          </a:bodyPr>
          <a:lstStyle/>
          <a:p>
            <a:pPr algn="ctr"/>
            <a:r>
              <a:rPr lang="en-US" sz="3200" b="1" dirty="0">
                <a:solidFill>
                  <a:srgbClr val="FF0000"/>
                </a:solidFill>
                <a:latin typeface="Arial" panose="020B0604020202020204" pitchFamily="34" charset="0"/>
                <a:cs typeface="Arial" panose="020B0604020202020204" pitchFamily="34" charset="0"/>
              </a:rPr>
              <a:t>Dummy Classifier</a:t>
            </a:r>
          </a:p>
        </p:txBody>
      </p:sp>
    </p:spTree>
    <p:extLst>
      <p:ext uri="{BB962C8B-B14F-4D97-AF65-F5344CB8AC3E}">
        <p14:creationId xmlns:p14="http://schemas.microsoft.com/office/powerpoint/2010/main" val="4377798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4A5E0119-CD39-4765-9107-50C7DD327C6F}"/>
              </a:ext>
            </a:extLst>
          </p:cNvPr>
          <p:cNvSpPr>
            <a:spLocks noGrp="1"/>
          </p:cNvSpPr>
          <p:nvPr>
            <p:ph type="title"/>
          </p:nvPr>
        </p:nvSpPr>
        <p:spPr>
          <a:xfrm>
            <a:off x="838200" y="164725"/>
            <a:ext cx="10515600" cy="1032623"/>
          </a:xfrm>
        </p:spPr>
        <p:txBody>
          <a:bodyPr>
            <a:normAutofit/>
          </a:bodyPr>
          <a:lstStyle/>
          <a:p>
            <a:pPr algn="ctr"/>
            <a:r>
              <a:rPr lang="en-US" sz="3200" b="1" dirty="0">
                <a:solidFill>
                  <a:srgbClr val="FF0000"/>
                </a:solidFill>
                <a:latin typeface="Arial" panose="020B0604020202020204" pitchFamily="34" charset="0"/>
                <a:cs typeface="Arial" panose="020B0604020202020204" pitchFamily="34" charset="0"/>
              </a:rPr>
              <a:t>Count-Vectorizing and Algorithms</a:t>
            </a:r>
          </a:p>
        </p:txBody>
      </p:sp>
      <p:pic>
        <p:nvPicPr>
          <p:cNvPr id="12" name="Picture 11">
            <a:extLst>
              <a:ext uri="{FF2B5EF4-FFF2-40B4-BE49-F238E27FC236}">
                <a16:creationId xmlns:a16="http://schemas.microsoft.com/office/drawing/2014/main" id="{6E5B8555-DE38-4F37-9885-AD6283985687}"/>
              </a:ext>
            </a:extLst>
          </p:cNvPr>
          <p:cNvPicPr>
            <a:picLocks noChangeAspect="1"/>
          </p:cNvPicPr>
          <p:nvPr/>
        </p:nvPicPr>
        <p:blipFill>
          <a:blip r:embed="rId3"/>
          <a:stretch>
            <a:fillRect/>
          </a:stretch>
        </p:blipFill>
        <p:spPr>
          <a:xfrm>
            <a:off x="5174338" y="2125460"/>
            <a:ext cx="6990118" cy="2607078"/>
          </a:xfrm>
          <a:prstGeom prst="rect">
            <a:avLst/>
          </a:prstGeom>
        </p:spPr>
      </p:pic>
      <p:sp>
        <p:nvSpPr>
          <p:cNvPr id="19" name="Rectangle: Rounded Corners 18">
            <a:extLst>
              <a:ext uri="{FF2B5EF4-FFF2-40B4-BE49-F238E27FC236}">
                <a16:creationId xmlns:a16="http://schemas.microsoft.com/office/drawing/2014/main" id="{B7A9C08A-8779-4472-9C7C-3AC88DEEC5C3}"/>
              </a:ext>
            </a:extLst>
          </p:cNvPr>
          <p:cNvSpPr/>
          <p:nvPr/>
        </p:nvSpPr>
        <p:spPr>
          <a:xfrm rot="5400000">
            <a:off x="7249689" y="2818125"/>
            <a:ext cx="2839416" cy="1221748"/>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a:extLst>
              <a:ext uri="{FF2B5EF4-FFF2-40B4-BE49-F238E27FC236}">
                <a16:creationId xmlns:a16="http://schemas.microsoft.com/office/drawing/2014/main" id="{F5A353A6-967E-40B8-B589-C1B74ED5C6BE}"/>
              </a:ext>
            </a:extLst>
          </p:cNvPr>
          <p:cNvGrpSpPr/>
          <p:nvPr/>
        </p:nvGrpSpPr>
        <p:grpSpPr>
          <a:xfrm>
            <a:off x="423253" y="1357604"/>
            <a:ext cx="4643596" cy="4816204"/>
            <a:chOff x="689352" y="1348177"/>
            <a:chExt cx="4643596" cy="4816204"/>
          </a:xfrm>
        </p:grpSpPr>
        <p:pic>
          <p:nvPicPr>
            <p:cNvPr id="2" name="Picture 1">
              <a:extLst>
                <a:ext uri="{FF2B5EF4-FFF2-40B4-BE49-F238E27FC236}">
                  <a16:creationId xmlns:a16="http://schemas.microsoft.com/office/drawing/2014/main" id="{8F8E0B4F-5CB6-486F-B3E0-5AA5E3C26BAF}"/>
                </a:ext>
              </a:extLst>
            </p:cNvPr>
            <p:cNvPicPr>
              <a:picLocks noChangeAspect="1"/>
            </p:cNvPicPr>
            <p:nvPr/>
          </p:nvPicPr>
          <p:blipFill rotWithShape="1">
            <a:blip r:embed="rId4"/>
            <a:srcRect l="43278"/>
            <a:stretch/>
          </p:blipFill>
          <p:spPr>
            <a:xfrm>
              <a:off x="1791940" y="1348177"/>
              <a:ext cx="3541008" cy="4816203"/>
            </a:xfrm>
            <a:prstGeom prst="rect">
              <a:avLst/>
            </a:prstGeom>
          </p:spPr>
        </p:pic>
        <p:pic>
          <p:nvPicPr>
            <p:cNvPr id="10" name="Picture 9">
              <a:extLst>
                <a:ext uri="{FF2B5EF4-FFF2-40B4-BE49-F238E27FC236}">
                  <a16:creationId xmlns:a16="http://schemas.microsoft.com/office/drawing/2014/main" id="{1C791C5E-02A1-483A-8C49-CBF301CD827D}"/>
                </a:ext>
              </a:extLst>
            </p:cNvPr>
            <p:cNvPicPr>
              <a:picLocks noChangeAspect="1"/>
            </p:cNvPicPr>
            <p:nvPr/>
          </p:nvPicPr>
          <p:blipFill rotWithShape="1">
            <a:blip r:embed="rId4"/>
            <a:srcRect l="14052" r="67621"/>
            <a:stretch/>
          </p:blipFill>
          <p:spPr>
            <a:xfrm>
              <a:off x="689352" y="1348178"/>
              <a:ext cx="1144113" cy="4816203"/>
            </a:xfrm>
            <a:prstGeom prst="rect">
              <a:avLst/>
            </a:prstGeom>
          </p:spPr>
        </p:pic>
      </p:grpSp>
      <p:sp>
        <p:nvSpPr>
          <p:cNvPr id="5" name="Rectangle: Rounded Corners 4">
            <a:extLst>
              <a:ext uri="{FF2B5EF4-FFF2-40B4-BE49-F238E27FC236}">
                <a16:creationId xmlns:a16="http://schemas.microsoft.com/office/drawing/2014/main" id="{EC609E87-6E20-47BF-B573-E9541C84CC9D}"/>
              </a:ext>
            </a:extLst>
          </p:cNvPr>
          <p:cNvSpPr/>
          <p:nvPr/>
        </p:nvSpPr>
        <p:spPr>
          <a:xfrm>
            <a:off x="423252" y="3563062"/>
            <a:ext cx="4484987" cy="820103"/>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925241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4A5E0119-CD39-4765-9107-50C7DD327C6F}"/>
              </a:ext>
            </a:extLst>
          </p:cNvPr>
          <p:cNvSpPr>
            <a:spLocks noGrp="1"/>
          </p:cNvSpPr>
          <p:nvPr>
            <p:ph type="title"/>
          </p:nvPr>
        </p:nvSpPr>
        <p:spPr>
          <a:xfrm>
            <a:off x="838200" y="164725"/>
            <a:ext cx="10515600" cy="1032623"/>
          </a:xfrm>
        </p:spPr>
        <p:txBody>
          <a:bodyPr>
            <a:normAutofit/>
          </a:bodyPr>
          <a:lstStyle/>
          <a:p>
            <a:pPr algn="ctr"/>
            <a:r>
              <a:rPr lang="en-US" sz="3200" b="1" dirty="0">
                <a:solidFill>
                  <a:srgbClr val="FF0000"/>
                </a:solidFill>
                <a:latin typeface="Arial" panose="020B0604020202020204" pitchFamily="34" charset="0"/>
                <a:cs typeface="Arial" panose="020B0604020202020204" pitchFamily="34" charset="0"/>
              </a:rPr>
              <a:t>TF-IDF and Algorithms</a:t>
            </a:r>
          </a:p>
        </p:txBody>
      </p:sp>
      <p:pic>
        <p:nvPicPr>
          <p:cNvPr id="10" name="Picture 9">
            <a:extLst>
              <a:ext uri="{FF2B5EF4-FFF2-40B4-BE49-F238E27FC236}">
                <a16:creationId xmlns:a16="http://schemas.microsoft.com/office/drawing/2014/main" id="{02ADEE60-A4AF-4857-8810-A267BA131A2C}"/>
              </a:ext>
            </a:extLst>
          </p:cNvPr>
          <p:cNvPicPr>
            <a:picLocks noChangeAspect="1"/>
          </p:cNvPicPr>
          <p:nvPr/>
        </p:nvPicPr>
        <p:blipFill>
          <a:blip r:embed="rId3"/>
          <a:stretch>
            <a:fillRect/>
          </a:stretch>
        </p:blipFill>
        <p:spPr>
          <a:xfrm>
            <a:off x="5125402" y="2630357"/>
            <a:ext cx="6716079" cy="2429039"/>
          </a:xfrm>
          <a:prstGeom prst="rect">
            <a:avLst/>
          </a:prstGeom>
        </p:spPr>
      </p:pic>
      <p:grpSp>
        <p:nvGrpSpPr>
          <p:cNvPr id="7" name="Group 6">
            <a:extLst>
              <a:ext uri="{FF2B5EF4-FFF2-40B4-BE49-F238E27FC236}">
                <a16:creationId xmlns:a16="http://schemas.microsoft.com/office/drawing/2014/main" id="{266BD8DD-24CA-424C-9BE2-3FA7415F96FE}"/>
              </a:ext>
            </a:extLst>
          </p:cNvPr>
          <p:cNvGrpSpPr/>
          <p:nvPr/>
        </p:nvGrpSpPr>
        <p:grpSpPr>
          <a:xfrm>
            <a:off x="260510" y="1530754"/>
            <a:ext cx="4754549" cy="4502399"/>
            <a:chOff x="1007750" y="1596743"/>
            <a:chExt cx="4053266" cy="3993352"/>
          </a:xfrm>
        </p:grpSpPr>
        <p:pic>
          <p:nvPicPr>
            <p:cNvPr id="3" name="Picture 2">
              <a:extLst>
                <a:ext uri="{FF2B5EF4-FFF2-40B4-BE49-F238E27FC236}">
                  <a16:creationId xmlns:a16="http://schemas.microsoft.com/office/drawing/2014/main" id="{3BAB93B1-5C6B-4EB7-9E70-90C7B5E7B07F}"/>
                </a:ext>
              </a:extLst>
            </p:cNvPr>
            <p:cNvPicPr>
              <a:picLocks noChangeAspect="1"/>
            </p:cNvPicPr>
            <p:nvPr/>
          </p:nvPicPr>
          <p:blipFill rotWithShape="1">
            <a:blip r:embed="rId4"/>
            <a:srcRect l="13887" r="67909"/>
            <a:stretch/>
          </p:blipFill>
          <p:spPr>
            <a:xfrm>
              <a:off x="1084082" y="1596743"/>
              <a:ext cx="961536" cy="3993352"/>
            </a:xfrm>
            <a:prstGeom prst="rect">
              <a:avLst/>
            </a:prstGeom>
          </p:spPr>
        </p:pic>
        <p:pic>
          <p:nvPicPr>
            <p:cNvPr id="11" name="Picture 10">
              <a:extLst>
                <a:ext uri="{FF2B5EF4-FFF2-40B4-BE49-F238E27FC236}">
                  <a16:creationId xmlns:a16="http://schemas.microsoft.com/office/drawing/2014/main" id="{A9E4DE9D-43C7-40B1-B8DC-15DD3392F0EF}"/>
                </a:ext>
              </a:extLst>
            </p:cNvPr>
            <p:cNvPicPr>
              <a:picLocks noChangeAspect="1"/>
            </p:cNvPicPr>
            <p:nvPr/>
          </p:nvPicPr>
          <p:blipFill rotWithShape="1">
            <a:blip r:embed="rId4"/>
            <a:srcRect l="42914"/>
            <a:stretch/>
          </p:blipFill>
          <p:spPr>
            <a:xfrm>
              <a:off x="2045618" y="1596743"/>
              <a:ext cx="3015398" cy="3993352"/>
            </a:xfrm>
            <a:prstGeom prst="rect">
              <a:avLst/>
            </a:prstGeom>
          </p:spPr>
        </p:pic>
        <p:sp>
          <p:nvSpPr>
            <p:cNvPr id="5" name="Rectangle: Rounded Corners 4">
              <a:extLst>
                <a:ext uri="{FF2B5EF4-FFF2-40B4-BE49-F238E27FC236}">
                  <a16:creationId xmlns:a16="http://schemas.microsoft.com/office/drawing/2014/main" id="{EC609E87-6E20-47BF-B573-E9541C84CC9D}"/>
                </a:ext>
              </a:extLst>
            </p:cNvPr>
            <p:cNvSpPr/>
            <p:nvPr/>
          </p:nvSpPr>
          <p:spPr>
            <a:xfrm>
              <a:off x="1007750" y="4848707"/>
              <a:ext cx="4053266" cy="697584"/>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Rectangle: Rounded Corners 18">
            <a:extLst>
              <a:ext uri="{FF2B5EF4-FFF2-40B4-BE49-F238E27FC236}">
                <a16:creationId xmlns:a16="http://schemas.microsoft.com/office/drawing/2014/main" id="{B7A9C08A-8779-4472-9C7C-3AC88DEEC5C3}"/>
              </a:ext>
            </a:extLst>
          </p:cNvPr>
          <p:cNvSpPr/>
          <p:nvPr/>
        </p:nvSpPr>
        <p:spPr>
          <a:xfrm rot="5400000">
            <a:off x="9559450" y="3234002"/>
            <a:ext cx="2839416" cy="1221748"/>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981592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4A5E0119-CD39-4765-9107-50C7DD327C6F}"/>
              </a:ext>
            </a:extLst>
          </p:cNvPr>
          <p:cNvSpPr>
            <a:spLocks noGrp="1"/>
          </p:cNvSpPr>
          <p:nvPr>
            <p:ph type="title"/>
          </p:nvPr>
        </p:nvSpPr>
        <p:spPr>
          <a:xfrm>
            <a:off x="838200" y="164725"/>
            <a:ext cx="10515600" cy="1032623"/>
          </a:xfrm>
        </p:spPr>
        <p:txBody>
          <a:bodyPr>
            <a:normAutofit/>
          </a:bodyPr>
          <a:lstStyle/>
          <a:p>
            <a:pPr algn="ctr"/>
            <a:r>
              <a:rPr lang="en-US" sz="3200" b="1" dirty="0">
                <a:solidFill>
                  <a:srgbClr val="FF0000"/>
                </a:solidFill>
                <a:latin typeface="Arial" panose="020B0604020202020204" pitchFamily="34" charset="0"/>
                <a:cs typeface="Arial" panose="020B0604020202020204" pitchFamily="34" charset="0"/>
              </a:rPr>
              <a:t>Hashing Vectorizing and Algorithms</a:t>
            </a:r>
          </a:p>
        </p:txBody>
      </p:sp>
      <p:pic>
        <p:nvPicPr>
          <p:cNvPr id="12" name="Picture 11">
            <a:extLst>
              <a:ext uri="{FF2B5EF4-FFF2-40B4-BE49-F238E27FC236}">
                <a16:creationId xmlns:a16="http://schemas.microsoft.com/office/drawing/2014/main" id="{4ED39AF5-FEA4-4BB7-ADBD-A144B67792B0}"/>
              </a:ext>
            </a:extLst>
          </p:cNvPr>
          <p:cNvPicPr>
            <a:picLocks noChangeAspect="1"/>
          </p:cNvPicPr>
          <p:nvPr/>
        </p:nvPicPr>
        <p:blipFill>
          <a:blip r:embed="rId3"/>
          <a:stretch>
            <a:fillRect/>
          </a:stretch>
        </p:blipFill>
        <p:spPr>
          <a:xfrm>
            <a:off x="5332202" y="2415380"/>
            <a:ext cx="6619924" cy="2369585"/>
          </a:xfrm>
          <a:prstGeom prst="rect">
            <a:avLst/>
          </a:prstGeom>
        </p:spPr>
      </p:pic>
      <p:grpSp>
        <p:nvGrpSpPr>
          <p:cNvPr id="4" name="Group 3">
            <a:extLst>
              <a:ext uri="{FF2B5EF4-FFF2-40B4-BE49-F238E27FC236}">
                <a16:creationId xmlns:a16="http://schemas.microsoft.com/office/drawing/2014/main" id="{737D5A4C-7ED9-4B6A-A0DB-2F8BB71CF495}"/>
              </a:ext>
            </a:extLst>
          </p:cNvPr>
          <p:cNvGrpSpPr/>
          <p:nvPr/>
        </p:nvGrpSpPr>
        <p:grpSpPr>
          <a:xfrm>
            <a:off x="349159" y="1197348"/>
            <a:ext cx="4733041" cy="4877180"/>
            <a:chOff x="838200" y="1316230"/>
            <a:chExt cx="4075380" cy="4225540"/>
          </a:xfrm>
        </p:grpSpPr>
        <p:pic>
          <p:nvPicPr>
            <p:cNvPr id="2" name="Picture 1">
              <a:extLst>
                <a:ext uri="{FF2B5EF4-FFF2-40B4-BE49-F238E27FC236}">
                  <a16:creationId xmlns:a16="http://schemas.microsoft.com/office/drawing/2014/main" id="{513527DD-BE8E-454A-ADCA-161F96A07FE1}"/>
                </a:ext>
              </a:extLst>
            </p:cNvPr>
            <p:cNvPicPr>
              <a:picLocks noChangeAspect="1"/>
            </p:cNvPicPr>
            <p:nvPr/>
          </p:nvPicPr>
          <p:blipFill rotWithShape="1">
            <a:blip r:embed="rId4"/>
            <a:srcRect l="12789" r="69231"/>
            <a:stretch/>
          </p:blipFill>
          <p:spPr>
            <a:xfrm>
              <a:off x="838200" y="1316230"/>
              <a:ext cx="971746" cy="4225540"/>
            </a:xfrm>
            <a:prstGeom prst="rect">
              <a:avLst/>
            </a:prstGeom>
          </p:spPr>
        </p:pic>
        <p:pic>
          <p:nvPicPr>
            <p:cNvPr id="13" name="Picture 12">
              <a:extLst>
                <a:ext uri="{FF2B5EF4-FFF2-40B4-BE49-F238E27FC236}">
                  <a16:creationId xmlns:a16="http://schemas.microsoft.com/office/drawing/2014/main" id="{D96F5412-D95C-4B9F-886D-413992C51878}"/>
                </a:ext>
              </a:extLst>
            </p:cNvPr>
            <p:cNvPicPr>
              <a:picLocks noChangeAspect="1"/>
            </p:cNvPicPr>
            <p:nvPr/>
          </p:nvPicPr>
          <p:blipFill rotWithShape="1">
            <a:blip r:embed="rId4"/>
            <a:srcRect l="42576"/>
            <a:stretch/>
          </p:blipFill>
          <p:spPr>
            <a:xfrm>
              <a:off x="1809946" y="1316230"/>
              <a:ext cx="3103634" cy="4225540"/>
            </a:xfrm>
            <a:prstGeom prst="rect">
              <a:avLst/>
            </a:prstGeom>
          </p:spPr>
        </p:pic>
        <p:sp>
          <p:nvSpPr>
            <p:cNvPr id="5" name="Rectangle: Rounded Corners 4">
              <a:extLst>
                <a:ext uri="{FF2B5EF4-FFF2-40B4-BE49-F238E27FC236}">
                  <a16:creationId xmlns:a16="http://schemas.microsoft.com/office/drawing/2014/main" id="{EC609E87-6E20-47BF-B573-E9541C84CC9D}"/>
                </a:ext>
              </a:extLst>
            </p:cNvPr>
            <p:cNvSpPr/>
            <p:nvPr/>
          </p:nvSpPr>
          <p:spPr>
            <a:xfrm>
              <a:off x="844080" y="4768630"/>
              <a:ext cx="3987338" cy="697584"/>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Rectangle: Rounded Corners 18">
            <a:extLst>
              <a:ext uri="{FF2B5EF4-FFF2-40B4-BE49-F238E27FC236}">
                <a16:creationId xmlns:a16="http://schemas.microsoft.com/office/drawing/2014/main" id="{B7A9C08A-8779-4472-9C7C-3AC88DEEC5C3}"/>
              </a:ext>
            </a:extLst>
          </p:cNvPr>
          <p:cNvSpPr/>
          <p:nvPr/>
        </p:nvSpPr>
        <p:spPr>
          <a:xfrm rot="5400000">
            <a:off x="9648635" y="2989298"/>
            <a:ext cx="2839416" cy="1221748"/>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094857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422E0DAF-0324-4923-8C4C-A069609CC881}"/>
              </a:ext>
            </a:extLst>
          </p:cNvPr>
          <p:cNvSpPr>
            <a:spLocks noGrp="1"/>
          </p:cNvSpPr>
          <p:nvPr>
            <p:ph type="title"/>
          </p:nvPr>
        </p:nvSpPr>
        <p:spPr>
          <a:xfrm>
            <a:off x="838200" y="164725"/>
            <a:ext cx="10515600" cy="1334137"/>
          </a:xfrm>
        </p:spPr>
        <p:txBody>
          <a:bodyPr>
            <a:normAutofit fontScale="90000"/>
          </a:bodyPr>
          <a:lstStyle/>
          <a:p>
            <a:pPr algn="ctr"/>
            <a:r>
              <a:rPr lang="en-US" sz="3200" b="1" dirty="0">
                <a:solidFill>
                  <a:srgbClr val="FF0000"/>
                </a:solidFill>
                <a:latin typeface="Arial" panose="020B0604020202020204" pitchFamily="34" charset="0"/>
                <a:cs typeface="Arial" panose="020B0604020202020204" pitchFamily="34" charset="0"/>
              </a:rPr>
              <a:t>Count-Vectorizing and Algorithms</a:t>
            </a:r>
            <a:br>
              <a:rPr lang="en-US" sz="3200" b="1" dirty="0">
                <a:solidFill>
                  <a:srgbClr val="FF0000"/>
                </a:solidFill>
                <a:latin typeface="Arial" panose="020B0604020202020204" pitchFamily="34" charset="0"/>
                <a:cs typeface="Arial" panose="020B0604020202020204" pitchFamily="34" charset="0"/>
              </a:rPr>
            </a:br>
            <a:r>
              <a:rPr lang="en-US" sz="3200" b="1" dirty="0">
                <a:solidFill>
                  <a:srgbClr val="FF0000"/>
                </a:solidFill>
                <a:latin typeface="Arial" panose="020B0604020202020204" pitchFamily="34" charset="0"/>
                <a:cs typeface="Arial" panose="020B0604020202020204" pitchFamily="34" charset="0"/>
              </a:rPr>
              <a:t>Adding Most and Least Common Words to Stopwords List</a:t>
            </a:r>
          </a:p>
        </p:txBody>
      </p:sp>
      <p:grpSp>
        <p:nvGrpSpPr>
          <p:cNvPr id="8" name="Group 7">
            <a:extLst>
              <a:ext uri="{FF2B5EF4-FFF2-40B4-BE49-F238E27FC236}">
                <a16:creationId xmlns:a16="http://schemas.microsoft.com/office/drawing/2014/main" id="{B4BCA37B-51CF-4DC4-B525-6DB61246F9F8}"/>
              </a:ext>
            </a:extLst>
          </p:cNvPr>
          <p:cNvGrpSpPr/>
          <p:nvPr/>
        </p:nvGrpSpPr>
        <p:grpSpPr>
          <a:xfrm>
            <a:off x="367644" y="1564850"/>
            <a:ext cx="4276061" cy="4436326"/>
            <a:chOff x="942679" y="1498862"/>
            <a:chExt cx="4276061" cy="4436326"/>
          </a:xfrm>
        </p:grpSpPr>
        <p:pic>
          <p:nvPicPr>
            <p:cNvPr id="7" name="Picture 6">
              <a:extLst>
                <a:ext uri="{FF2B5EF4-FFF2-40B4-BE49-F238E27FC236}">
                  <a16:creationId xmlns:a16="http://schemas.microsoft.com/office/drawing/2014/main" id="{2C47D00B-A27B-4C21-B441-E3FD0FAA61BB}"/>
                </a:ext>
              </a:extLst>
            </p:cNvPr>
            <p:cNvPicPr>
              <a:picLocks noChangeAspect="1"/>
            </p:cNvPicPr>
            <p:nvPr/>
          </p:nvPicPr>
          <p:blipFill rotWithShape="1">
            <a:blip r:embed="rId3"/>
            <a:srcRect l="13358" r="67869"/>
            <a:stretch/>
          </p:blipFill>
          <p:spPr>
            <a:xfrm>
              <a:off x="942679" y="1498862"/>
              <a:ext cx="1065229" cy="4436326"/>
            </a:xfrm>
            <a:prstGeom prst="rect">
              <a:avLst/>
            </a:prstGeom>
          </p:spPr>
        </p:pic>
        <p:pic>
          <p:nvPicPr>
            <p:cNvPr id="14" name="Picture 13">
              <a:extLst>
                <a:ext uri="{FF2B5EF4-FFF2-40B4-BE49-F238E27FC236}">
                  <a16:creationId xmlns:a16="http://schemas.microsoft.com/office/drawing/2014/main" id="{96F77595-C8BF-408D-AD58-7B7B5DC3DA5F}"/>
                </a:ext>
              </a:extLst>
            </p:cNvPr>
            <p:cNvPicPr>
              <a:picLocks noChangeAspect="1"/>
            </p:cNvPicPr>
            <p:nvPr/>
          </p:nvPicPr>
          <p:blipFill rotWithShape="1">
            <a:blip r:embed="rId3"/>
            <a:srcRect l="43415"/>
            <a:stretch/>
          </p:blipFill>
          <p:spPr>
            <a:xfrm>
              <a:off x="2007908" y="1498862"/>
              <a:ext cx="3210832" cy="4436326"/>
            </a:xfrm>
            <a:prstGeom prst="rect">
              <a:avLst/>
            </a:prstGeom>
          </p:spPr>
        </p:pic>
      </p:grpSp>
      <p:pic>
        <p:nvPicPr>
          <p:cNvPr id="10" name="Picture 9">
            <a:extLst>
              <a:ext uri="{FF2B5EF4-FFF2-40B4-BE49-F238E27FC236}">
                <a16:creationId xmlns:a16="http://schemas.microsoft.com/office/drawing/2014/main" id="{48275BB1-A680-4830-9F33-D08504E4A244}"/>
              </a:ext>
            </a:extLst>
          </p:cNvPr>
          <p:cNvPicPr>
            <a:picLocks noChangeAspect="1"/>
          </p:cNvPicPr>
          <p:nvPr/>
        </p:nvPicPr>
        <p:blipFill>
          <a:blip r:embed="rId4"/>
          <a:stretch>
            <a:fillRect/>
          </a:stretch>
        </p:blipFill>
        <p:spPr>
          <a:xfrm>
            <a:off x="5194169" y="2352308"/>
            <a:ext cx="6740165" cy="2495728"/>
          </a:xfrm>
          <a:prstGeom prst="rect">
            <a:avLst/>
          </a:prstGeom>
        </p:spPr>
      </p:pic>
      <p:sp>
        <p:nvSpPr>
          <p:cNvPr id="19" name="Rectangle: Rounded Corners 18">
            <a:extLst>
              <a:ext uri="{FF2B5EF4-FFF2-40B4-BE49-F238E27FC236}">
                <a16:creationId xmlns:a16="http://schemas.microsoft.com/office/drawing/2014/main" id="{B7A9C08A-8779-4472-9C7C-3AC88DEEC5C3}"/>
              </a:ext>
            </a:extLst>
          </p:cNvPr>
          <p:cNvSpPr/>
          <p:nvPr/>
        </p:nvSpPr>
        <p:spPr>
          <a:xfrm rot="5400000">
            <a:off x="9639209" y="2989298"/>
            <a:ext cx="2839416" cy="1221748"/>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Rounded Corners 15">
            <a:extLst>
              <a:ext uri="{FF2B5EF4-FFF2-40B4-BE49-F238E27FC236}">
                <a16:creationId xmlns:a16="http://schemas.microsoft.com/office/drawing/2014/main" id="{935C8058-B215-4DDB-AB0B-5331A747B836}"/>
              </a:ext>
            </a:extLst>
          </p:cNvPr>
          <p:cNvSpPr/>
          <p:nvPr/>
        </p:nvSpPr>
        <p:spPr>
          <a:xfrm>
            <a:off x="347470" y="5161162"/>
            <a:ext cx="4215104" cy="811733"/>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768746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4A5E0119-CD39-4765-9107-50C7DD327C6F}"/>
              </a:ext>
            </a:extLst>
          </p:cNvPr>
          <p:cNvSpPr>
            <a:spLocks noGrp="1"/>
          </p:cNvSpPr>
          <p:nvPr>
            <p:ph type="title"/>
          </p:nvPr>
        </p:nvSpPr>
        <p:spPr>
          <a:xfrm>
            <a:off x="838200" y="164725"/>
            <a:ext cx="10515600" cy="1032623"/>
          </a:xfrm>
        </p:spPr>
        <p:txBody>
          <a:bodyPr>
            <a:normAutofit/>
          </a:bodyPr>
          <a:lstStyle/>
          <a:p>
            <a:pPr algn="ctr"/>
            <a:r>
              <a:rPr lang="en-US" sz="3200" b="1" dirty="0">
                <a:solidFill>
                  <a:srgbClr val="FF0000"/>
                </a:solidFill>
                <a:latin typeface="Arial" panose="020B0604020202020204" pitchFamily="34" charset="0"/>
                <a:cs typeface="Arial" panose="020B0604020202020204" pitchFamily="34" charset="0"/>
              </a:rPr>
              <a:t>Problem Definition</a:t>
            </a:r>
          </a:p>
        </p:txBody>
      </p:sp>
      <p:pic>
        <p:nvPicPr>
          <p:cNvPr id="2" name="Picture 1">
            <a:extLst>
              <a:ext uri="{FF2B5EF4-FFF2-40B4-BE49-F238E27FC236}">
                <a16:creationId xmlns:a16="http://schemas.microsoft.com/office/drawing/2014/main" id="{6E6D7C87-5A40-4889-BE70-23063B813CE2}"/>
              </a:ext>
            </a:extLst>
          </p:cNvPr>
          <p:cNvPicPr>
            <a:picLocks noChangeAspect="1"/>
          </p:cNvPicPr>
          <p:nvPr/>
        </p:nvPicPr>
        <p:blipFill>
          <a:blip r:embed="rId2"/>
          <a:stretch>
            <a:fillRect/>
          </a:stretch>
        </p:blipFill>
        <p:spPr>
          <a:xfrm>
            <a:off x="838200" y="1197348"/>
            <a:ext cx="3740740" cy="4522139"/>
          </a:xfrm>
          <a:prstGeom prst="rect">
            <a:avLst/>
          </a:prstGeom>
        </p:spPr>
      </p:pic>
      <p:pic>
        <p:nvPicPr>
          <p:cNvPr id="3" name="Picture 2">
            <a:extLst>
              <a:ext uri="{FF2B5EF4-FFF2-40B4-BE49-F238E27FC236}">
                <a16:creationId xmlns:a16="http://schemas.microsoft.com/office/drawing/2014/main" id="{1E485335-D16E-4F40-9ABA-67CC3C43D7D4}"/>
              </a:ext>
            </a:extLst>
          </p:cNvPr>
          <p:cNvPicPr>
            <a:picLocks noChangeAspect="1"/>
          </p:cNvPicPr>
          <p:nvPr/>
        </p:nvPicPr>
        <p:blipFill>
          <a:blip r:embed="rId3"/>
          <a:stretch>
            <a:fillRect/>
          </a:stretch>
        </p:blipFill>
        <p:spPr>
          <a:xfrm>
            <a:off x="5374561" y="2247706"/>
            <a:ext cx="5979239" cy="2465939"/>
          </a:xfrm>
          <a:prstGeom prst="rect">
            <a:avLst/>
          </a:prstGeom>
        </p:spPr>
      </p:pic>
    </p:spTree>
    <p:extLst>
      <p:ext uri="{BB962C8B-B14F-4D97-AF65-F5344CB8AC3E}">
        <p14:creationId xmlns:p14="http://schemas.microsoft.com/office/powerpoint/2010/main" val="26682694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422E0DAF-0324-4923-8C4C-A069609CC881}"/>
              </a:ext>
            </a:extLst>
          </p:cNvPr>
          <p:cNvSpPr>
            <a:spLocks noGrp="1"/>
          </p:cNvSpPr>
          <p:nvPr>
            <p:ph type="title"/>
          </p:nvPr>
        </p:nvSpPr>
        <p:spPr>
          <a:xfrm>
            <a:off x="838200" y="164725"/>
            <a:ext cx="10515600" cy="1334137"/>
          </a:xfrm>
        </p:spPr>
        <p:txBody>
          <a:bodyPr>
            <a:normAutofit/>
          </a:bodyPr>
          <a:lstStyle/>
          <a:p>
            <a:pPr algn="ctr"/>
            <a:r>
              <a:rPr lang="en-US" sz="3200" b="1" dirty="0">
                <a:solidFill>
                  <a:srgbClr val="FF0000"/>
                </a:solidFill>
                <a:latin typeface="Arial" panose="020B0604020202020204" pitchFamily="34" charset="0"/>
                <a:cs typeface="Arial" panose="020B0604020202020204" pitchFamily="34" charset="0"/>
              </a:rPr>
              <a:t>Count-Vectorizing and Algorithms</a:t>
            </a:r>
            <a:br>
              <a:rPr lang="en-US" sz="3200" b="1" dirty="0">
                <a:solidFill>
                  <a:srgbClr val="FF0000"/>
                </a:solidFill>
                <a:latin typeface="Arial" panose="020B0604020202020204" pitchFamily="34" charset="0"/>
                <a:cs typeface="Arial" panose="020B0604020202020204" pitchFamily="34" charset="0"/>
              </a:rPr>
            </a:br>
            <a:r>
              <a:rPr lang="en-US" sz="3200" b="1" dirty="0">
                <a:solidFill>
                  <a:srgbClr val="FF0000"/>
                </a:solidFill>
                <a:latin typeface="Arial" panose="020B0604020202020204" pitchFamily="34" charset="0"/>
                <a:cs typeface="Arial" panose="020B0604020202020204" pitchFamily="34" charset="0"/>
              </a:rPr>
              <a:t>Synthetic Minority Oversampling Technique (SMOTE)</a:t>
            </a:r>
          </a:p>
        </p:txBody>
      </p:sp>
      <p:grpSp>
        <p:nvGrpSpPr>
          <p:cNvPr id="3" name="Group 2">
            <a:extLst>
              <a:ext uri="{FF2B5EF4-FFF2-40B4-BE49-F238E27FC236}">
                <a16:creationId xmlns:a16="http://schemas.microsoft.com/office/drawing/2014/main" id="{BF2897C2-DE06-417B-BF80-92B941A60ED4}"/>
              </a:ext>
            </a:extLst>
          </p:cNvPr>
          <p:cNvGrpSpPr/>
          <p:nvPr/>
        </p:nvGrpSpPr>
        <p:grpSpPr>
          <a:xfrm>
            <a:off x="413502" y="1743959"/>
            <a:ext cx="4134639" cy="4272797"/>
            <a:chOff x="960256" y="1498862"/>
            <a:chExt cx="4134639" cy="4272797"/>
          </a:xfrm>
        </p:grpSpPr>
        <p:pic>
          <p:nvPicPr>
            <p:cNvPr id="2" name="Picture 1">
              <a:extLst>
                <a:ext uri="{FF2B5EF4-FFF2-40B4-BE49-F238E27FC236}">
                  <a16:creationId xmlns:a16="http://schemas.microsoft.com/office/drawing/2014/main" id="{CD2CC1C8-1379-4798-AFD7-2E2C99B732A2}"/>
                </a:ext>
              </a:extLst>
            </p:cNvPr>
            <p:cNvPicPr>
              <a:picLocks noChangeAspect="1"/>
            </p:cNvPicPr>
            <p:nvPr/>
          </p:nvPicPr>
          <p:blipFill rotWithShape="1">
            <a:blip r:embed="rId3"/>
            <a:srcRect l="14045" r="67671"/>
            <a:stretch/>
          </p:blipFill>
          <p:spPr>
            <a:xfrm>
              <a:off x="960256" y="1498862"/>
              <a:ext cx="1009946" cy="4272797"/>
            </a:xfrm>
            <a:prstGeom prst="rect">
              <a:avLst/>
            </a:prstGeom>
          </p:spPr>
        </p:pic>
        <p:pic>
          <p:nvPicPr>
            <p:cNvPr id="12" name="Picture 11">
              <a:extLst>
                <a:ext uri="{FF2B5EF4-FFF2-40B4-BE49-F238E27FC236}">
                  <a16:creationId xmlns:a16="http://schemas.microsoft.com/office/drawing/2014/main" id="{78131F76-7BF0-4650-92A3-E5539B3EC972}"/>
                </a:ext>
              </a:extLst>
            </p:cNvPr>
            <p:cNvPicPr>
              <a:picLocks noChangeAspect="1"/>
            </p:cNvPicPr>
            <p:nvPr/>
          </p:nvPicPr>
          <p:blipFill rotWithShape="1">
            <a:blip r:embed="rId3"/>
            <a:srcRect l="43430"/>
            <a:stretch/>
          </p:blipFill>
          <p:spPr>
            <a:xfrm>
              <a:off x="1970202" y="1498862"/>
              <a:ext cx="3124693" cy="4272797"/>
            </a:xfrm>
            <a:prstGeom prst="rect">
              <a:avLst/>
            </a:prstGeom>
          </p:spPr>
        </p:pic>
      </p:grpSp>
      <p:pic>
        <p:nvPicPr>
          <p:cNvPr id="4" name="Picture 3">
            <a:extLst>
              <a:ext uri="{FF2B5EF4-FFF2-40B4-BE49-F238E27FC236}">
                <a16:creationId xmlns:a16="http://schemas.microsoft.com/office/drawing/2014/main" id="{064CEB16-6490-41FD-A461-97101BD5D475}"/>
              </a:ext>
            </a:extLst>
          </p:cNvPr>
          <p:cNvPicPr>
            <a:picLocks noChangeAspect="1"/>
          </p:cNvPicPr>
          <p:nvPr/>
        </p:nvPicPr>
        <p:blipFill>
          <a:blip r:embed="rId4"/>
          <a:stretch>
            <a:fillRect/>
          </a:stretch>
        </p:blipFill>
        <p:spPr>
          <a:xfrm>
            <a:off x="5203294" y="2535810"/>
            <a:ext cx="6466497" cy="2384982"/>
          </a:xfrm>
          <a:prstGeom prst="rect">
            <a:avLst/>
          </a:prstGeom>
        </p:spPr>
      </p:pic>
      <p:sp>
        <p:nvSpPr>
          <p:cNvPr id="16" name="Rectangle: Rounded Corners 15">
            <a:extLst>
              <a:ext uri="{FF2B5EF4-FFF2-40B4-BE49-F238E27FC236}">
                <a16:creationId xmlns:a16="http://schemas.microsoft.com/office/drawing/2014/main" id="{935C8058-B215-4DDB-AB0B-5331A747B836}"/>
              </a:ext>
            </a:extLst>
          </p:cNvPr>
          <p:cNvSpPr/>
          <p:nvPr/>
        </p:nvSpPr>
        <p:spPr>
          <a:xfrm>
            <a:off x="413502" y="3756582"/>
            <a:ext cx="4026523" cy="721151"/>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Rounded Corners 18">
            <a:extLst>
              <a:ext uri="{FF2B5EF4-FFF2-40B4-BE49-F238E27FC236}">
                <a16:creationId xmlns:a16="http://schemas.microsoft.com/office/drawing/2014/main" id="{B7A9C08A-8779-4472-9C7C-3AC88DEEC5C3}"/>
              </a:ext>
            </a:extLst>
          </p:cNvPr>
          <p:cNvSpPr/>
          <p:nvPr/>
        </p:nvSpPr>
        <p:spPr>
          <a:xfrm rot="5400000">
            <a:off x="7045115" y="3117427"/>
            <a:ext cx="2839416" cy="1221748"/>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4563511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422E0DAF-0324-4923-8C4C-A069609CC881}"/>
              </a:ext>
            </a:extLst>
          </p:cNvPr>
          <p:cNvSpPr>
            <a:spLocks noGrp="1"/>
          </p:cNvSpPr>
          <p:nvPr>
            <p:ph type="title"/>
          </p:nvPr>
        </p:nvSpPr>
        <p:spPr>
          <a:xfrm>
            <a:off x="838200" y="164725"/>
            <a:ext cx="10515600" cy="1334137"/>
          </a:xfrm>
        </p:spPr>
        <p:txBody>
          <a:bodyPr>
            <a:normAutofit/>
          </a:bodyPr>
          <a:lstStyle/>
          <a:p>
            <a:pPr algn="ctr"/>
            <a:r>
              <a:rPr lang="en-US" sz="3200" b="1" dirty="0">
                <a:solidFill>
                  <a:srgbClr val="FF0000"/>
                </a:solidFill>
                <a:latin typeface="Arial" panose="020B0604020202020204" pitchFamily="34" charset="0"/>
                <a:cs typeface="Arial" panose="020B0604020202020204" pitchFamily="34" charset="0"/>
              </a:rPr>
              <a:t>Count-Vectorizing and Algorithms</a:t>
            </a:r>
            <a:br>
              <a:rPr lang="en-US" sz="3200" b="1" dirty="0">
                <a:solidFill>
                  <a:srgbClr val="FF0000"/>
                </a:solidFill>
                <a:latin typeface="Arial" panose="020B0604020202020204" pitchFamily="34" charset="0"/>
                <a:cs typeface="Arial" panose="020B0604020202020204" pitchFamily="34" charset="0"/>
              </a:rPr>
            </a:br>
            <a:r>
              <a:rPr lang="en-US" sz="3200" b="1" dirty="0">
                <a:solidFill>
                  <a:srgbClr val="FF0000"/>
                </a:solidFill>
                <a:latin typeface="Arial" panose="020B0604020202020204" pitchFamily="34" charset="0"/>
                <a:cs typeface="Arial" panose="020B0604020202020204" pitchFamily="34" charset="0"/>
              </a:rPr>
              <a:t>PCA + SMOTE</a:t>
            </a:r>
          </a:p>
        </p:txBody>
      </p:sp>
      <p:grpSp>
        <p:nvGrpSpPr>
          <p:cNvPr id="6" name="Group 5">
            <a:extLst>
              <a:ext uri="{FF2B5EF4-FFF2-40B4-BE49-F238E27FC236}">
                <a16:creationId xmlns:a16="http://schemas.microsoft.com/office/drawing/2014/main" id="{385044D7-D433-41D0-9D15-1A101E6DC776}"/>
              </a:ext>
            </a:extLst>
          </p:cNvPr>
          <p:cNvGrpSpPr/>
          <p:nvPr/>
        </p:nvGrpSpPr>
        <p:grpSpPr>
          <a:xfrm>
            <a:off x="838200" y="1781665"/>
            <a:ext cx="4564687" cy="3902698"/>
            <a:chOff x="952107" y="1498861"/>
            <a:chExt cx="4564687" cy="3902698"/>
          </a:xfrm>
        </p:grpSpPr>
        <p:pic>
          <p:nvPicPr>
            <p:cNvPr id="5" name="Picture 4">
              <a:extLst>
                <a:ext uri="{FF2B5EF4-FFF2-40B4-BE49-F238E27FC236}">
                  <a16:creationId xmlns:a16="http://schemas.microsoft.com/office/drawing/2014/main" id="{58269049-EED9-4B5C-886B-44D17F768CA2}"/>
                </a:ext>
              </a:extLst>
            </p:cNvPr>
            <p:cNvPicPr>
              <a:picLocks noChangeAspect="1"/>
            </p:cNvPicPr>
            <p:nvPr/>
          </p:nvPicPr>
          <p:blipFill rotWithShape="1">
            <a:blip r:embed="rId3"/>
            <a:srcRect l="14057" r="68052"/>
            <a:stretch/>
          </p:blipFill>
          <p:spPr>
            <a:xfrm>
              <a:off x="952107" y="1498861"/>
              <a:ext cx="1102936" cy="3902698"/>
            </a:xfrm>
            <a:prstGeom prst="rect">
              <a:avLst/>
            </a:prstGeom>
          </p:spPr>
        </p:pic>
        <p:pic>
          <p:nvPicPr>
            <p:cNvPr id="10" name="Picture 9">
              <a:extLst>
                <a:ext uri="{FF2B5EF4-FFF2-40B4-BE49-F238E27FC236}">
                  <a16:creationId xmlns:a16="http://schemas.microsoft.com/office/drawing/2014/main" id="{4F52FE5D-2EAB-4A99-A28A-DFFEF34EF6A8}"/>
                </a:ext>
              </a:extLst>
            </p:cNvPr>
            <p:cNvPicPr>
              <a:picLocks noChangeAspect="1"/>
            </p:cNvPicPr>
            <p:nvPr/>
          </p:nvPicPr>
          <p:blipFill rotWithShape="1">
            <a:blip r:embed="rId3"/>
            <a:srcRect l="43846"/>
            <a:stretch/>
          </p:blipFill>
          <p:spPr>
            <a:xfrm>
              <a:off x="2055043" y="1498861"/>
              <a:ext cx="3461751" cy="3902698"/>
            </a:xfrm>
            <a:prstGeom prst="rect">
              <a:avLst/>
            </a:prstGeom>
          </p:spPr>
        </p:pic>
      </p:grpSp>
      <p:pic>
        <p:nvPicPr>
          <p:cNvPr id="7" name="Picture 6">
            <a:extLst>
              <a:ext uri="{FF2B5EF4-FFF2-40B4-BE49-F238E27FC236}">
                <a16:creationId xmlns:a16="http://schemas.microsoft.com/office/drawing/2014/main" id="{D61D9AC4-B4E9-47DF-8CD1-8B1EDE6F911C}"/>
              </a:ext>
            </a:extLst>
          </p:cNvPr>
          <p:cNvPicPr>
            <a:picLocks noChangeAspect="1"/>
          </p:cNvPicPr>
          <p:nvPr/>
        </p:nvPicPr>
        <p:blipFill>
          <a:blip r:embed="rId4"/>
          <a:stretch>
            <a:fillRect/>
          </a:stretch>
        </p:blipFill>
        <p:spPr>
          <a:xfrm>
            <a:off x="6135129" y="2403044"/>
            <a:ext cx="5603842" cy="2051912"/>
          </a:xfrm>
          <a:prstGeom prst="rect">
            <a:avLst/>
          </a:prstGeom>
        </p:spPr>
      </p:pic>
      <p:sp>
        <p:nvSpPr>
          <p:cNvPr id="16" name="Rectangle: Rounded Corners 15">
            <a:extLst>
              <a:ext uri="{FF2B5EF4-FFF2-40B4-BE49-F238E27FC236}">
                <a16:creationId xmlns:a16="http://schemas.microsoft.com/office/drawing/2014/main" id="{935C8058-B215-4DDB-AB0B-5331A747B836}"/>
              </a:ext>
            </a:extLst>
          </p:cNvPr>
          <p:cNvSpPr/>
          <p:nvPr/>
        </p:nvSpPr>
        <p:spPr>
          <a:xfrm>
            <a:off x="838201" y="2328421"/>
            <a:ext cx="4467268" cy="829558"/>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Rounded Corners 18">
            <a:extLst>
              <a:ext uri="{FF2B5EF4-FFF2-40B4-BE49-F238E27FC236}">
                <a16:creationId xmlns:a16="http://schemas.microsoft.com/office/drawing/2014/main" id="{B7A9C08A-8779-4472-9C7C-3AC88DEEC5C3}"/>
              </a:ext>
            </a:extLst>
          </p:cNvPr>
          <p:cNvSpPr/>
          <p:nvPr/>
        </p:nvSpPr>
        <p:spPr>
          <a:xfrm rot="5400000">
            <a:off x="5640426" y="2900611"/>
            <a:ext cx="2839416" cy="1221748"/>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2830898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422E0DAF-0324-4923-8C4C-A069609CC881}"/>
              </a:ext>
            </a:extLst>
          </p:cNvPr>
          <p:cNvSpPr>
            <a:spLocks noGrp="1"/>
          </p:cNvSpPr>
          <p:nvPr>
            <p:ph type="title"/>
          </p:nvPr>
        </p:nvSpPr>
        <p:spPr>
          <a:xfrm>
            <a:off x="838200" y="164725"/>
            <a:ext cx="10515600" cy="1334137"/>
          </a:xfrm>
        </p:spPr>
        <p:txBody>
          <a:bodyPr>
            <a:normAutofit/>
          </a:bodyPr>
          <a:lstStyle/>
          <a:p>
            <a:pPr algn="ctr"/>
            <a:r>
              <a:rPr lang="en-US" sz="3200" b="1" dirty="0">
                <a:solidFill>
                  <a:srgbClr val="FF0000"/>
                </a:solidFill>
                <a:latin typeface="Arial" panose="020B0604020202020204" pitchFamily="34" charset="0"/>
                <a:cs typeface="Arial" panose="020B0604020202020204" pitchFamily="34" charset="0"/>
              </a:rPr>
              <a:t>Count-Vectorizing and Algorithms</a:t>
            </a:r>
            <a:br>
              <a:rPr lang="en-US" sz="3200" b="1" dirty="0">
                <a:solidFill>
                  <a:srgbClr val="FF0000"/>
                </a:solidFill>
                <a:latin typeface="Arial" panose="020B0604020202020204" pitchFamily="34" charset="0"/>
                <a:cs typeface="Arial" panose="020B0604020202020204" pitchFamily="34" charset="0"/>
              </a:rPr>
            </a:br>
            <a:r>
              <a:rPr lang="en-US" sz="3200" b="1" dirty="0">
                <a:solidFill>
                  <a:srgbClr val="FF0000"/>
                </a:solidFill>
                <a:latin typeface="Arial" panose="020B0604020202020204" pitchFamily="34" charset="0"/>
                <a:cs typeface="Arial" panose="020B0604020202020204" pitchFamily="34" charset="0"/>
              </a:rPr>
              <a:t>Truncated SVD + SMOTE</a:t>
            </a:r>
          </a:p>
        </p:txBody>
      </p:sp>
      <p:grpSp>
        <p:nvGrpSpPr>
          <p:cNvPr id="3" name="Group 2">
            <a:extLst>
              <a:ext uri="{FF2B5EF4-FFF2-40B4-BE49-F238E27FC236}">
                <a16:creationId xmlns:a16="http://schemas.microsoft.com/office/drawing/2014/main" id="{5B0FC5A1-8C04-4E8F-9631-D36B123855CB}"/>
              </a:ext>
            </a:extLst>
          </p:cNvPr>
          <p:cNvGrpSpPr/>
          <p:nvPr/>
        </p:nvGrpSpPr>
        <p:grpSpPr>
          <a:xfrm>
            <a:off x="326064" y="1790728"/>
            <a:ext cx="4500460" cy="3874416"/>
            <a:chOff x="326064" y="1498862"/>
            <a:chExt cx="4292598" cy="3671610"/>
          </a:xfrm>
        </p:grpSpPr>
        <p:pic>
          <p:nvPicPr>
            <p:cNvPr id="2" name="Picture 1">
              <a:extLst>
                <a:ext uri="{FF2B5EF4-FFF2-40B4-BE49-F238E27FC236}">
                  <a16:creationId xmlns:a16="http://schemas.microsoft.com/office/drawing/2014/main" id="{2800EA83-3790-4859-B60D-F12966D7A060}"/>
                </a:ext>
              </a:extLst>
            </p:cNvPr>
            <p:cNvPicPr>
              <a:picLocks noChangeAspect="1"/>
            </p:cNvPicPr>
            <p:nvPr/>
          </p:nvPicPr>
          <p:blipFill rotWithShape="1">
            <a:blip r:embed="rId3"/>
            <a:srcRect r="79105"/>
            <a:stretch/>
          </p:blipFill>
          <p:spPr>
            <a:xfrm>
              <a:off x="326064" y="1498862"/>
              <a:ext cx="1040823" cy="3671610"/>
            </a:xfrm>
            <a:prstGeom prst="rect">
              <a:avLst/>
            </a:prstGeom>
          </p:spPr>
        </p:pic>
        <p:pic>
          <p:nvPicPr>
            <p:cNvPr id="12" name="Picture 11">
              <a:extLst>
                <a:ext uri="{FF2B5EF4-FFF2-40B4-BE49-F238E27FC236}">
                  <a16:creationId xmlns:a16="http://schemas.microsoft.com/office/drawing/2014/main" id="{703F6922-C2F4-4B2E-A7C2-A6A5546D9A2B}"/>
                </a:ext>
              </a:extLst>
            </p:cNvPr>
            <p:cNvPicPr>
              <a:picLocks noChangeAspect="1"/>
            </p:cNvPicPr>
            <p:nvPr/>
          </p:nvPicPr>
          <p:blipFill rotWithShape="1">
            <a:blip r:embed="rId3"/>
            <a:srcRect l="34719"/>
            <a:stretch/>
          </p:blipFill>
          <p:spPr>
            <a:xfrm>
              <a:off x="1366887" y="1498862"/>
              <a:ext cx="3251775" cy="3671610"/>
            </a:xfrm>
            <a:prstGeom prst="rect">
              <a:avLst/>
            </a:prstGeom>
          </p:spPr>
        </p:pic>
      </p:grpSp>
      <p:sp>
        <p:nvSpPr>
          <p:cNvPr id="16" name="Rectangle: Rounded Corners 15">
            <a:extLst>
              <a:ext uri="{FF2B5EF4-FFF2-40B4-BE49-F238E27FC236}">
                <a16:creationId xmlns:a16="http://schemas.microsoft.com/office/drawing/2014/main" id="{935C8058-B215-4DDB-AB0B-5331A747B836}"/>
              </a:ext>
            </a:extLst>
          </p:cNvPr>
          <p:cNvSpPr/>
          <p:nvPr/>
        </p:nvSpPr>
        <p:spPr>
          <a:xfrm>
            <a:off x="326064" y="3194712"/>
            <a:ext cx="4467268" cy="839959"/>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7F076348-2E10-41FF-8794-D89A97563DAB}"/>
              </a:ext>
            </a:extLst>
          </p:cNvPr>
          <p:cNvPicPr>
            <a:picLocks noChangeAspect="1"/>
          </p:cNvPicPr>
          <p:nvPr/>
        </p:nvPicPr>
        <p:blipFill>
          <a:blip r:embed="rId4"/>
          <a:stretch>
            <a:fillRect/>
          </a:stretch>
        </p:blipFill>
        <p:spPr>
          <a:xfrm>
            <a:off x="5224233" y="2524546"/>
            <a:ext cx="6641703" cy="2406779"/>
          </a:xfrm>
          <a:prstGeom prst="rect">
            <a:avLst/>
          </a:prstGeom>
        </p:spPr>
      </p:pic>
      <p:sp>
        <p:nvSpPr>
          <p:cNvPr id="19" name="Rectangle: Rounded Corners 18">
            <a:extLst>
              <a:ext uri="{FF2B5EF4-FFF2-40B4-BE49-F238E27FC236}">
                <a16:creationId xmlns:a16="http://schemas.microsoft.com/office/drawing/2014/main" id="{B7A9C08A-8779-4472-9C7C-3AC88DEEC5C3}"/>
              </a:ext>
            </a:extLst>
          </p:cNvPr>
          <p:cNvSpPr/>
          <p:nvPr/>
        </p:nvSpPr>
        <p:spPr>
          <a:xfrm rot="5400000">
            <a:off x="6408293" y="3010852"/>
            <a:ext cx="2839416" cy="1434166"/>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4611192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9B3B6C3-22CA-4B62-B629-65DCD6D7584A}"/>
              </a:ext>
            </a:extLst>
          </p:cNvPr>
          <p:cNvSpPr>
            <a:spLocks noGrp="1"/>
          </p:cNvSpPr>
          <p:nvPr>
            <p:ph type="title"/>
          </p:nvPr>
        </p:nvSpPr>
        <p:spPr>
          <a:xfrm>
            <a:off x="838200" y="164725"/>
            <a:ext cx="10515600" cy="1032623"/>
          </a:xfrm>
        </p:spPr>
        <p:txBody>
          <a:bodyPr>
            <a:normAutofit/>
          </a:bodyPr>
          <a:lstStyle/>
          <a:p>
            <a:pPr algn="ctr"/>
            <a:r>
              <a:rPr lang="en-US" sz="3200" b="1" dirty="0">
                <a:solidFill>
                  <a:srgbClr val="FF0000"/>
                </a:solidFill>
                <a:latin typeface="Arial" panose="020B0604020202020204" pitchFamily="34" charset="0"/>
                <a:cs typeface="Arial" panose="020B0604020202020204" pitchFamily="34" charset="0"/>
              </a:rPr>
              <a:t>Word2Vec and Simple Neural Network</a:t>
            </a:r>
          </a:p>
        </p:txBody>
      </p:sp>
      <p:pic>
        <p:nvPicPr>
          <p:cNvPr id="5" name="Picture 4">
            <a:extLst>
              <a:ext uri="{FF2B5EF4-FFF2-40B4-BE49-F238E27FC236}">
                <a16:creationId xmlns:a16="http://schemas.microsoft.com/office/drawing/2014/main" id="{89FE27A7-D4CB-454A-BE89-546E0F269F8C}"/>
              </a:ext>
            </a:extLst>
          </p:cNvPr>
          <p:cNvPicPr>
            <a:picLocks noChangeAspect="1"/>
          </p:cNvPicPr>
          <p:nvPr/>
        </p:nvPicPr>
        <p:blipFill>
          <a:blip r:embed="rId2"/>
          <a:stretch>
            <a:fillRect/>
          </a:stretch>
        </p:blipFill>
        <p:spPr>
          <a:xfrm>
            <a:off x="367646" y="950824"/>
            <a:ext cx="3846880" cy="2719189"/>
          </a:xfrm>
          <a:prstGeom prst="rect">
            <a:avLst/>
          </a:prstGeom>
        </p:spPr>
      </p:pic>
      <p:sp>
        <p:nvSpPr>
          <p:cNvPr id="6" name="Oval 5">
            <a:extLst>
              <a:ext uri="{FF2B5EF4-FFF2-40B4-BE49-F238E27FC236}">
                <a16:creationId xmlns:a16="http://schemas.microsoft.com/office/drawing/2014/main" id="{E668DEF0-2D35-401E-9444-3713EE38F156}"/>
              </a:ext>
            </a:extLst>
          </p:cNvPr>
          <p:cNvSpPr/>
          <p:nvPr/>
        </p:nvSpPr>
        <p:spPr>
          <a:xfrm>
            <a:off x="1253766" y="2301906"/>
            <a:ext cx="499620" cy="30099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00BE7D06-FE4A-448A-89A4-2A4610D1D2A5}"/>
              </a:ext>
            </a:extLst>
          </p:cNvPr>
          <p:cNvPicPr>
            <a:picLocks noChangeAspect="1"/>
          </p:cNvPicPr>
          <p:nvPr/>
        </p:nvPicPr>
        <p:blipFill>
          <a:blip r:embed="rId3"/>
          <a:stretch>
            <a:fillRect/>
          </a:stretch>
        </p:blipFill>
        <p:spPr>
          <a:xfrm>
            <a:off x="5213023" y="1028070"/>
            <a:ext cx="6739177" cy="1983859"/>
          </a:xfrm>
          <a:prstGeom prst="rect">
            <a:avLst/>
          </a:prstGeom>
        </p:spPr>
      </p:pic>
      <p:pic>
        <p:nvPicPr>
          <p:cNvPr id="8" name="Picture 7">
            <a:extLst>
              <a:ext uri="{FF2B5EF4-FFF2-40B4-BE49-F238E27FC236}">
                <a16:creationId xmlns:a16="http://schemas.microsoft.com/office/drawing/2014/main" id="{8ABC6067-6F8E-4264-B6E8-16A295ACF48D}"/>
              </a:ext>
            </a:extLst>
          </p:cNvPr>
          <p:cNvPicPr>
            <a:picLocks noChangeAspect="1"/>
          </p:cNvPicPr>
          <p:nvPr/>
        </p:nvPicPr>
        <p:blipFill>
          <a:blip r:embed="rId4"/>
          <a:stretch>
            <a:fillRect/>
          </a:stretch>
        </p:blipFill>
        <p:spPr>
          <a:xfrm>
            <a:off x="4901242" y="3289552"/>
            <a:ext cx="7050958" cy="3403723"/>
          </a:xfrm>
          <a:prstGeom prst="rect">
            <a:avLst/>
          </a:prstGeom>
        </p:spPr>
      </p:pic>
      <p:sp>
        <p:nvSpPr>
          <p:cNvPr id="15" name="Rectangle: Rounded Corners 14">
            <a:extLst>
              <a:ext uri="{FF2B5EF4-FFF2-40B4-BE49-F238E27FC236}">
                <a16:creationId xmlns:a16="http://schemas.microsoft.com/office/drawing/2014/main" id="{8B875AC7-8AE7-44B9-B6B5-B9011543FAE5}"/>
              </a:ext>
            </a:extLst>
          </p:cNvPr>
          <p:cNvSpPr/>
          <p:nvPr/>
        </p:nvSpPr>
        <p:spPr>
          <a:xfrm>
            <a:off x="278252" y="4456112"/>
            <a:ext cx="4456111" cy="133860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Visualization of the words of interest and their similar words using their embedding vectors after reducing their dimensions to a 2-D space with t-SNE</a:t>
            </a:r>
          </a:p>
        </p:txBody>
      </p:sp>
      <p:sp>
        <p:nvSpPr>
          <p:cNvPr id="16" name="Rectangle: Rounded Corners 15">
            <a:extLst>
              <a:ext uri="{FF2B5EF4-FFF2-40B4-BE49-F238E27FC236}">
                <a16:creationId xmlns:a16="http://schemas.microsoft.com/office/drawing/2014/main" id="{6BA6EB6D-E47F-449A-AC2B-7514B339A680}"/>
              </a:ext>
            </a:extLst>
          </p:cNvPr>
          <p:cNvSpPr/>
          <p:nvPr/>
        </p:nvSpPr>
        <p:spPr>
          <a:xfrm>
            <a:off x="10019707" y="6028974"/>
            <a:ext cx="1932493" cy="474586"/>
          </a:xfrm>
          <a:prstGeom prst="roundRect">
            <a:avLst/>
          </a:prstGeom>
          <a:solidFill>
            <a:srgbClr val="FF000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f1 score: 0.9235</a:t>
            </a:r>
          </a:p>
        </p:txBody>
      </p:sp>
    </p:spTree>
    <p:extLst>
      <p:ext uri="{BB962C8B-B14F-4D97-AF65-F5344CB8AC3E}">
        <p14:creationId xmlns:p14="http://schemas.microsoft.com/office/powerpoint/2010/main" val="4962409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4A5E0119-CD39-4765-9107-50C7DD327C6F}"/>
              </a:ext>
            </a:extLst>
          </p:cNvPr>
          <p:cNvSpPr>
            <a:spLocks noGrp="1"/>
          </p:cNvSpPr>
          <p:nvPr>
            <p:ph type="title"/>
          </p:nvPr>
        </p:nvSpPr>
        <p:spPr>
          <a:xfrm>
            <a:off x="838200" y="164725"/>
            <a:ext cx="10515600" cy="1032623"/>
          </a:xfrm>
        </p:spPr>
        <p:txBody>
          <a:bodyPr>
            <a:normAutofit/>
          </a:bodyPr>
          <a:lstStyle/>
          <a:p>
            <a:pPr algn="ctr"/>
            <a:r>
              <a:rPr lang="en-US" sz="3200" b="1" dirty="0">
                <a:solidFill>
                  <a:srgbClr val="FF0000"/>
                </a:solidFill>
                <a:latin typeface="Arial" panose="020B0604020202020204" pitchFamily="34" charset="0"/>
                <a:cs typeface="Arial" panose="020B0604020202020204" pitchFamily="34" charset="0"/>
              </a:rPr>
              <a:t>Conclusion</a:t>
            </a:r>
          </a:p>
        </p:txBody>
      </p:sp>
      <p:sp>
        <p:nvSpPr>
          <p:cNvPr id="5" name="Title 1">
            <a:extLst>
              <a:ext uri="{FF2B5EF4-FFF2-40B4-BE49-F238E27FC236}">
                <a16:creationId xmlns:a16="http://schemas.microsoft.com/office/drawing/2014/main" id="{5495539E-8F9E-40A7-BA77-3F2BB9D5475C}"/>
              </a:ext>
            </a:extLst>
          </p:cNvPr>
          <p:cNvSpPr txBox="1">
            <a:spLocks/>
          </p:cNvSpPr>
          <p:nvPr/>
        </p:nvSpPr>
        <p:spPr>
          <a:xfrm>
            <a:off x="589884" y="1197348"/>
            <a:ext cx="11012231" cy="4803632"/>
          </a:xfrm>
          <a:prstGeom prst="rect">
            <a:avLst/>
          </a:prstGeom>
        </p:spPr>
        <p:txBody>
          <a:bodyPr vert="horz" lIns="91440" tIns="45720" rIns="91440" bIns="45720" rtlCol="0" anchor="ctr">
            <a:normAutofit/>
          </a:bodyPr>
          <a:lstStyle>
            <a:defPPr>
              <a:defRPr lang="en-US"/>
            </a:defPPr>
            <a:lvl1pPr algn="ctr">
              <a:lnSpc>
                <a:spcPct val="90000"/>
              </a:lnSpc>
              <a:spcBef>
                <a:spcPct val="0"/>
              </a:spcBef>
              <a:buNone/>
              <a:defRPr sz="3200" b="1">
                <a:solidFill>
                  <a:srgbClr val="0070C0"/>
                </a:solidFill>
                <a:latin typeface="Arial" panose="020B0604020202020204" pitchFamily="34" charset="0"/>
                <a:ea typeface="+mj-ea"/>
                <a:cs typeface="Arial" panose="020B0604020202020204" pitchFamily="34" charset="0"/>
              </a:defRPr>
            </a:lvl1pPr>
          </a:lstStyle>
          <a:p>
            <a:pPr algn="l"/>
            <a:r>
              <a:rPr lang="en-US" dirty="0"/>
              <a:t>* In this project, I tried to predict the good and bad words based on the reviews left by the e-customers.</a:t>
            </a:r>
          </a:p>
          <a:p>
            <a:pPr algn="l"/>
            <a:r>
              <a:rPr lang="en-US" dirty="0"/>
              <a:t> </a:t>
            </a:r>
          </a:p>
          <a:p>
            <a:pPr algn="l"/>
            <a:r>
              <a:rPr lang="en-US" dirty="0"/>
              <a:t>* We applied;</a:t>
            </a:r>
          </a:p>
          <a:p>
            <a:pPr algn="l"/>
            <a:r>
              <a:rPr lang="en-US" dirty="0"/>
              <a:t>   - Count Vector, TF-IDF, Hashing Vector, Word2Vec</a:t>
            </a:r>
          </a:p>
          <a:p>
            <a:pPr algn="l"/>
            <a:r>
              <a:rPr lang="en-US" dirty="0"/>
              <a:t>   - Classification Models and Simple Neural Network</a:t>
            </a:r>
          </a:p>
          <a:p>
            <a:pPr algn="l"/>
            <a:r>
              <a:rPr lang="en-US" dirty="0"/>
              <a:t>   - Adding most and lest common words to </a:t>
            </a:r>
            <a:r>
              <a:rPr lang="en-US" dirty="0" err="1"/>
              <a:t>CountVect</a:t>
            </a:r>
            <a:r>
              <a:rPr lang="en-US" dirty="0"/>
              <a:t>,</a:t>
            </a:r>
          </a:p>
          <a:p>
            <a:pPr algn="l"/>
            <a:r>
              <a:rPr lang="en-US" dirty="0"/>
              <a:t>   - SMOTE,</a:t>
            </a:r>
          </a:p>
          <a:p>
            <a:pPr algn="l"/>
            <a:r>
              <a:rPr lang="en-US" dirty="0"/>
              <a:t>   - PCA + SMOTE</a:t>
            </a:r>
          </a:p>
          <a:p>
            <a:pPr algn="l"/>
            <a:r>
              <a:rPr lang="en-US" dirty="0"/>
              <a:t>   - Truncated SVD + SMOTE</a:t>
            </a:r>
          </a:p>
        </p:txBody>
      </p:sp>
    </p:spTree>
    <p:extLst>
      <p:ext uri="{BB962C8B-B14F-4D97-AF65-F5344CB8AC3E}">
        <p14:creationId xmlns:p14="http://schemas.microsoft.com/office/powerpoint/2010/main" val="332134998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4A5E0119-CD39-4765-9107-50C7DD327C6F}"/>
              </a:ext>
            </a:extLst>
          </p:cNvPr>
          <p:cNvSpPr>
            <a:spLocks noGrp="1"/>
          </p:cNvSpPr>
          <p:nvPr>
            <p:ph type="title"/>
          </p:nvPr>
        </p:nvSpPr>
        <p:spPr>
          <a:xfrm>
            <a:off x="838200" y="164725"/>
            <a:ext cx="10515600" cy="1032623"/>
          </a:xfrm>
        </p:spPr>
        <p:txBody>
          <a:bodyPr>
            <a:normAutofit/>
          </a:bodyPr>
          <a:lstStyle/>
          <a:p>
            <a:pPr algn="ctr"/>
            <a:r>
              <a:rPr lang="en-US" sz="3200" b="1" dirty="0">
                <a:solidFill>
                  <a:srgbClr val="FF0000"/>
                </a:solidFill>
                <a:latin typeface="Arial" panose="020B0604020202020204" pitchFamily="34" charset="0"/>
                <a:cs typeface="Arial" panose="020B0604020202020204" pitchFamily="34" charset="0"/>
              </a:rPr>
              <a:t>Conclusion</a:t>
            </a:r>
          </a:p>
        </p:txBody>
      </p:sp>
      <p:sp>
        <p:nvSpPr>
          <p:cNvPr id="5" name="Title 1">
            <a:extLst>
              <a:ext uri="{FF2B5EF4-FFF2-40B4-BE49-F238E27FC236}">
                <a16:creationId xmlns:a16="http://schemas.microsoft.com/office/drawing/2014/main" id="{5495539E-8F9E-40A7-BA77-3F2BB9D5475C}"/>
              </a:ext>
            </a:extLst>
          </p:cNvPr>
          <p:cNvSpPr txBox="1">
            <a:spLocks/>
          </p:cNvSpPr>
          <p:nvPr/>
        </p:nvSpPr>
        <p:spPr>
          <a:xfrm>
            <a:off x="589884" y="1197348"/>
            <a:ext cx="11012231" cy="4803632"/>
          </a:xfrm>
          <a:prstGeom prst="rect">
            <a:avLst/>
          </a:prstGeom>
        </p:spPr>
        <p:txBody>
          <a:bodyPr vert="horz" lIns="91440" tIns="45720" rIns="91440" bIns="45720" rtlCol="0" anchor="ctr">
            <a:normAutofit lnSpcReduction="10000"/>
          </a:bodyPr>
          <a:lstStyle>
            <a:defPPr>
              <a:defRPr lang="en-US"/>
            </a:defPPr>
            <a:lvl1pPr algn="ctr">
              <a:lnSpc>
                <a:spcPct val="90000"/>
              </a:lnSpc>
              <a:spcBef>
                <a:spcPct val="0"/>
              </a:spcBef>
              <a:buNone/>
              <a:defRPr sz="3200" b="1">
                <a:solidFill>
                  <a:srgbClr val="0070C0"/>
                </a:solidFill>
                <a:latin typeface="Arial" panose="020B0604020202020204" pitchFamily="34" charset="0"/>
                <a:ea typeface="+mj-ea"/>
                <a:cs typeface="Arial" panose="020B0604020202020204" pitchFamily="34" charset="0"/>
              </a:defRPr>
            </a:lvl1pPr>
          </a:lstStyle>
          <a:p>
            <a:pPr algn="just"/>
            <a:r>
              <a:rPr lang="en-US" dirty="0"/>
              <a:t>*</a:t>
            </a:r>
            <a:r>
              <a:rPr lang="en-US" dirty="0">
                <a:solidFill>
                  <a:schemeClr val="bg1"/>
                </a:solidFill>
              </a:rPr>
              <a:t>n</a:t>
            </a:r>
            <a:r>
              <a:rPr lang="en-US" dirty="0"/>
              <a:t>Boosting algorithms were the winners almost each combinations. </a:t>
            </a:r>
          </a:p>
          <a:p>
            <a:pPr algn="just"/>
            <a:endParaRPr lang="en-US" dirty="0"/>
          </a:p>
          <a:p>
            <a:pPr algn="just"/>
            <a:r>
              <a:rPr lang="en-US" dirty="0"/>
              <a:t>*</a:t>
            </a:r>
            <a:r>
              <a:rPr lang="en-US" dirty="0">
                <a:solidFill>
                  <a:schemeClr val="bg1"/>
                </a:solidFill>
              </a:rPr>
              <a:t>n</a:t>
            </a:r>
            <a:r>
              <a:rPr lang="en-US" dirty="0"/>
              <a:t>I will go with Naïve Bayes with Count Vectorizing in deploying section (f1 score is 0.924423).</a:t>
            </a:r>
          </a:p>
          <a:p>
            <a:pPr algn="l"/>
            <a:endParaRPr lang="en-US" dirty="0"/>
          </a:p>
          <a:p>
            <a:pPr algn="just"/>
            <a:r>
              <a:rPr lang="en-US" dirty="0"/>
              <a:t>*</a:t>
            </a:r>
            <a:r>
              <a:rPr lang="en-US" dirty="0">
                <a:solidFill>
                  <a:schemeClr val="bg1"/>
                </a:solidFill>
              </a:rPr>
              <a:t>n</a:t>
            </a:r>
            <a:r>
              <a:rPr lang="en-US" dirty="0"/>
              <a:t>Adding most and least common words to the stopword list didn’t have impact on models’ performance.</a:t>
            </a:r>
          </a:p>
          <a:p>
            <a:pPr algn="l"/>
            <a:endParaRPr lang="en-US" dirty="0"/>
          </a:p>
          <a:p>
            <a:pPr algn="just"/>
            <a:r>
              <a:rPr lang="en-US" dirty="0"/>
              <a:t>*</a:t>
            </a:r>
            <a:r>
              <a:rPr lang="en-US" dirty="0">
                <a:solidFill>
                  <a:schemeClr val="bg1"/>
                </a:solidFill>
              </a:rPr>
              <a:t>n</a:t>
            </a:r>
            <a:r>
              <a:rPr lang="en-US" dirty="0"/>
              <a:t>SMOTE and Linear Dimensionality Reduction techniques decreased the f-1 scores. </a:t>
            </a:r>
          </a:p>
        </p:txBody>
      </p:sp>
    </p:spTree>
    <p:extLst>
      <p:ext uri="{BB962C8B-B14F-4D97-AF65-F5344CB8AC3E}">
        <p14:creationId xmlns:p14="http://schemas.microsoft.com/office/powerpoint/2010/main" val="115878776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4A5E0119-CD39-4765-9107-50C7DD327C6F}"/>
              </a:ext>
            </a:extLst>
          </p:cNvPr>
          <p:cNvSpPr>
            <a:spLocks noGrp="1"/>
          </p:cNvSpPr>
          <p:nvPr>
            <p:ph type="title"/>
          </p:nvPr>
        </p:nvSpPr>
        <p:spPr>
          <a:xfrm>
            <a:off x="838200" y="164725"/>
            <a:ext cx="10515600" cy="1032623"/>
          </a:xfrm>
        </p:spPr>
        <p:txBody>
          <a:bodyPr>
            <a:normAutofit/>
          </a:bodyPr>
          <a:lstStyle/>
          <a:p>
            <a:pPr algn="ctr"/>
            <a:r>
              <a:rPr lang="en-US" sz="3200" b="1" dirty="0">
                <a:solidFill>
                  <a:srgbClr val="FF0000"/>
                </a:solidFill>
                <a:latin typeface="Arial" panose="020B0604020202020204" pitchFamily="34" charset="0"/>
                <a:cs typeface="Arial" panose="020B0604020202020204" pitchFamily="34" charset="0"/>
              </a:rPr>
              <a:t>Recommendations</a:t>
            </a:r>
          </a:p>
        </p:txBody>
      </p:sp>
      <p:sp>
        <p:nvSpPr>
          <p:cNvPr id="5" name="Title 1">
            <a:extLst>
              <a:ext uri="{FF2B5EF4-FFF2-40B4-BE49-F238E27FC236}">
                <a16:creationId xmlns:a16="http://schemas.microsoft.com/office/drawing/2014/main" id="{5495539E-8F9E-40A7-BA77-3F2BB9D5475C}"/>
              </a:ext>
            </a:extLst>
          </p:cNvPr>
          <p:cNvSpPr txBox="1">
            <a:spLocks/>
          </p:cNvSpPr>
          <p:nvPr/>
        </p:nvSpPr>
        <p:spPr>
          <a:xfrm>
            <a:off x="589884" y="1197348"/>
            <a:ext cx="11012231" cy="4803632"/>
          </a:xfrm>
          <a:prstGeom prst="rect">
            <a:avLst/>
          </a:prstGeom>
        </p:spPr>
        <p:txBody>
          <a:bodyPr vert="horz" lIns="91440" tIns="45720" rIns="91440" bIns="45720" rtlCol="0" anchor="ctr">
            <a:normAutofit/>
          </a:bodyPr>
          <a:lstStyle>
            <a:defPPr>
              <a:defRPr lang="en-US"/>
            </a:defPPr>
            <a:lvl1pPr algn="ctr">
              <a:lnSpc>
                <a:spcPct val="90000"/>
              </a:lnSpc>
              <a:spcBef>
                <a:spcPct val="0"/>
              </a:spcBef>
              <a:buNone/>
              <a:defRPr sz="3200" b="1">
                <a:solidFill>
                  <a:srgbClr val="0070C0"/>
                </a:solidFill>
                <a:latin typeface="Arial" panose="020B0604020202020204" pitchFamily="34" charset="0"/>
                <a:ea typeface="+mj-ea"/>
                <a:cs typeface="Arial" panose="020B0604020202020204" pitchFamily="34" charset="0"/>
              </a:defRPr>
            </a:lvl1pPr>
          </a:lstStyle>
          <a:p>
            <a:pPr algn="just"/>
            <a:r>
              <a:rPr lang="en-US" dirty="0"/>
              <a:t>* We recommend the client to use the model as it is and give us some time to develop neural network algorithms to get better scores. By the way, prediction time and the size of the data set are also important and need to be considered. Especially neural network algorithms may not be outperforming with the low size data sets. </a:t>
            </a:r>
          </a:p>
        </p:txBody>
      </p:sp>
    </p:spTree>
    <p:extLst>
      <p:ext uri="{BB962C8B-B14F-4D97-AF65-F5344CB8AC3E}">
        <p14:creationId xmlns:p14="http://schemas.microsoft.com/office/powerpoint/2010/main" val="99952917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4A5E0119-CD39-4765-9107-50C7DD327C6F}"/>
              </a:ext>
            </a:extLst>
          </p:cNvPr>
          <p:cNvSpPr>
            <a:spLocks noGrp="1"/>
          </p:cNvSpPr>
          <p:nvPr>
            <p:ph type="title"/>
          </p:nvPr>
        </p:nvSpPr>
        <p:spPr>
          <a:xfrm>
            <a:off x="838200" y="164725"/>
            <a:ext cx="10515600" cy="1032623"/>
          </a:xfrm>
        </p:spPr>
        <p:txBody>
          <a:bodyPr>
            <a:normAutofit/>
          </a:bodyPr>
          <a:lstStyle/>
          <a:p>
            <a:pPr algn="ctr"/>
            <a:r>
              <a:rPr lang="en-US" sz="3200" b="1" dirty="0">
                <a:solidFill>
                  <a:srgbClr val="FF0000"/>
                </a:solidFill>
                <a:latin typeface="Arial" panose="020B0604020202020204" pitchFamily="34" charset="0"/>
                <a:cs typeface="Arial" panose="020B0604020202020204" pitchFamily="34" charset="0"/>
              </a:rPr>
              <a:t>Recommendations</a:t>
            </a:r>
          </a:p>
        </p:txBody>
      </p:sp>
      <p:sp>
        <p:nvSpPr>
          <p:cNvPr id="5" name="Title 1">
            <a:extLst>
              <a:ext uri="{FF2B5EF4-FFF2-40B4-BE49-F238E27FC236}">
                <a16:creationId xmlns:a16="http://schemas.microsoft.com/office/drawing/2014/main" id="{5495539E-8F9E-40A7-BA77-3F2BB9D5475C}"/>
              </a:ext>
            </a:extLst>
          </p:cNvPr>
          <p:cNvSpPr txBox="1">
            <a:spLocks/>
          </p:cNvSpPr>
          <p:nvPr/>
        </p:nvSpPr>
        <p:spPr>
          <a:xfrm>
            <a:off x="589884" y="831588"/>
            <a:ext cx="11012231" cy="4803632"/>
          </a:xfrm>
          <a:prstGeom prst="rect">
            <a:avLst/>
          </a:prstGeom>
        </p:spPr>
        <p:txBody>
          <a:bodyPr vert="horz" lIns="91440" tIns="45720" rIns="91440" bIns="45720" rtlCol="0" anchor="ctr">
            <a:normAutofit lnSpcReduction="10000"/>
          </a:bodyPr>
          <a:lstStyle>
            <a:defPPr>
              <a:defRPr lang="en-US"/>
            </a:defPPr>
            <a:lvl1pPr algn="ctr">
              <a:lnSpc>
                <a:spcPct val="90000"/>
              </a:lnSpc>
              <a:spcBef>
                <a:spcPct val="0"/>
              </a:spcBef>
              <a:buNone/>
              <a:defRPr sz="3200" b="1">
                <a:solidFill>
                  <a:srgbClr val="0070C0"/>
                </a:solidFill>
                <a:latin typeface="Arial" panose="020B0604020202020204" pitchFamily="34" charset="0"/>
                <a:ea typeface="+mj-ea"/>
                <a:cs typeface="Arial" panose="020B0604020202020204" pitchFamily="34" charset="0"/>
              </a:defRPr>
            </a:lvl1pPr>
          </a:lstStyle>
          <a:p>
            <a:pPr algn="just"/>
            <a:r>
              <a:rPr lang="en-US" dirty="0"/>
              <a:t>* Provide a system that user can write their reviews/feedbacks without grammatical mistakes such as not accepting the review if it does not satisfy the word/grammar correctness. </a:t>
            </a:r>
          </a:p>
          <a:p>
            <a:pPr algn="just"/>
            <a:endParaRPr lang="en-US" dirty="0"/>
          </a:p>
          <a:p>
            <a:pPr algn="just"/>
            <a:r>
              <a:rPr lang="en-US" dirty="0"/>
              <a:t>* Encourage users to reflect their experience with products via giving incentives.</a:t>
            </a:r>
          </a:p>
          <a:p>
            <a:pPr algn="just"/>
            <a:endParaRPr lang="en-US" dirty="0"/>
          </a:p>
          <a:p>
            <a:pPr algn="just"/>
            <a:r>
              <a:rPr lang="en-US" dirty="0"/>
              <a:t>* Use the reviews as a feedback mechanism, take actions towards them, and let the customers know about the conclusion.</a:t>
            </a:r>
          </a:p>
        </p:txBody>
      </p:sp>
      <p:sp>
        <p:nvSpPr>
          <p:cNvPr id="4" name="Rectangle: Rounded Corners 3">
            <a:extLst>
              <a:ext uri="{FF2B5EF4-FFF2-40B4-BE49-F238E27FC236}">
                <a16:creationId xmlns:a16="http://schemas.microsoft.com/office/drawing/2014/main" id="{2A4691BB-ECC5-4109-B817-52BEA9BEC4B7}"/>
              </a:ext>
            </a:extLst>
          </p:cNvPr>
          <p:cNvSpPr/>
          <p:nvPr/>
        </p:nvSpPr>
        <p:spPr>
          <a:xfrm>
            <a:off x="2293618" y="5695362"/>
            <a:ext cx="7604761" cy="66210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Helps to Provide Steady Training Dataset</a:t>
            </a:r>
            <a:endParaRPr lang="en-US" sz="3200" dirty="0"/>
          </a:p>
        </p:txBody>
      </p:sp>
    </p:spTree>
    <p:extLst>
      <p:ext uri="{BB962C8B-B14F-4D97-AF65-F5344CB8AC3E}">
        <p14:creationId xmlns:p14="http://schemas.microsoft.com/office/powerpoint/2010/main" val="266502155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4A5E0119-CD39-4765-9107-50C7DD327C6F}"/>
              </a:ext>
            </a:extLst>
          </p:cNvPr>
          <p:cNvSpPr>
            <a:spLocks noGrp="1"/>
          </p:cNvSpPr>
          <p:nvPr>
            <p:ph type="title"/>
          </p:nvPr>
        </p:nvSpPr>
        <p:spPr>
          <a:xfrm>
            <a:off x="838200" y="164725"/>
            <a:ext cx="10515600" cy="1032623"/>
          </a:xfrm>
        </p:spPr>
        <p:txBody>
          <a:bodyPr>
            <a:normAutofit/>
          </a:bodyPr>
          <a:lstStyle/>
          <a:p>
            <a:pPr algn="ctr"/>
            <a:r>
              <a:rPr lang="en-US" sz="3200" b="1" dirty="0">
                <a:solidFill>
                  <a:srgbClr val="FF0000"/>
                </a:solidFill>
                <a:latin typeface="Arial" panose="020B0604020202020204" pitchFamily="34" charset="0"/>
                <a:cs typeface="Arial" panose="020B0604020202020204" pitchFamily="34" charset="0"/>
              </a:rPr>
              <a:t>Future Study</a:t>
            </a:r>
          </a:p>
        </p:txBody>
      </p:sp>
      <p:sp>
        <p:nvSpPr>
          <p:cNvPr id="5" name="Title 1">
            <a:extLst>
              <a:ext uri="{FF2B5EF4-FFF2-40B4-BE49-F238E27FC236}">
                <a16:creationId xmlns:a16="http://schemas.microsoft.com/office/drawing/2014/main" id="{5495539E-8F9E-40A7-BA77-3F2BB9D5475C}"/>
              </a:ext>
            </a:extLst>
          </p:cNvPr>
          <p:cNvSpPr txBox="1">
            <a:spLocks/>
          </p:cNvSpPr>
          <p:nvPr/>
        </p:nvSpPr>
        <p:spPr>
          <a:xfrm>
            <a:off x="589884" y="983987"/>
            <a:ext cx="11012231" cy="5495927"/>
          </a:xfrm>
          <a:prstGeom prst="rect">
            <a:avLst/>
          </a:prstGeom>
        </p:spPr>
        <p:txBody>
          <a:bodyPr vert="horz" lIns="91440" tIns="45720" rIns="91440" bIns="45720" rtlCol="0" anchor="ctr">
            <a:normAutofit/>
          </a:bodyPr>
          <a:lstStyle>
            <a:defPPr>
              <a:defRPr lang="en-US"/>
            </a:defPPr>
            <a:lvl1pPr algn="ctr">
              <a:lnSpc>
                <a:spcPct val="90000"/>
              </a:lnSpc>
              <a:spcBef>
                <a:spcPct val="0"/>
              </a:spcBef>
              <a:buNone/>
              <a:defRPr sz="3200" b="1">
                <a:solidFill>
                  <a:srgbClr val="0070C0"/>
                </a:solidFill>
                <a:latin typeface="Arial" panose="020B0604020202020204" pitchFamily="34" charset="0"/>
                <a:ea typeface="+mj-ea"/>
                <a:cs typeface="Arial" panose="020B0604020202020204" pitchFamily="34" charset="0"/>
              </a:defRPr>
            </a:lvl1pPr>
          </a:lstStyle>
          <a:p>
            <a:pPr algn="just"/>
            <a:r>
              <a:rPr lang="en-US" dirty="0"/>
              <a:t>*</a:t>
            </a:r>
            <a:r>
              <a:rPr lang="en-US" dirty="0">
                <a:solidFill>
                  <a:schemeClr val="bg1"/>
                </a:solidFill>
              </a:rPr>
              <a:t>n</a:t>
            </a:r>
            <a:r>
              <a:rPr lang="en-US" dirty="0"/>
              <a:t>Implementation of Dask library for parallel processing to decrease run time. </a:t>
            </a:r>
          </a:p>
          <a:p>
            <a:pPr algn="just"/>
            <a:endParaRPr lang="en-US" dirty="0"/>
          </a:p>
          <a:p>
            <a:pPr algn="just"/>
            <a:r>
              <a:rPr lang="en-US" dirty="0"/>
              <a:t>*</a:t>
            </a:r>
            <a:r>
              <a:rPr lang="en-US" dirty="0">
                <a:solidFill>
                  <a:schemeClr val="bg1"/>
                </a:solidFill>
              </a:rPr>
              <a:t>n</a:t>
            </a:r>
            <a:r>
              <a:rPr lang="en-US" dirty="0"/>
              <a:t>After decreasing run time, focusing on hyperparameter tuning more.  </a:t>
            </a:r>
          </a:p>
          <a:p>
            <a:pPr algn="just"/>
            <a:endParaRPr lang="en-US" dirty="0"/>
          </a:p>
          <a:p>
            <a:pPr algn="just"/>
            <a:r>
              <a:rPr lang="en-US" dirty="0"/>
              <a:t>*</a:t>
            </a:r>
            <a:r>
              <a:rPr lang="en-US" dirty="0">
                <a:solidFill>
                  <a:schemeClr val="bg1"/>
                </a:solidFill>
              </a:rPr>
              <a:t>n</a:t>
            </a:r>
            <a:r>
              <a:rPr lang="en-US" dirty="0"/>
              <a:t>Implementation of Deep Learning with different neural network types and different layer combinations to get better results. </a:t>
            </a:r>
          </a:p>
        </p:txBody>
      </p:sp>
    </p:spTree>
    <p:extLst>
      <p:ext uri="{BB962C8B-B14F-4D97-AF65-F5344CB8AC3E}">
        <p14:creationId xmlns:p14="http://schemas.microsoft.com/office/powerpoint/2010/main" val="13850098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8C8575C-324D-467F-BBCD-043663175EB6}"/>
              </a:ext>
            </a:extLst>
          </p:cNvPr>
          <p:cNvSpPr>
            <a:spLocks noGrp="1"/>
          </p:cNvSpPr>
          <p:nvPr>
            <p:ph type="title"/>
          </p:nvPr>
        </p:nvSpPr>
        <p:spPr>
          <a:xfrm>
            <a:off x="838200" y="164725"/>
            <a:ext cx="10515600" cy="917315"/>
          </a:xfrm>
        </p:spPr>
        <p:txBody>
          <a:bodyPr>
            <a:normAutofit/>
          </a:bodyPr>
          <a:lstStyle/>
          <a:p>
            <a:pPr algn="ctr"/>
            <a:r>
              <a:rPr lang="en-US" sz="3200" b="1" dirty="0">
                <a:solidFill>
                  <a:srgbClr val="FF0000"/>
                </a:solidFill>
                <a:latin typeface="Arial" panose="020B0604020202020204" pitchFamily="34" charset="0"/>
                <a:cs typeface="Arial" panose="020B0604020202020204" pitchFamily="34" charset="0"/>
              </a:rPr>
              <a:t>Data</a:t>
            </a:r>
          </a:p>
        </p:txBody>
      </p:sp>
      <p:pic>
        <p:nvPicPr>
          <p:cNvPr id="5" name="Picture 4">
            <a:extLst>
              <a:ext uri="{FF2B5EF4-FFF2-40B4-BE49-F238E27FC236}">
                <a16:creationId xmlns:a16="http://schemas.microsoft.com/office/drawing/2014/main" id="{FFFBDB3B-57EB-4A16-A7EE-13329D4719E6}"/>
              </a:ext>
            </a:extLst>
          </p:cNvPr>
          <p:cNvPicPr>
            <a:picLocks noChangeAspect="1"/>
          </p:cNvPicPr>
          <p:nvPr/>
        </p:nvPicPr>
        <p:blipFill rotWithShape="1">
          <a:blip r:embed="rId2"/>
          <a:srcRect b="1515"/>
          <a:stretch/>
        </p:blipFill>
        <p:spPr>
          <a:xfrm>
            <a:off x="177098" y="1383982"/>
            <a:ext cx="4371975" cy="4333875"/>
          </a:xfrm>
          <a:prstGeom prst="rect">
            <a:avLst/>
          </a:prstGeom>
        </p:spPr>
      </p:pic>
      <p:pic>
        <p:nvPicPr>
          <p:cNvPr id="6" name="Picture 5">
            <a:extLst>
              <a:ext uri="{FF2B5EF4-FFF2-40B4-BE49-F238E27FC236}">
                <a16:creationId xmlns:a16="http://schemas.microsoft.com/office/drawing/2014/main" id="{6087E8C7-649E-4364-A19E-3BA71CD948F8}"/>
              </a:ext>
            </a:extLst>
          </p:cNvPr>
          <p:cNvPicPr>
            <a:picLocks noChangeAspect="1"/>
          </p:cNvPicPr>
          <p:nvPr/>
        </p:nvPicPr>
        <p:blipFill rotWithShape="1">
          <a:blip r:embed="rId3"/>
          <a:srcRect l="656" r="1"/>
          <a:stretch/>
        </p:blipFill>
        <p:spPr>
          <a:xfrm>
            <a:off x="6333029" y="2138006"/>
            <a:ext cx="5681873" cy="2581988"/>
          </a:xfrm>
          <a:prstGeom prst="rect">
            <a:avLst/>
          </a:prstGeom>
        </p:spPr>
      </p:pic>
      <p:sp>
        <p:nvSpPr>
          <p:cNvPr id="7" name="Title 1">
            <a:extLst>
              <a:ext uri="{FF2B5EF4-FFF2-40B4-BE49-F238E27FC236}">
                <a16:creationId xmlns:a16="http://schemas.microsoft.com/office/drawing/2014/main" id="{C228933F-7871-4FD7-8568-158195AB8780}"/>
              </a:ext>
            </a:extLst>
          </p:cNvPr>
          <p:cNvSpPr txBox="1">
            <a:spLocks/>
          </p:cNvSpPr>
          <p:nvPr/>
        </p:nvSpPr>
        <p:spPr>
          <a:xfrm>
            <a:off x="7200384" y="1105383"/>
            <a:ext cx="4371975" cy="103262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b="1" dirty="0">
                <a:solidFill>
                  <a:srgbClr val="0070C0"/>
                </a:solidFill>
                <a:latin typeface="Arial" panose="020B0604020202020204" pitchFamily="34" charset="0"/>
                <a:cs typeface="Arial" panose="020B0604020202020204" pitchFamily="34" charset="0"/>
              </a:rPr>
              <a:t>Classification Model</a:t>
            </a:r>
          </a:p>
        </p:txBody>
      </p:sp>
      <p:sp>
        <p:nvSpPr>
          <p:cNvPr id="8" name="Title 1">
            <a:extLst>
              <a:ext uri="{FF2B5EF4-FFF2-40B4-BE49-F238E27FC236}">
                <a16:creationId xmlns:a16="http://schemas.microsoft.com/office/drawing/2014/main" id="{BE19654C-0C70-434D-B2C2-ABA1C7C10769}"/>
              </a:ext>
            </a:extLst>
          </p:cNvPr>
          <p:cNvSpPr txBox="1">
            <a:spLocks/>
          </p:cNvSpPr>
          <p:nvPr/>
        </p:nvSpPr>
        <p:spPr>
          <a:xfrm>
            <a:off x="6554300" y="4727131"/>
            <a:ext cx="5239330" cy="103262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b="1" dirty="0">
                <a:solidFill>
                  <a:srgbClr val="0070C0"/>
                </a:solidFill>
                <a:latin typeface="Arial" panose="020B0604020202020204" pitchFamily="34" charset="0"/>
                <a:cs typeface="Arial" panose="020B0604020202020204" pitchFamily="34" charset="0"/>
              </a:rPr>
              <a:t>NLP Sentiment Analysis</a:t>
            </a:r>
          </a:p>
        </p:txBody>
      </p:sp>
      <p:sp>
        <p:nvSpPr>
          <p:cNvPr id="9" name="Arrow: Right 8">
            <a:extLst>
              <a:ext uri="{FF2B5EF4-FFF2-40B4-BE49-F238E27FC236}">
                <a16:creationId xmlns:a16="http://schemas.microsoft.com/office/drawing/2014/main" id="{0C4838AB-9E32-442D-920F-AE3B8107237D}"/>
              </a:ext>
            </a:extLst>
          </p:cNvPr>
          <p:cNvSpPr/>
          <p:nvPr/>
        </p:nvSpPr>
        <p:spPr>
          <a:xfrm>
            <a:off x="4692303" y="3154679"/>
            <a:ext cx="1432560" cy="7924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507371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4A5E0119-CD39-4765-9107-50C7DD327C6F}"/>
              </a:ext>
            </a:extLst>
          </p:cNvPr>
          <p:cNvSpPr>
            <a:spLocks noGrp="1"/>
          </p:cNvSpPr>
          <p:nvPr>
            <p:ph type="title"/>
          </p:nvPr>
        </p:nvSpPr>
        <p:spPr>
          <a:xfrm>
            <a:off x="838200" y="164725"/>
            <a:ext cx="10515600" cy="1032623"/>
          </a:xfrm>
        </p:spPr>
        <p:txBody>
          <a:bodyPr>
            <a:normAutofit/>
          </a:bodyPr>
          <a:lstStyle/>
          <a:p>
            <a:pPr algn="ctr"/>
            <a:r>
              <a:rPr lang="en-US" sz="3200" b="1" dirty="0">
                <a:solidFill>
                  <a:srgbClr val="FF0000"/>
                </a:solidFill>
                <a:latin typeface="Arial" panose="020B0604020202020204" pitchFamily="34" charset="0"/>
                <a:cs typeface="Arial" panose="020B0604020202020204" pitchFamily="34" charset="0"/>
              </a:rPr>
              <a:t>Data Retrieval </a:t>
            </a:r>
          </a:p>
        </p:txBody>
      </p:sp>
      <p:pic>
        <p:nvPicPr>
          <p:cNvPr id="4" name="Picture 3">
            <a:extLst>
              <a:ext uri="{FF2B5EF4-FFF2-40B4-BE49-F238E27FC236}">
                <a16:creationId xmlns:a16="http://schemas.microsoft.com/office/drawing/2014/main" id="{2E7796F2-376B-4C0B-946D-0029A786041B}"/>
              </a:ext>
            </a:extLst>
          </p:cNvPr>
          <p:cNvPicPr>
            <a:picLocks noChangeAspect="1"/>
          </p:cNvPicPr>
          <p:nvPr/>
        </p:nvPicPr>
        <p:blipFill>
          <a:blip r:embed="rId2"/>
          <a:stretch>
            <a:fillRect/>
          </a:stretch>
        </p:blipFill>
        <p:spPr>
          <a:xfrm>
            <a:off x="670559" y="1421096"/>
            <a:ext cx="3764281" cy="3407477"/>
          </a:xfrm>
          <a:prstGeom prst="rect">
            <a:avLst/>
          </a:prstGeom>
        </p:spPr>
      </p:pic>
      <p:sp>
        <p:nvSpPr>
          <p:cNvPr id="10" name="Title 1">
            <a:extLst>
              <a:ext uri="{FF2B5EF4-FFF2-40B4-BE49-F238E27FC236}">
                <a16:creationId xmlns:a16="http://schemas.microsoft.com/office/drawing/2014/main" id="{5B7F0AB2-8FB7-428A-BB4A-29E59D40A30F}"/>
              </a:ext>
            </a:extLst>
          </p:cNvPr>
          <p:cNvSpPr txBox="1">
            <a:spLocks/>
          </p:cNvSpPr>
          <p:nvPr/>
        </p:nvSpPr>
        <p:spPr>
          <a:xfrm>
            <a:off x="0" y="4536009"/>
            <a:ext cx="5239330" cy="103262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b="1" dirty="0">
                <a:solidFill>
                  <a:srgbClr val="0070C0"/>
                </a:solidFill>
                <a:latin typeface="Arial" panose="020B0604020202020204" pitchFamily="34" charset="0"/>
                <a:cs typeface="Arial" panose="020B0604020202020204" pitchFamily="34" charset="0"/>
              </a:rPr>
              <a:t>Data Location</a:t>
            </a:r>
          </a:p>
        </p:txBody>
      </p:sp>
      <p:pic>
        <p:nvPicPr>
          <p:cNvPr id="11" name="Picture 10">
            <a:extLst>
              <a:ext uri="{FF2B5EF4-FFF2-40B4-BE49-F238E27FC236}">
                <a16:creationId xmlns:a16="http://schemas.microsoft.com/office/drawing/2014/main" id="{C7EF7084-DD2A-410F-B9D9-2D6F4B2AE6E5}"/>
              </a:ext>
            </a:extLst>
          </p:cNvPr>
          <p:cNvPicPr>
            <a:picLocks noChangeAspect="1"/>
          </p:cNvPicPr>
          <p:nvPr/>
        </p:nvPicPr>
        <p:blipFill rotWithShape="1">
          <a:blip r:embed="rId3"/>
          <a:srcRect l="1213"/>
          <a:stretch/>
        </p:blipFill>
        <p:spPr>
          <a:xfrm>
            <a:off x="5436208" y="2151195"/>
            <a:ext cx="3462712" cy="1597016"/>
          </a:xfrm>
          <a:prstGeom prst="rect">
            <a:avLst/>
          </a:prstGeom>
        </p:spPr>
      </p:pic>
      <p:sp>
        <p:nvSpPr>
          <p:cNvPr id="12" name="Title 1">
            <a:extLst>
              <a:ext uri="{FF2B5EF4-FFF2-40B4-BE49-F238E27FC236}">
                <a16:creationId xmlns:a16="http://schemas.microsoft.com/office/drawing/2014/main" id="{BEA07584-0823-459A-9DE4-3A0D8BB64E7C}"/>
              </a:ext>
            </a:extLst>
          </p:cNvPr>
          <p:cNvSpPr txBox="1">
            <a:spLocks/>
          </p:cNvSpPr>
          <p:nvPr/>
        </p:nvSpPr>
        <p:spPr>
          <a:xfrm>
            <a:off x="4329777" y="4536008"/>
            <a:ext cx="5239330" cy="103262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b="1" dirty="0">
                <a:solidFill>
                  <a:srgbClr val="0070C0"/>
                </a:solidFill>
                <a:latin typeface="Arial" panose="020B0604020202020204" pitchFamily="34" charset="0"/>
                <a:cs typeface="Arial" panose="020B0604020202020204" pitchFamily="34" charset="0"/>
              </a:rPr>
              <a:t>Original Data </a:t>
            </a:r>
          </a:p>
          <a:p>
            <a:pPr algn="ctr"/>
            <a:r>
              <a:rPr lang="en-US" sz="3200" b="1" dirty="0">
                <a:solidFill>
                  <a:srgbClr val="0070C0"/>
                </a:solidFill>
                <a:latin typeface="Arial" panose="020B0604020202020204" pitchFamily="34" charset="0"/>
                <a:cs typeface="Arial" panose="020B0604020202020204" pitchFamily="34" charset="0"/>
              </a:rPr>
              <a:t>Format</a:t>
            </a:r>
          </a:p>
        </p:txBody>
      </p:sp>
      <p:pic>
        <p:nvPicPr>
          <p:cNvPr id="13" name="Picture 12">
            <a:extLst>
              <a:ext uri="{FF2B5EF4-FFF2-40B4-BE49-F238E27FC236}">
                <a16:creationId xmlns:a16="http://schemas.microsoft.com/office/drawing/2014/main" id="{336A491E-C2F7-4B48-9F34-C9CEB029049B}"/>
              </a:ext>
            </a:extLst>
          </p:cNvPr>
          <p:cNvPicPr>
            <a:picLocks noChangeAspect="1"/>
          </p:cNvPicPr>
          <p:nvPr/>
        </p:nvPicPr>
        <p:blipFill>
          <a:blip r:embed="rId4"/>
          <a:stretch>
            <a:fillRect/>
          </a:stretch>
        </p:blipFill>
        <p:spPr>
          <a:xfrm>
            <a:off x="9900285" y="1421096"/>
            <a:ext cx="1788796" cy="3057215"/>
          </a:xfrm>
          <a:prstGeom prst="rect">
            <a:avLst/>
          </a:prstGeom>
        </p:spPr>
      </p:pic>
      <p:sp>
        <p:nvSpPr>
          <p:cNvPr id="14" name="Title 1">
            <a:extLst>
              <a:ext uri="{FF2B5EF4-FFF2-40B4-BE49-F238E27FC236}">
                <a16:creationId xmlns:a16="http://schemas.microsoft.com/office/drawing/2014/main" id="{C0A84B7C-2BB2-4653-A014-3B01A0F3E9E9}"/>
              </a:ext>
            </a:extLst>
          </p:cNvPr>
          <p:cNvSpPr txBox="1">
            <a:spLocks/>
          </p:cNvSpPr>
          <p:nvPr/>
        </p:nvSpPr>
        <p:spPr>
          <a:xfrm>
            <a:off x="8175018" y="4536008"/>
            <a:ext cx="5239330" cy="103262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b="1" dirty="0">
                <a:solidFill>
                  <a:srgbClr val="0070C0"/>
                </a:solidFill>
                <a:latin typeface="Arial" panose="020B0604020202020204" pitchFamily="34" charset="0"/>
                <a:cs typeface="Arial" panose="020B0604020202020204" pitchFamily="34" charset="0"/>
              </a:rPr>
              <a:t>csv file</a:t>
            </a:r>
          </a:p>
          <a:p>
            <a:pPr algn="ctr"/>
            <a:r>
              <a:rPr lang="en-US" sz="3200" b="1" dirty="0">
                <a:solidFill>
                  <a:srgbClr val="0070C0"/>
                </a:solidFill>
                <a:latin typeface="Arial" panose="020B0604020202020204" pitchFamily="34" charset="0"/>
                <a:cs typeface="Arial" panose="020B0604020202020204" pitchFamily="34" charset="0"/>
              </a:rPr>
              <a:t>Format</a:t>
            </a:r>
          </a:p>
        </p:txBody>
      </p:sp>
      <p:sp>
        <p:nvSpPr>
          <p:cNvPr id="15" name="Arrow: Right 14">
            <a:extLst>
              <a:ext uri="{FF2B5EF4-FFF2-40B4-BE49-F238E27FC236}">
                <a16:creationId xmlns:a16="http://schemas.microsoft.com/office/drawing/2014/main" id="{F706F5E7-664E-4CDD-A436-D456D85C8EE6}"/>
              </a:ext>
            </a:extLst>
          </p:cNvPr>
          <p:cNvSpPr/>
          <p:nvPr/>
        </p:nvSpPr>
        <p:spPr>
          <a:xfrm>
            <a:off x="4634571" y="2715588"/>
            <a:ext cx="547027" cy="593532"/>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Arrow: Right 15">
            <a:extLst>
              <a:ext uri="{FF2B5EF4-FFF2-40B4-BE49-F238E27FC236}">
                <a16:creationId xmlns:a16="http://schemas.microsoft.com/office/drawing/2014/main" id="{31F00EA8-C274-4E46-B79E-7FE138CEBEE1}"/>
              </a:ext>
            </a:extLst>
          </p:cNvPr>
          <p:cNvSpPr/>
          <p:nvPr/>
        </p:nvSpPr>
        <p:spPr>
          <a:xfrm>
            <a:off x="9153530" y="2652937"/>
            <a:ext cx="547027" cy="593532"/>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915082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4A5E0119-CD39-4765-9107-50C7DD327C6F}"/>
              </a:ext>
            </a:extLst>
          </p:cNvPr>
          <p:cNvSpPr>
            <a:spLocks noGrp="1"/>
          </p:cNvSpPr>
          <p:nvPr>
            <p:ph type="title"/>
          </p:nvPr>
        </p:nvSpPr>
        <p:spPr>
          <a:xfrm>
            <a:off x="838200" y="164725"/>
            <a:ext cx="10515600" cy="1032623"/>
          </a:xfrm>
        </p:spPr>
        <p:txBody>
          <a:bodyPr>
            <a:normAutofit/>
          </a:bodyPr>
          <a:lstStyle/>
          <a:p>
            <a:pPr algn="ctr"/>
            <a:r>
              <a:rPr lang="en-US" sz="3200" b="1" dirty="0">
                <a:solidFill>
                  <a:srgbClr val="FF0000"/>
                </a:solidFill>
                <a:latin typeface="Arial" panose="020B0604020202020204" pitchFamily="34" charset="0"/>
                <a:cs typeface="Arial" panose="020B0604020202020204" pitchFamily="34" charset="0"/>
              </a:rPr>
              <a:t>Data Information</a:t>
            </a:r>
          </a:p>
        </p:txBody>
      </p:sp>
      <p:sp>
        <p:nvSpPr>
          <p:cNvPr id="10" name="Title 1">
            <a:extLst>
              <a:ext uri="{FF2B5EF4-FFF2-40B4-BE49-F238E27FC236}">
                <a16:creationId xmlns:a16="http://schemas.microsoft.com/office/drawing/2014/main" id="{5B7F0AB2-8FB7-428A-BB4A-29E59D40A30F}"/>
              </a:ext>
            </a:extLst>
          </p:cNvPr>
          <p:cNvSpPr txBox="1">
            <a:spLocks/>
          </p:cNvSpPr>
          <p:nvPr/>
        </p:nvSpPr>
        <p:spPr>
          <a:xfrm>
            <a:off x="68580" y="5808998"/>
            <a:ext cx="12054840" cy="103262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b="1" dirty="0">
                <a:solidFill>
                  <a:srgbClr val="0070C0"/>
                </a:solidFill>
                <a:latin typeface="Arial" panose="020B0604020202020204" pitchFamily="34" charset="0"/>
                <a:cs typeface="Arial" panose="020B0604020202020204" pitchFamily="34" charset="0"/>
              </a:rPr>
              <a:t>28798 Rows(Reviews), 9 Columns(Variables)</a:t>
            </a:r>
          </a:p>
        </p:txBody>
      </p:sp>
      <p:pic>
        <p:nvPicPr>
          <p:cNvPr id="2" name="Picture 1">
            <a:extLst>
              <a:ext uri="{FF2B5EF4-FFF2-40B4-BE49-F238E27FC236}">
                <a16:creationId xmlns:a16="http://schemas.microsoft.com/office/drawing/2014/main" id="{EF23D9B0-6B24-44CB-B632-BA109FFE7CF4}"/>
              </a:ext>
            </a:extLst>
          </p:cNvPr>
          <p:cNvPicPr>
            <a:picLocks noChangeAspect="1"/>
          </p:cNvPicPr>
          <p:nvPr/>
        </p:nvPicPr>
        <p:blipFill>
          <a:blip r:embed="rId2"/>
          <a:stretch>
            <a:fillRect/>
          </a:stretch>
        </p:blipFill>
        <p:spPr>
          <a:xfrm>
            <a:off x="1374590" y="904692"/>
            <a:ext cx="9442820" cy="5014082"/>
          </a:xfrm>
          <a:prstGeom prst="rect">
            <a:avLst/>
          </a:prstGeom>
        </p:spPr>
      </p:pic>
    </p:spTree>
    <p:extLst>
      <p:ext uri="{BB962C8B-B14F-4D97-AF65-F5344CB8AC3E}">
        <p14:creationId xmlns:p14="http://schemas.microsoft.com/office/powerpoint/2010/main" val="2147076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4A5E0119-CD39-4765-9107-50C7DD327C6F}"/>
              </a:ext>
            </a:extLst>
          </p:cNvPr>
          <p:cNvSpPr>
            <a:spLocks noGrp="1"/>
          </p:cNvSpPr>
          <p:nvPr>
            <p:ph type="title"/>
          </p:nvPr>
        </p:nvSpPr>
        <p:spPr>
          <a:xfrm>
            <a:off x="838200" y="164725"/>
            <a:ext cx="10515600" cy="1032623"/>
          </a:xfrm>
        </p:spPr>
        <p:txBody>
          <a:bodyPr>
            <a:normAutofit/>
          </a:bodyPr>
          <a:lstStyle/>
          <a:p>
            <a:pPr algn="ctr"/>
            <a:r>
              <a:rPr lang="en-US" sz="3200" b="1" dirty="0">
                <a:solidFill>
                  <a:srgbClr val="FF0000"/>
                </a:solidFill>
                <a:latin typeface="Arial" panose="020B0604020202020204" pitchFamily="34" charset="0"/>
                <a:cs typeface="Arial" panose="020B0604020202020204" pitchFamily="34" charset="0"/>
              </a:rPr>
              <a:t>Data Wrangling – Missing &amp; Duplicate Values</a:t>
            </a:r>
          </a:p>
        </p:txBody>
      </p:sp>
      <p:pic>
        <p:nvPicPr>
          <p:cNvPr id="3" name="Picture 2">
            <a:extLst>
              <a:ext uri="{FF2B5EF4-FFF2-40B4-BE49-F238E27FC236}">
                <a16:creationId xmlns:a16="http://schemas.microsoft.com/office/drawing/2014/main" id="{68B66F08-6226-4B31-882B-1463700F985E}"/>
              </a:ext>
            </a:extLst>
          </p:cNvPr>
          <p:cNvPicPr>
            <a:picLocks noChangeAspect="1"/>
          </p:cNvPicPr>
          <p:nvPr/>
        </p:nvPicPr>
        <p:blipFill>
          <a:blip r:embed="rId2"/>
          <a:stretch>
            <a:fillRect/>
          </a:stretch>
        </p:blipFill>
        <p:spPr>
          <a:xfrm>
            <a:off x="1104998" y="1197348"/>
            <a:ext cx="7238804" cy="5229225"/>
          </a:xfrm>
          <a:prstGeom prst="rect">
            <a:avLst/>
          </a:prstGeom>
        </p:spPr>
      </p:pic>
      <p:sp>
        <p:nvSpPr>
          <p:cNvPr id="4" name="Oval 3">
            <a:extLst>
              <a:ext uri="{FF2B5EF4-FFF2-40B4-BE49-F238E27FC236}">
                <a16:creationId xmlns:a16="http://schemas.microsoft.com/office/drawing/2014/main" id="{99711388-3ACF-480B-8ADC-93D154FE5D51}"/>
              </a:ext>
            </a:extLst>
          </p:cNvPr>
          <p:cNvSpPr/>
          <p:nvPr/>
        </p:nvSpPr>
        <p:spPr>
          <a:xfrm>
            <a:off x="2651760" y="960120"/>
            <a:ext cx="1112520" cy="545407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365DAA31-1537-4176-A0EF-387D23AD21CA}"/>
              </a:ext>
            </a:extLst>
          </p:cNvPr>
          <p:cNvPicPr>
            <a:picLocks noChangeAspect="1"/>
          </p:cNvPicPr>
          <p:nvPr/>
        </p:nvPicPr>
        <p:blipFill>
          <a:blip r:embed="rId3"/>
          <a:stretch>
            <a:fillRect/>
          </a:stretch>
        </p:blipFill>
        <p:spPr>
          <a:xfrm>
            <a:off x="8219024" y="2497455"/>
            <a:ext cx="3876675" cy="1619250"/>
          </a:xfrm>
          <a:prstGeom prst="rect">
            <a:avLst/>
          </a:prstGeom>
        </p:spPr>
      </p:pic>
      <p:sp>
        <p:nvSpPr>
          <p:cNvPr id="7" name="Rectangle: Rounded Corners 6">
            <a:extLst>
              <a:ext uri="{FF2B5EF4-FFF2-40B4-BE49-F238E27FC236}">
                <a16:creationId xmlns:a16="http://schemas.microsoft.com/office/drawing/2014/main" id="{92E3806A-B8EE-4A91-90AC-88E390435262}"/>
              </a:ext>
            </a:extLst>
          </p:cNvPr>
          <p:cNvSpPr/>
          <p:nvPr/>
        </p:nvSpPr>
        <p:spPr>
          <a:xfrm>
            <a:off x="9136282" y="1584961"/>
            <a:ext cx="1950720" cy="912494"/>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b="1" dirty="0">
                <a:solidFill>
                  <a:srgbClr val="FF0000"/>
                </a:solidFill>
              </a:rPr>
              <a:t>NO</a:t>
            </a:r>
          </a:p>
        </p:txBody>
      </p:sp>
    </p:spTree>
    <p:extLst>
      <p:ext uri="{BB962C8B-B14F-4D97-AF65-F5344CB8AC3E}">
        <p14:creationId xmlns:p14="http://schemas.microsoft.com/office/powerpoint/2010/main" val="8081098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4A5E0119-CD39-4765-9107-50C7DD327C6F}"/>
              </a:ext>
            </a:extLst>
          </p:cNvPr>
          <p:cNvSpPr>
            <a:spLocks noGrp="1"/>
          </p:cNvSpPr>
          <p:nvPr>
            <p:ph type="title"/>
          </p:nvPr>
        </p:nvSpPr>
        <p:spPr>
          <a:xfrm>
            <a:off x="838200" y="164725"/>
            <a:ext cx="10515600" cy="1032623"/>
          </a:xfrm>
        </p:spPr>
        <p:txBody>
          <a:bodyPr>
            <a:normAutofit/>
          </a:bodyPr>
          <a:lstStyle/>
          <a:p>
            <a:pPr algn="ctr"/>
            <a:r>
              <a:rPr lang="en-US" sz="3200" b="1" dirty="0">
                <a:solidFill>
                  <a:srgbClr val="FF0000"/>
                </a:solidFill>
                <a:latin typeface="Arial" panose="020B0604020202020204" pitchFamily="34" charset="0"/>
                <a:cs typeface="Arial" panose="020B0604020202020204" pitchFamily="34" charset="0"/>
              </a:rPr>
              <a:t>Data Wrangling</a:t>
            </a:r>
          </a:p>
        </p:txBody>
      </p:sp>
      <p:pic>
        <p:nvPicPr>
          <p:cNvPr id="2" name="Picture 1">
            <a:extLst>
              <a:ext uri="{FF2B5EF4-FFF2-40B4-BE49-F238E27FC236}">
                <a16:creationId xmlns:a16="http://schemas.microsoft.com/office/drawing/2014/main" id="{EF23D9B0-6B24-44CB-B632-BA109FFE7CF4}"/>
              </a:ext>
            </a:extLst>
          </p:cNvPr>
          <p:cNvPicPr>
            <a:picLocks noChangeAspect="1"/>
          </p:cNvPicPr>
          <p:nvPr/>
        </p:nvPicPr>
        <p:blipFill rotWithShape="1">
          <a:blip r:embed="rId2"/>
          <a:srcRect b="58166"/>
          <a:stretch/>
        </p:blipFill>
        <p:spPr>
          <a:xfrm>
            <a:off x="1374590" y="923028"/>
            <a:ext cx="9442820" cy="2097588"/>
          </a:xfrm>
          <a:prstGeom prst="rect">
            <a:avLst/>
          </a:prstGeom>
        </p:spPr>
      </p:pic>
      <p:sp>
        <p:nvSpPr>
          <p:cNvPr id="5" name="Title 1">
            <a:extLst>
              <a:ext uri="{FF2B5EF4-FFF2-40B4-BE49-F238E27FC236}">
                <a16:creationId xmlns:a16="http://schemas.microsoft.com/office/drawing/2014/main" id="{5495539E-8F9E-40A7-BA77-3F2BB9D5475C}"/>
              </a:ext>
            </a:extLst>
          </p:cNvPr>
          <p:cNvSpPr txBox="1">
            <a:spLocks/>
          </p:cNvSpPr>
          <p:nvPr/>
        </p:nvSpPr>
        <p:spPr>
          <a:xfrm>
            <a:off x="1374590" y="3020616"/>
            <a:ext cx="12054840" cy="3672659"/>
          </a:xfrm>
          <a:prstGeom prst="rect">
            <a:avLst/>
          </a:prstGeom>
        </p:spPr>
        <p:txBody>
          <a:bodyPr vert="horz" lIns="91440" tIns="45720" rIns="91440" bIns="45720" rtlCol="0" anchor="ctr">
            <a:normAutofit/>
          </a:bodyPr>
          <a:lstStyle>
            <a:defPPr>
              <a:defRPr lang="en-US"/>
            </a:defPPr>
            <a:lvl1pPr algn="ctr">
              <a:lnSpc>
                <a:spcPct val="90000"/>
              </a:lnSpc>
              <a:spcBef>
                <a:spcPct val="0"/>
              </a:spcBef>
              <a:buNone/>
              <a:defRPr sz="3200" b="1">
                <a:solidFill>
                  <a:srgbClr val="0070C0"/>
                </a:solidFill>
                <a:latin typeface="Arial" panose="020B0604020202020204" pitchFamily="34" charset="0"/>
                <a:ea typeface="+mj-ea"/>
                <a:cs typeface="Arial" panose="020B0604020202020204" pitchFamily="34" charset="0"/>
              </a:defRPr>
            </a:lvl1pPr>
          </a:lstStyle>
          <a:p>
            <a:pPr algn="l"/>
            <a:r>
              <a:rPr lang="en-US" dirty="0"/>
              <a:t>Concatenate the texts</a:t>
            </a:r>
          </a:p>
          <a:p>
            <a:pPr algn="l"/>
            <a:r>
              <a:rPr lang="en-US" dirty="0"/>
              <a:t>Drop ‘helpful’ feature</a:t>
            </a:r>
          </a:p>
          <a:p>
            <a:pPr algn="l"/>
            <a:r>
              <a:rPr lang="en-US" dirty="0"/>
              <a:t>Rearrange ‘Overall’ feature</a:t>
            </a:r>
          </a:p>
          <a:p>
            <a:pPr algn="l"/>
            <a:r>
              <a:rPr lang="en-US" dirty="0"/>
              <a:t>Rearrange ‘reviewerID’ and ‘reviewerName’</a:t>
            </a:r>
          </a:p>
          <a:p>
            <a:pPr algn="l"/>
            <a:r>
              <a:rPr lang="en-US" dirty="0"/>
              <a:t>Rearrange ‘unixReviewTime’ and ‘reviewTime’  </a:t>
            </a:r>
          </a:p>
        </p:txBody>
      </p:sp>
      <p:sp>
        <p:nvSpPr>
          <p:cNvPr id="3" name="Star: 4 Points 2">
            <a:extLst>
              <a:ext uri="{FF2B5EF4-FFF2-40B4-BE49-F238E27FC236}">
                <a16:creationId xmlns:a16="http://schemas.microsoft.com/office/drawing/2014/main" id="{1128F58F-969B-41DD-9FE5-61A7D4113500}"/>
              </a:ext>
            </a:extLst>
          </p:cNvPr>
          <p:cNvSpPr/>
          <p:nvPr/>
        </p:nvSpPr>
        <p:spPr>
          <a:xfrm>
            <a:off x="1219200" y="3778919"/>
            <a:ext cx="155390" cy="289560"/>
          </a:xfrm>
          <a:prstGeom prst="star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Star: 4 Points 6">
            <a:extLst>
              <a:ext uri="{FF2B5EF4-FFF2-40B4-BE49-F238E27FC236}">
                <a16:creationId xmlns:a16="http://schemas.microsoft.com/office/drawing/2014/main" id="{FD9D7C8A-AF15-44FC-8D64-947FDCA0CD4B}"/>
              </a:ext>
            </a:extLst>
          </p:cNvPr>
          <p:cNvSpPr/>
          <p:nvPr/>
        </p:nvSpPr>
        <p:spPr>
          <a:xfrm>
            <a:off x="1219200" y="4214416"/>
            <a:ext cx="155390" cy="289560"/>
          </a:xfrm>
          <a:prstGeom prst="star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tar: 4 Points 7">
            <a:extLst>
              <a:ext uri="{FF2B5EF4-FFF2-40B4-BE49-F238E27FC236}">
                <a16:creationId xmlns:a16="http://schemas.microsoft.com/office/drawing/2014/main" id="{F326D459-19CA-4387-9EDC-84C965F7D69D}"/>
              </a:ext>
            </a:extLst>
          </p:cNvPr>
          <p:cNvSpPr/>
          <p:nvPr/>
        </p:nvSpPr>
        <p:spPr>
          <a:xfrm>
            <a:off x="1219200" y="4682002"/>
            <a:ext cx="155390" cy="289560"/>
          </a:xfrm>
          <a:prstGeom prst="star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tar: 4 Points 10">
            <a:extLst>
              <a:ext uri="{FF2B5EF4-FFF2-40B4-BE49-F238E27FC236}">
                <a16:creationId xmlns:a16="http://schemas.microsoft.com/office/drawing/2014/main" id="{1F37DE35-E7D8-45AC-BE99-A28DBDD82A5A}"/>
              </a:ext>
            </a:extLst>
          </p:cNvPr>
          <p:cNvSpPr/>
          <p:nvPr/>
        </p:nvSpPr>
        <p:spPr>
          <a:xfrm>
            <a:off x="1219200" y="5075272"/>
            <a:ext cx="155390" cy="289560"/>
          </a:xfrm>
          <a:prstGeom prst="star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tar: 4 Points 11">
            <a:extLst>
              <a:ext uri="{FF2B5EF4-FFF2-40B4-BE49-F238E27FC236}">
                <a16:creationId xmlns:a16="http://schemas.microsoft.com/office/drawing/2014/main" id="{EB7904A1-3582-4195-8FB2-D80175043E30}"/>
              </a:ext>
            </a:extLst>
          </p:cNvPr>
          <p:cNvSpPr/>
          <p:nvPr/>
        </p:nvSpPr>
        <p:spPr>
          <a:xfrm>
            <a:off x="1219200" y="5572205"/>
            <a:ext cx="155390" cy="289560"/>
          </a:xfrm>
          <a:prstGeom prst="star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800560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4A5E0119-CD39-4765-9107-50C7DD327C6F}"/>
              </a:ext>
            </a:extLst>
          </p:cNvPr>
          <p:cNvSpPr>
            <a:spLocks noGrp="1"/>
          </p:cNvSpPr>
          <p:nvPr>
            <p:ph type="title"/>
          </p:nvPr>
        </p:nvSpPr>
        <p:spPr>
          <a:xfrm>
            <a:off x="838200" y="164725"/>
            <a:ext cx="10515600" cy="1032623"/>
          </a:xfrm>
        </p:spPr>
        <p:txBody>
          <a:bodyPr>
            <a:normAutofit/>
          </a:bodyPr>
          <a:lstStyle/>
          <a:p>
            <a:pPr algn="ctr"/>
            <a:r>
              <a:rPr lang="en-US" sz="3200" b="1" dirty="0">
                <a:solidFill>
                  <a:srgbClr val="FF0000"/>
                </a:solidFill>
                <a:latin typeface="Arial" panose="020B0604020202020204" pitchFamily="34" charset="0"/>
                <a:cs typeface="Arial" panose="020B0604020202020204" pitchFamily="34" charset="0"/>
              </a:rPr>
              <a:t>Data Wrangling – Rename Features</a:t>
            </a:r>
          </a:p>
        </p:txBody>
      </p:sp>
      <p:sp>
        <p:nvSpPr>
          <p:cNvPr id="5" name="Title 1">
            <a:extLst>
              <a:ext uri="{FF2B5EF4-FFF2-40B4-BE49-F238E27FC236}">
                <a16:creationId xmlns:a16="http://schemas.microsoft.com/office/drawing/2014/main" id="{5495539E-8F9E-40A7-BA77-3F2BB9D5475C}"/>
              </a:ext>
            </a:extLst>
          </p:cNvPr>
          <p:cNvSpPr txBox="1">
            <a:spLocks/>
          </p:cNvSpPr>
          <p:nvPr/>
        </p:nvSpPr>
        <p:spPr>
          <a:xfrm>
            <a:off x="505910" y="2946102"/>
            <a:ext cx="12054840" cy="3672659"/>
          </a:xfrm>
          <a:prstGeom prst="rect">
            <a:avLst/>
          </a:prstGeom>
        </p:spPr>
        <p:txBody>
          <a:bodyPr vert="horz" lIns="91440" tIns="45720" rIns="91440" bIns="45720" rtlCol="0" anchor="ctr">
            <a:normAutofit/>
          </a:bodyPr>
          <a:lstStyle>
            <a:defPPr>
              <a:defRPr lang="en-US"/>
            </a:defPPr>
            <a:lvl1pPr algn="ctr">
              <a:lnSpc>
                <a:spcPct val="90000"/>
              </a:lnSpc>
              <a:spcBef>
                <a:spcPct val="0"/>
              </a:spcBef>
              <a:buNone/>
              <a:defRPr sz="3200" b="1">
                <a:solidFill>
                  <a:srgbClr val="0070C0"/>
                </a:solidFill>
                <a:latin typeface="Arial" panose="020B0604020202020204" pitchFamily="34" charset="0"/>
                <a:ea typeface="+mj-ea"/>
                <a:cs typeface="Arial" panose="020B0604020202020204" pitchFamily="34" charset="0"/>
              </a:defRPr>
            </a:lvl1pPr>
          </a:lstStyle>
          <a:p>
            <a:pPr algn="l"/>
            <a:r>
              <a:rPr lang="en-US" dirty="0"/>
              <a:t>reviewerID : </a:t>
            </a:r>
            <a:r>
              <a:rPr lang="en-US" dirty="0">
                <a:solidFill>
                  <a:srgbClr val="FF0000"/>
                </a:solidFill>
              </a:rPr>
              <a:t>"customer" </a:t>
            </a:r>
          </a:p>
          <a:p>
            <a:pPr algn="l"/>
            <a:r>
              <a:rPr lang="en-US" dirty="0"/>
              <a:t>asin : </a:t>
            </a:r>
            <a:r>
              <a:rPr lang="en-US" dirty="0">
                <a:solidFill>
                  <a:srgbClr val="FF0000"/>
                </a:solidFill>
              </a:rPr>
              <a:t>"product" </a:t>
            </a:r>
          </a:p>
          <a:p>
            <a:pPr algn="l"/>
            <a:r>
              <a:rPr lang="en-US" dirty="0"/>
              <a:t>reviewText: This will be concatenated with "summary" and renamed as </a:t>
            </a:r>
            <a:r>
              <a:rPr lang="en-US" dirty="0">
                <a:solidFill>
                  <a:srgbClr val="FF0000"/>
                </a:solidFill>
              </a:rPr>
              <a:t>"review_text" </a:t>
            </a:r>
          </a:p>
          <a:p>
            <a:pPr algn="l"/>
            <a:r>
              <a:rPr lang="en-US" dirty="0"/>
              <a:t>overall: </a:t>
            </a:r>
            <a:r>
              <a:rPr lang="en-US" dirty="0">
                <a:solidFill>
                  <a:srgbClr val="FF0000"/>
                </a:solidFill>
              </a:rPr>
              <a:t>"rating_class“</a:t>
            </a:r>
          </a:p>
          <a:p>
            <a:pPr algn="l"/>
            <a:r>
              <a:rPr lang="en-US" dirty="0"/>
              <a:t>reviewTime: </a:t>
            </a:r>
            <a:r>
              <a:rPr lang="en-US" dirty="0">
                <a:solidFill>
                  <a:srgbClr val="FF0000"/>
                </a:solidFill>
              </a:rPr>
              <a:t>"year"</a:t>
            </a:r>
          </a:p>
          <a:p>
            <a:pPr algn="l"/>
            <a:r>
              <a:rPr lang="en-US" dirty="0"/>
              <a:t>  </a:t>
            </a:r>
          </a:p>
        </p:txBody>
      </p:sp>
      <p:sp>
        <p:nvSpPr>
          <p:cNvPr id="3" name="Star: 4 Points 2">
            <a:extLst>
              <a:ext uri="{FF2B5EF4-FFF2-40B4-BE49-F238E27FC236}">
                <a16:creationId xmlns:a16="http://schemas.microsoft.com/office/drawing/2014/main" id="{1128F58F-969B-41DD-9FE5-61A7D4113500}"/>
              </a:ext>
            </a:extLst>
          </p:cNvPr>
          <p:cNvSpPr/>
          <p:nvPr/>
        </p:nvSpPr>
        <p:spPr>
          <a:xfrm>
            <a:off x="350520" y="3704405"/>
            <a:ext cx="155390" cy="289560"/>
          </a:xfrm>
          <a:prstGeom prst="star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Star: 4 Points 6">
            <a:extLst>
              <a:ext uri="{FF2B5EF4-FFF2-40B4-BE49-F238E27FC236}">
                <a16:creationId xmlns:a16="http://schemas.microsoft.com/office/drawing/2014/main" id="{FD9D7C8A-AF15-44FC-8D64-947FDCA0CD4B}"/>
              </a:ext>
            </a:extLst>
          </p:cNvPr>
          <p:cNvSpPr/>
          <p:nvPr/>
        </p:nvSpPr>
        <p:spPr>
          <a:xfrm>
            <a:off x="350520" y="4139902"/>
            <a:ext cx="155390" cy="289560"/>
          </a:xfrm>
          <a:prstGeom prst="star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tar: 4 Points 7">
            <a:extLst>
              <a:ext uri="{FF2B5EF4-FFF2-40B4-BE49-F238E27FC236}">
                <a16:creationId xmlns:a16="http://schemas.microsoft.com/office/drawing/2014/main" id="{F326D459-19CA-4387-9EDC-84C965F7D69D}"/>
              </a:ext>
            </a:extLst>
          </p:cNvPr>
          <p:cNvSpPr/>
          <p:nvPr/>
        </p:nvSpPr>
        <p:spPr>
          <a:xfrm>
            <a:off x="350520" y="5090062"/>
            <a:ext cx="155390" cy="289560"/>
          </a:xfrm>
          <a:prstGeom prst="star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tar: 4 Points 11">
            <a:extLst>
              <a:ext uri="{FF2B5EF4-FFF2-40B4-BE49-F238E27FC236}">
                <a16:creationId xmlns:a16="http://schemas.microsoft.com/office/drawing/2014/main" id="{EB7904A1-3582-4195-8FB2-D80175043E30}"/>
              </a:ext>
            </a:extLst>
          </p:cNvPr>
          <p:cNvSpPr/>
          <p:nvPr/>
        </p:nvSpPr>
        <p:spPr>
          <a:xfrm>
            <a:off x="350520" y="5497691"/>
            <a:ext cx="155390" cy="289560"/>
          </a:xfrm>
          <a:prstGeom prst="star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6D3651DD-92E9-495D-82CA-01BE8B99C6D6}"/>
              </a:ext>
            </a:extLst>
          </p:cNvPr>
          <p:cNvPicPr>
            <a:picLocks noChangeAspect="1"/>
          </p:cNvPicPr>
          <p:nvPr/>
        </p:nvPicPr>
        <p:blipFill>
          <a:blip r:embed="rId2"/>
          <a:stretch>
            <a:fillRect/>
          </a:stretch>
        </p:blipFill>
        <p:spPr>
          <a:xfrm>
            <a:off x="97193" y="1441981"/>
            <a:ext cx="11997614" cy="1295197"/>
          </a:xfrm>
          <a:prstGeom prst="rect">
            <a:avLst/>
          </a:prstGeom>
        </p:spPr>
      </p:pic>
      <p:sp>
        <p:nvSpPr>
          <p:cNvPr id="13" name="Title 1">
            <a:extLst>
              <a:ext uri="{FF2B5EF4-FFF2-40B4-BE49-F238E27FC236}">
                <a16:creationId xmlns:a16="http://schemas.microsoft.com/office/drawing/2014/main" id="{A9CDE7F0-800B-4DD2-B030-80F807923FBA}"/>
              </a:ext>
            </a:extLst>
          </p:cNvPr>
          <p:cNvSpPr txBox="1">
            <a:spLocks/>
          </p:cNvSpPr>
          <p:nvPr/>
        </p:nvSpPr>
        <p:spPr>
          <a:xfrm>
            <a:off x="-15240" y="859062"/>
            <a:ext cx="1706880" cy="103262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b="1" dirty="0">
                <a:solidFill>
                  <a:srgbClr val="00B0F0"/>
                </a:solidFill>
                <a:latin typeface="Arial" panose="020B0604020202020204" pitchFamily="34" charset="0"/>
                <a:cs typeface="Arial" panose="020B0604020202020204" pitchFamily="34" charset="0"/>
              </a:rPr>
              <a:t>Sample</a:t>
            </a:r>
          </a:p>
        </p:txBody>
      </p:sp>
      <p:sp>
        <p:nvSpPr>
          <p:cNvPr id="14" name="Star: 4 Points 13">
            <a:extLst>
              <a:ext uri="{FF2B5EF4-FFF2-40B4-BE49-F238E27FC236}">
                <a16:creationId xmlns:a16="http://schemas.microsoft.com/office/drawing/2014/main" id="{E963350E-7283-497B-B74E-DD6C0E268BF9}"/>
              </a:ext>
            </a:extLst>
          </p:cNvPr>
          <p:cNvSpPr/>
          <p:nvPr/>
        </p:nvSpPr>
        <p:spPr>
          <a:xfrm>
            <a:off x="350520" y="3325832"/>
            <a:ext cx="155390" cy="289560"/>
          </a:xfrm>
          <a:prstGeom prst="star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109211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2013</TotalTime>
  <Words>741</Words>
  <Application>Microsoft Office PowerPoint</Application>
  <PresentationFormat>Widescreen</PresentationFormat>
  <Paragraphs>160</Paragraphs>
  <Slides>38</Slides>
  <Notes>19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38</vt:i4>
      </vt:variant>
    </vt:vector>
  </HeadingPairs>
  <TitlesOfParts>
    <vt:vector size="42" baseType="lpstr">
      <vt:lpstr>Arial</vt:lpstr>
      <vt:lpstr>Calibri</vt:lpstr>
      <vt:lpstr>Calibri Light</vt:lpstr>
      <vt:lpstr>Office Theme</vt:lpstr>
      <vt:lpstr>Sentiment Analysis on Beauty Products’ Review</vt:lpstr>
      <vt:lpstr>Problem Definition</vt:lpstr>
      <vt:lpstr>Problem Definition</vt:lpstr>
      <vt:lpstr>Data</vt:lpstr>
      <vt:lpstr>Data Retrieval </vt:lpstr>
      <vt:lpstr>Data Information</vt:lpstr>
      <vt:lpstr>Data Wrangling – Missing &amp; Duplicate Values</vt:lpstr>
      <vt:lpstr>Data Wrangling</vt:lpstr>
      <vt:lpstr>Data Wrangling – Rename Features</vt:lpstr>
      <vt:lpstr>Descriptive Statistics</vt:lpstr>
      <vt:lpstr>Descriptive Statistics</vt:lpstr>
      <vt:lpstr>Preprocessing Text</vt:lpstr>
      <vt:lpstr>Preprocessing Text</vt:lpstr>
      <vt:lpstr>Preprocessing Text</vt:lpstr>
      <vt:lpstr>Exploratory Data Analysis – Target Variable</vt:lpstr>
      <vt:lpstr>Exploratory Data Analysis – ‘Year’ Feature</vt:lpstr>
      <vt:lpstr>Exploratory Data Analysis – ‘Review Length’ Feature</vt:lpstr>
      <vt:lpstr>Exploratory Data Analysis – ‘Text Review’ Feature</vt:lpstr>
      <vt:lpstr>Exploratory Data Analysis – ‘Text Review’ Feature</vt:lpstr>
      <vt:lpstr>Feature Selection</vt:lpstr>
      <vt:lpstr>Modeling – Data Preprocessing</vt:lpstr>
      <vt:lpstr>Modeling – Selecting the Right Evaluation Metric</vt:lpstr>
      <vt:lpstr>Modeling – Apply vectorizing </vt:lpstr>
      <vt:lpstr>Modeling – Models</vt:lpstr>
      <vt:lpstr>Dummy Classifier</vt:lpstr>
      <vt:lpstr>Count-Vectorizing and Algorithms</vt:lpstr>
      <vt:lpstr>TF-IDF and Algorithms</vt:lpstr>
      <vt:lpstr>Hashing Vectorizing and Algorithms</vt:lpstr>
      <vt:lpstr>Count-Vectorizing and Algorithms Adding Most and Least Common Words to Stopwords List</vt:lpstr>
      <vt:lpstr>Count-Vectorizing and Algorithms Synthetic Minority Oversampling Technique (SMOTE)</vt:lpstr>
      <vt:lpstr>Count-Vectorizing and Algorithms PCA + SMOTE</vt:lpstr>
      <vt:lpstr>Count-Vectorizing and Algorithms Truncated SVD + SMOTE</vt:lpstr>
      <vt:lpstr>Word2Vec and Simple Neural Network</vt:lpstr>
      <vt:lpstr>Conclusion</vt:lpstr>
      <vt:lpstr>Conclusion</vt:lpstr>
      <vt:lpstr>Recommendations</vt:lpstr>
      <vt:lpstr>Recommendations</vt:lpstr>
      <vt:lpstr>Future Study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Engin Turkmen  Predict the attrition in the company and Uncover the Factors that lead the employee attrition  January 28, 2019</dc:title>
  <dc:creator>Engin Turkmen</dc:creator>
  <cp:lastModifiedBy>Engin Turkmen</cp:lastModifiedBy>
  <cp:revision>105</cp:revision>
  <dcterms:created xsi:type="dcterms:W3CDTF">2019-01-28T21:19:05Z</dcterms:created>
  <dcterms:modified xsi:type="dcterms:W3CDTF">2019-04-25T18:14:14Z</dcterms:modified>
</cp:coreProperties>
</file>