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212" r:id="rId1"/>
  </p:sldMasterIdLst>
  <p:notesMasterIdLst>
    <p:notesMasterId r:id="rId19"/>
  </p:notesMasterIdLst>
  <p:handoutMasterIdLst>
    <p:handoutMasterId r:id="rId20"/>
  </p:handoutMasterIdLst>
  <p:sldIdLst>
    <p:sldId id="1470" r:id="rId2"/>
    <p:sldId id="1476" r:id="rId3"/>
    <p:sldId id="1471" r:id="rId4"/>
    <p:sldId id="1516" r:id="rId5"/>
    <p:sldId id="1637" r:id="rId6"/>
    <p:sldId id="1638" r:id="rId7"/>
    <p:sldId id="1639" r:id="rId8"/>
    <p:sldId id="1640" r:id="rId9"/>
    <p:sldId id="1615" r:id="rId10"/>
    <p:sldId id="1616" r:id="rId11"/>
    <p:sldId id="1627" r:id="rId12"/>
    <p:sldId id="1628" r:id="rId13"/>
    <p:sldId id="1642" r:id="rId14"/>
    <p:sldId id="1636" r:id="rId15"/>
    <p:sldId id="1556" r:id="rId16"/>
    <p:sldId id="1557" r:id="rId17"/>
    <p:sldId id="1558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5FFFF"/>
    <a:srgbClr val="00FFFF"/>
    <a:srgbClr val="FF0000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54" autoAdjust="0"/>
  </p:normalViewPr>
  <p:slideViewPr>
    <p:cSldViewPr snapToGrid="0"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7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74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3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2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4B8F98-DC94-4DAB-9E39-0A40F9E2E67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Note: We will discuss binary trees in detail later</a:t>
            </a:r>
          </a:p>
        </p:txBody>
      </p:sp>
    </p:spTree>
    <p:extLst>
      <p:ext uri="{BB962C8B-B14F-4D97-AF65-F5344CB8AC3E}">
        <p14:creationId xmlns:p14="http://schemas.microsoft.com/office/powerpoint/2010/main" val="344092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74CF37E-3170-492F-8D8B-6084D8652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9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24F7B-8A31-450C-B5E6-A320A57D7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7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1A10A-7571-4715-9AD8-6E7A12753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1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152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0215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5648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205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9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365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923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0283"/>
            <a:ext cx="8077200" cy="3048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A3FEE-006F-4F66-B516-E093C1D7C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470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AC92E-6FA0-4410-BA7F-A25F4DD29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4407F-B9F3-446D-9C1D-8B1A1BF0FA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D845A-DC8C-4CBE-9243-BA9D118BF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2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92570-9F27-4832-B40E-B94F83D24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4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7CF6F-2209-47EF-B7CD-87E869A3D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3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A9D4-56E7-4359-9916-48D8CB692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27C53-B283-4868-922B-B736B7B47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0DE7B035-0DDD-4626-B579-EA90C30B1D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 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3"/>
            <a:endParaRPr lang="en-US" altLang="en-US" smtClean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0832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05726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213" r:id="rId1"/>
    <p:sldLayoutId id="2147485214" r:id="rId2"/>
    <p:sldLayoutId id="2147485215" r:id="rId3"/>
    <p:sldLayoutId id="2147485216" r:id="rId4"/>
    <p:sldLayoutId id="2147485217" r:id="rId5"/>
    <p:sldLayoutId id="2147485218" r:id="rId6"/>
    <p:sldLayoutId id="2147485219" r:id="rId7"/>
    <p:sldLayoutId id="2147485220" r:id="rId8"/>
    <p:sldLayoutId id="2147485221" r:id="rId9"/>
    <p:sldLayoutId id="2147485222" r:id="rId10"/>
    <p:sldLayoutId id="2147485223" r:id="rId11"/>
    <p:sldLayoutId id="2147485228" r:id="rId12"/>
    <p:sldLayoutId id="2147485229" r:id="rId13"/>
    <p:sldLayoutId id="2147485210" r:id="rId14"/>
    <p:sldLayoutId id="2147485211" r:id="rId15"/>
    <p:sldLayoutId id="2147485203" r:id="rId16"/>
    <p:sldLayoutId id="2147485204" r:id="rId17"/>
    <p:sldLayoutId id="2147485205" r:id="rId18"/>
    <p:sldLayoutId id="2147485196" r:id="rId19"/>
    <p:sldLayoutId id="2147485197" r:id="rId20"/>
    <p:sldLayoutId id="2147485189" r:id="rId21"/>
    <p:sldLayoutId id="2147485190" r:id="rId2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eaLnBrk="1"/>
            <a:r>
              <a:rPr lang="en-GB" sz="2400" b="1" dirty="0" smtClean="0">
                <a:solidFill>
                  <a:srgbClr val="000000"/>
                </a:solidFill>
              </a:rPr>
              <a:t>Recursion III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BF6706-B696-49D5-9249-17DD9324025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Tail Recursion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1000" cy="5029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 what is </a:t>
            </a:r>
            <a:r>
              <a:rPr lang="en-US" altLang="en-US" dirty="0" smtClean="0">
                <a:solidFill>
                  <a:srgbClr val="FF0000"/>
                </a:solidFill>
              </a:rPr>
              <a:t>tail recursion</a:t>
            </a:r>
            <a:r>
              <a:rPr lang="en-US" altLang="en-US" dirty="0" smtClean="0"/>
              <a:t>?</a:t>
            </a:r>
          </a:p>
          <a:p>
            <a:pPr lvl="1" eaLnBrk="1" hangingPunct="1"/>
            <a:r>
              <a:rPr lang="en-US" altLang="en-US" dirty="0" smtClean="0"/>
              <a:t>Recursive algorithm in which the recursive call is the LAST statement in a call of the method</a:t>
            </a:r>
          </a:p>
          <a:p>
            <a:pPr eaLnBrk="1" hangingPunct="1"/>
            <a:r>
              <a:rPr lang="en-US" altLang="en-US" dirty="0" smtClean="0"/>
              <a:t>What are the implications of tail recursion?</a:t>
            </a:r>
          </a:p>
          <a:p>
            <a:pPr lvl="1" eaLnBrk="1" hangingPunct="1"/>
            <a:r>
              <a:rPr lang="en-US" altLang="en-US" dirty="0" smtClean="0"/>
              <a:t>Any tail recursive algorithm can be converted into an iterative algorithm in a methodical way</a:t>
            </a:r>
          </a:p>
          <a:p>
            <a:pPr lvl="2" eaLnBrk="1" hangingPunct="1"/>
            <a:r>
              <a:rPr lang="en-US" altLang="en-US" dirty="0" smtClean="0"/>
              <a:t>In fact some compilers do this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403606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2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2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Tail Recursion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the last action performed by a recursive </a:t>
            </a:r>
            <a:br>
              <a:rPr lang="en-US" altLang="en-US" smtClean="0"/>
            </a:br>
            <a:r>
              <a:rPr lang="en-US" altLang="en-US" smtClean="0"/>
              <a:t>method is a recursive call.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24000" y="2138363"/>
            <a:ext cx="6096000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5" name="Rounded Rectangle 4"/>
          <p:cNvSpPr/>
          <p:nvPr/>
        </p:nvSpPr>
        <p:spPr>
          <a:xfrm>
            <a:off x="2397125" y="3657600"/>
            <a:ext cx="3408363" cy="442913"/>
          </a:xfrm>
          <a:prstGeom prst="roundRect">
            <a:avLst/>
          </a:prstGeom>
          <a:solidFill>
            <a:srgbClr val="FFFF00">
              <a:alpha val="2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3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Tail Recursion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a tail-recursive method, the last action is a recursive call</a:t>
            </a:r>
          </a:p>
          <a:p>
            <a:pPr eaLnBrk="1" hangingPunct="1"/>
            <a:r>
              <a:rPr lang="en-US" altLang="en-US" smtClean="0"/>
              <a:t>This call performs a repetition that can be done by using iteration.</a:t>
            </a:r>
          </a:p>
          <a:p>
            <a:pPr eaLnBrk="1" hangingPunct="1"/>
            <a:r>
              <a:rPr lang="en-US" altLang="en-US" smtClean="0"/>
              <a:t>Converting a tail-recursive method to an iterative one is usually a straightforward process.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747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tail-recursion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Examples (Done on </a:t>
            </a:r>
            <a:r>
              <a:rPr lang="en-US" dirty="0" smtClean="0"/>
              <a:t>board)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Fibonacci</a:t>
            </a:r>
          </a:p>
          <a:p>
            <a:pPr lvl="1"/>
            <a:r>
              <a:rPr lang="en-US" dirty="0"/>
              <a:t>Towers of Hanoi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3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tail-recursion into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Examples (Done on board)</a:t>
            </a:r>
          </a:p>
          <a:p>
            <a:pPr lvl="1"/>
            <a:r>
              <a:rPr lang="en-US" dirty="0" err="1" smtClean="0"/>
              <a:t>CountDown</a:t>
            </a:r>
            <a:endParaRPr lang="en-US" dirty="0" smtClean="0"/>
          </a:p>
          <a:p>
            <a:pPr lvl="1"/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Fibonacci</a:t>
            </a:r>
          </a:p>
          <a:p>
            <a:pPr lvl="1"/>
            <a:r>
              <a:rPr lang="en-US" dirty="0" smtClean="0"/>
              <a:t>Towers of Hanoi</a:t>
            </a:r>
          </a:p>
        </p:txBody>
      </p:sp>
    </p:spTree>
    <p:extLst>
      <p:ext uri="{BB962C8B-B14F-4D97-AF65-F5344CB8AC3E}">
        <p14:creationId xmlns:p14="http://schemas.microsoft.com/office/powerpoint/2010/main" val="265095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74659" y="280832"/>
            <a:ext cx="8784405" cy="30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Using a Stack Instead of Recursion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example of converting a </a:t>
            </a:r>
            <a:br>
              <a:rPr lang="en-US" altLang="en-US" smtClean="0"/>
            </a:br>
            <a:r>
              <a:rPr lang="en-US" altLang="en-US" smtClean="0"/>
              <a:t>recursive method to an iterative 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12732"/>
            <a:ext cx="10671291" cy="3211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0786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a Stack Instead of Recursion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iterative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displayArray</a:t>
            </a:r>
            <a:r>
              <a:rPr lang="en-US" altLang="en-US" smtClean="0"/>
              <a:t> to maintain its own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0" y="1367889"/>
            <a:ext cx="9326880" cy="3419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7510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a Stack Instead of Recursion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iterative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displayArray</a:t>
            </a:r>
            <a:r>
              <a:rPr lang="en-US" altLang="en-US" smtClean="0"/>
              <a:t> to maintain its own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-1" y="1041010"/>
            <a:ext cx="9085501" cy="384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9287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3 postponed to this Friday 10/26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</a:t>
            </a:r>
            <a:r>
              <a:rPr lang="en-US" dirty="0" smtClean="0">
                <a:cs typeface="Arial"/>
              </a:rPr>
              <a:t>on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Tahoma"/>
                <a:cs typeface="Tahoma"/>
              </a:rPr>
              <a:t>Components of a recursive method</a:t>
            </a:r>
          </a:p>
          <a:p>
            <a:r>
              <a:rPr lang="en-US" dirty="0" smtClean="0">
                <a:ea typeface="Tahoma"/>
                <a:cs typeface="Tahoma"/>
              </a:rPr>
              <a:t>Examples of recursive methods</a:t>
            </a:r>
          </a:p>
          <a:p>
            <a:pPr lvl="1"/>
            <a:r>
              <a:rPr lang="en-US" dirty="0" smtClean="0">
                <a:ea typeface="Tahoma"/>
                <a:cs typeface="Tahoma"/>
              </a:rPr>
              <a:t>on Arrays</a:t>
            </a:r>
          </a:p>
          <a:p>
            <a:pPr lvl="1"/>
            <a:r>
              <a:rPr lang="en-US" dirty="0" smtClean="0">
                <a:ea typeface="Tahoma"/>
                <a:cs typeface="Tahoma"/>
              </a:rPr>
              <a:t>on Linked Chains</a:t>
            </a:r>
          </a:p>
          <a:p>
            <a:pPr lvl="1"/>
            <a:r>
              <a:rPr lang="en-US" dirty="0" smtClean="0">
                <a:ea typeface="Tahoma"/>
                <a:cs typeface="Tahoma"/>
              </a:rPr>
              <a:t>Towers of Hanoi</a:t>
            </a:r>
          </a:p>
          <a:p>
            <a:r>
              <a:rPr lang="en-US" dirty="0" smtClean="0">
                <a:ea typeface="Tahoma"/>
                <a:cs typeface="Tahoma"/>
              </a:rPr>
              <a:t>Running-time analysis</a:t>
            </a:r>
          </a:p>
          <a:p>
            <a:pPr lvl="1"/>
            <a:r>
              <a:rPr lang="en-US" dirty="0" smtClean="0">
                <a:ea typeface="Tahoma"/>
                <a:cs typeface="Tahoma"/>
              </a:rPr>
              <a:t>Formulating the recurrence relation</a:t>
            </a:r>
            <a:endParaRPr lang="en-US" dirty="0">
              <a:ea typeface="Tahoma"/>
              <a:cs typeface="Tahoma"/>
            </a:endParaRPr>
          </a:p>
          <a:p>
            <a:pPr lvl="1"/>
            <a:r>
              <a:rPr lang="en-US" dirty="0" smtClean="0">
                <a:ea typeface="Tahoma"/>
                <a:cs typeface="Tahoma"/>
              </a:rPr>
              <a:t>Coming up with an intuition for a closed-form</a:t>
            </a:r>
          </a:p>
          <a:p>
            <a:pPr lvl="1"/>
            <a:r>
              <a:rPr lang="en-US" dirty="0" smtClean="0">
                <a:ea typeface="Tahoma"/>
                <a:cs typeface="Tahoma"/>
              </a:rPr>
              <a:t>Proving the intuition by induction</a:t>
            </a:r>
          </a:p>
          <a:p>
            <a:pPr marL="457200" lvl="1" indent="0">
              <a:buNone/>
            </a:pP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Tree</a:t>
            </a:r>
          </a:p>
          <a:p>
            <a:r>
              <a:rPr lang="en-US" dirty="0" smtClean="0"/>
              <a:t>Converting recursion to iteration</a:t>
            </a:r>
          </a:p>
          <a:p>
            <a:pPr lvl="1"/>
            <a:r>
              <a:rPr lang="en-US" dirty="0" smtClean="0"/>
              <a:t>Converting to tail-recursion then to iteration</a:t>
            </a:r>
          </a:p>
          <a:p>
            <a:pPr lvl="1"/>
            <a:r>
              <a:rPr lang="en-US" dirty="0" smtClean="0"/>
              <a:t>Simulating the call stack</a:t>
            </a:r>
          </a:p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957851" y="5695890"/>
            <a:ext cx="4755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>
                <a:ea typeface="Tahoma"/>
                <a:cs typeface="Tahoma"/>
              </a:rPr>
              <a:t>(Some slides are from </a:t>
            </a:r>
            <a:r>
              <a:rPr lang="en-US" dirty="0">
                <a:ea typeface="Tahoma"/>
                <a:cs typeface="Tahoma"/>
              </a:rPr>
              <a:t>Dr. John Ramirez)</a:t>
            </a:r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5A1B8E-622E-40AD-9865-B5B8DD5ADB8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Single recursion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recursive algorithm with a single recursive call still provides a </a:t>
            </a:r>
            <a:r>
              <a:rPr lang="en-US" altLang="en-US" dirty="0" smtClean="0">
                <a:solidFill>
                  <a:srgbClr val="FF0000"/>
                </a:solidFill>
              </a:rPr>
              <a:t>linear</a:t>
            </a:r>
            <a:r>
              <a:rPr lang="en-US" altLang="en-US" dirty="0" smtClean="0"/>
              <a:t> chain of calls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1905000" y="28194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graphicFrame>
        <p:nvGraphicFramePr>
          <p:cNvPr id="1428485" name="Group 5"/>
          <p:cNvGraphicFramePr>
            <a:graphicFrameLocks noGrp="1"/>
          </p:cNvGraphicFramePr>
          <p:nvPr/>
        </p:nvGraphicFramePr>
        <p:xfrm>
          <a:off x="1752600" y="2667000"/>
          <a:ext cx="1371600" cy="292579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28501" name="Line 21"/>
          <p:cNvSpPr>
            <a:spLocks noChangeShapeType="1"/>
          </p:cNvSpPr>
          <p:nvPr/>
        </p:nvSpPr>
        <p:spPr bwMode="auto">
          <a:xfrm flipV="1">
            <a:off x="3733800" y="2667000"/>
            <a:ext cx="0" cy="2895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graphicFrame>
        <p:nvGraphicFramePr>
          <p:cNvPr id="1428502" name="Group 22"/>
          <p:cNvGraphicFramePr>
            <a:graphicFrameLocks noGrp="1"/>
          </p:cNvGraphicFramePr>
          <p:nvPr/>
        </p:nvGraphicFramePr>
        <p:xfrm>
          <a:off x="5715000" y="3962400"/>
          <a:ext cx="1371600" cy="146367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8512" name="Line 32"/>
          <p:cNvSpPr>
            <a:spLocks noChangeShapeType="1"/>
          </p:cNvSpPr>
          <p:nvPr/>
        </p:nvSpPr>
        <p:spPr bwMode="auto">
          <a:xfrm>
            <a:off x="6400800" y="2743200"/>
            <a:ext cx="0" cy="11430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28513" name="Text Box 33"/>
          <p:cNvSpPr txBox="1">
            <a:spLocks noChangeArrowheads="1"/>
          </p:cNvSpPr>
          <p:nvPr/>
        </p:nvSpPr>
        <p:spPr bwMode="auto">
          <a:xfrm>
            <a:off x="1295400" y="58674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Calls build run-time stack</a:t>
            </a:r>
          </a:p>
        </p:txBody>
      </p:sp>
      <p:sp>
        <p:nvSpPr>
          <p:cNvPr id="1428514" name="Text Box 34"/>
          <p:cNvSpPr txBox="1">
            <a:spLocks noChangeArrowheads="1"/>
          </p:cNvSpPr>
          <p:nvPr/>
        </p:nvSpPr>
        <p:spPr bwMode="auto">
          <a:xfrm>
            <a:off x="5029200" y="58674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Stack shrinks as calls finish</a:t>
            </a:r>
          </a:p>
        </p:txBody>
      </p:sp>
    </p:spTree>
    <p:extLst>
      <p:ext uri="{BB962C8B-B14F-4D97-AF65-F5344CB8AC3E}">
        <p14:creationId xmlns:p14="http://schemas.microsoft.com/office/powerpoint/2010/main" val="15250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2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2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2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2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2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8513" grpId="0"/>
      <p:bldP spid="14285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3C613-6503-493A-B7F6-A33D0B6F26E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Double recursion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 smtClean="0"/>
              <a:t>When a recursive algorithm has 2 calls, the </a:t>
            </a:r>
            <a:r>
              <a:rPr lang="en-US" altLang="en-US" u="sng" dirty="0" smtClean="0"/>
              <a:t>execution trace </a:t>
            </a:r>
            <a:r>
              <a:rPr lang="en-US" altLang="en-US" dirty="0" smtClean="0"/>
              <a:t>is now a binary tree, as we saw with the trace on the board</a:t>
            </a:r>
          </a:p>
          <a:p>
            <a:pPr lvl="2" eaLnBrk="1" hangingPunct="1"/>
            <a:r>
              <a:rPr lang="en-US" altLang="en-US" dirty="0" smtClean="0"/>
              <a:t>This is execution is more difficult to do without recursion</a:t>
            </a:r>
          </a:p>
          <a:p>
            <a:pPr lvl="3" eaLnBrk="1" hangingPunct="1"/>
            <a:r>
              <a:rPr lang="en-US" altLang="en-US" dirty="0" smtClean="0"/>
              <a:t>To do it, programmer must create and maintain his/her own stack to keep all of the various data values</a:t>
            </a:r>
          </a:p>
          <a:p>
            <a:pPr lvl="3" eaLnBrk="1" hangingPunct="1"/>
            <a:r>
              <a:rPr lang="en-US" altLang="en-US" dirty="0" smtClean="0"/>
              <a:t>This increases the likelihood of errors / bugs in the code</a:t>
            </a:r>
          </a:p>
          <a:p>
            <a:pPr lvl="1" eaLnBrk="1" hangingPunct="1"/>
            <a:r>
              <a:rPr lang="en-US" altLang="en-US" dirty="0" smtClean="0"/>
              <a:t>Later we will see some other classic recursive algorithms with multiple calls</a:t>
            </a:r>
          </a:p>
          <a:p>
            <a:pPr lvl="2" eaLnBrk="1" hangingPunct="1"/>
            <a:r>
              <a:rPr lang="en-US" altLang="en-US" dirty="0" smtClean="0"/>
              <a:t>Ex: </a:t>
            </a:r>
            <a:r>
              <a:rPr lang="en-US" altLang="en-US" dirty="0" err="1" smtClean="0"/>
              <a:t>MergeSort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QuickSort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45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15757" y="280832"/>
            <a:ext cx="8537825" cy="30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Poor Solution to a Simple Problem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to generate Fibonacci numbers.</a:t>
            </a:r>
          </a:p>
          <a:p>
            <a:pPr eaLnBrk="1" hangingPunct="1"/>
            <a:r>
              <a:rPr lang="en-US" altLang="en-US" smtClean="0"/>
              <a:t>Why is this inefficient?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27138" y="2286000"/>
            <a:ext cx="7092950" cy="206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00065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Poor Solution to a Simple Problem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computation of the Fibonacci </a:t>
            </a:r>
            <a:br>
              <a:rPr lang="en-US" altLang="en-US" dirty="0" smtClean="0"/>
            </a:br>
            <a:r>
              <a:rPr lang="en-US" altLang="en-US" dirty="0" smtClean="0"/>
              <a:t>number F</a:t>
            </a:r>
            <a:r>
              <a:rPr lang="en-US" altLang="en-US" baseline="-25000" dirty="0" smtClean="0"/>
              <a:t>6</a:t>
            </a:r>
            <a:r>
              <a:rPr lang="en-US" altLang="en-US" dirty="0" smtClean="0"/>
              <a:t> using (a) recursion … </a:t>
            </a:r>
            <a:r>
              <a:rPr lang="en-US" altLang="en-US" dirty="0" err="1" smtClean="0"/>
              <a:t>F</a:t>
            </a:r>
            <a:r>
              <a:rPr lang="en-US" altLang="en-US" baseline="-25000" dirty="0" err="1" smtClean="0"/>
              <a:t>n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 = </a:t>
            </a:r>
            <a:r>
              <a:rPr lang="el-GR" altLang="en-US" dirty="0" smtClean="0"/>
              <a:t>Ω</a:t>
            </a:r>
            <a:r>
              <a:rPr lang="en-US" altLang="en-US" dirty="0" smtClean="0"/>
              <a:t>(</a:t>
            </a:r>
            <a:r>
              <a:rPr lang="en-US" altLang="en-US" dirty="0"/>
              <a:t>2</a:t>
            </a:r>
            <a:r>
              <a:rPr lang="en-US" altLang="en-US" baseline="30000" dirty="0" smtClean="0"/>
              <a:t>n</a:t>
            </a:r>
            <a:r>
              <a:rPr lang="en-US" alt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1870075"/>
            <a:ext cx="6751638" cy="294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552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456B55-5954-4AA3-9033-4F8740FFFA04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Recursion into Iteration</a:t>
            </a: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Can we tell if a recursive algorithm can be easily done in an iterative way?</a:t>
            </a:r>
          </a:p>
          <a:p>
            <a:pPr lvl="2" eaLnBrk="1" hangingPunct="1"/>
            <a:r>
              <a:rPr lang="en-US" altLang="en-US" dirty="0" smtClean="0"/>
              <a:t>Yes – any recursive algorithm that is exclusively </a:t>
            </a:r>
            <a:r>
              <a:rPr lang="en-US" altLang="en-US" dirty="0" smtClean="0">
                <a:solidFill>
                  <a:srgbClr val="FF0000"/>
                </a:solidFill>
              </a:rPr>
              <a:t>tail recursive</a:t>
            </a:r>
            <a:r>
              <a:rPr lang="en-US" altLang="en-US" dirty="0" smtClean="0"/>
              <a:t> can be done simply using iteration without recursion</a:t>
            </a:r>
          </a:p>
          <a:p>
            <a:pPr lvl="2" eaLnBrk="1" hangingPunct="1"/>
            <a:r>
              <a:rPr lang="en-US" altLang="en-US" dirty="0" smtClean="0"/>
              <a:t>Most algorithms we have seen so far are exclusively tail recursive</a:t>
            </a:r>
          </a:p>
        </p:txBody>
      </p:sp>
    </p:spTree>
    <p:extLst>
      <p:ext uri="{BB962C8B-B14F-4D97-AF65-F5344CB8AC3E}">
        <p14:creationId xmlns:p14="http://schemas.microsoft.com/office/powerpoint/2010/main" val="25567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2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2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519</Words>
  <Application>Microsoft Office PowerPoint</Application>
  <PresentationFormat>On-screen Show (4:3)</PresentationFormat>
  <Paragraphs>98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ＭＳ Ｐゴシック</vt:lpstr>
      <vt:lpstr>Arial</vt:lpstr>
      <vt:lpstr>Arial Unicode MS</vt:lpstr>
      <vt:lpstr>Courier New</vt:lpstr>
      <vt:lpstr>Marlett</vt:lpstr>
      <vt:lpstr>Tahoma</vt:lpstr>
      <vt:lpstr>Times New Roman</vt:lpstr>
      <vt:lpstr>Generic</vt:lpstr>
      <vt:lpstr>PowerPoint Presentation</vt:lpstr>
      <vt:lpstr>Administrivia</vt:lpstr>
      <vt:lpstr> Earlier on Recursion</vt:lpstr>
      <vt:lpstr>Today’s Topics</vt:lpstr>
      <vt:lpstr>Single recursion</vt:lpstr>
      <vt:lpstr>Double recursion</vt:lpstr>
      <vt:lpstr>Poor Solution to a Simple Problem</vt:lpstr>
      <vt:lpstr>Poor Solution to a Simple Problem</vt:lpstr>
      <vt:lpstr>Converting Recursion into Iteration</vt:lpstr>
      <vt:lpstr>Tail Recursion</vt:lpstr>
      <vt:lpstr>Tail Recursion</vt:lpstr>
      <vt:lpstr>Tail Recursion</vt:lpstr>
      <vt:lpstr>Converting to tail-recursion</vt:lpstr>
      <vt:lpstr>Converting tail-recursion into iteration</vt:lpstr>
      <vt:lpstr>Using a Stack Instead of Recursion</vt:lpstr>
      <vt:lpstr>Using a Stack Instead of Recursion</vt:lpstr>
      <vt:lpstr>Using a Stack Instead of 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176</cp:revision>
  <dcterms:modified xsi:type="dcterms:W3CDTF">2017-10-30T15:49:21Z</dcterms:modified>
</cp:coreProperties>
</file>