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</p:sldMasterIdLst>
  <p:notesMasterIdLst>
    <p:notesMasterId r:id="rId22"/>
  </p:notesMasterIdLst>
  <p:handoutMasterIdLst>
    <p:handoutMasterId r:id="rId23"/>
  </p:handoutMasterIdLst>
  <p:sldIdLst>
    <p:sldId id="1470" r:id="rId2"/>
    <p:sldId id="1476" r:id="rId3"/>
    <p:sldId id="1471" r:id="rId4"/>
    <p:sldId id="1516" r:id="rId5"/>
    <p:sldId id="1556" r:id="rId6"/>
    <p:sldId id="1557" r:id="rId7"/>
    <p:sldId id="1558" r:id="rId8"/>
    <p:sldId id="1643" r:id="rId9"/>
    <p:sldId id="1629" r:id="rId10"/>
    <p:sldId id="1644" r:id="rId11"/>
    <p:sldId id="1645" r:id="rId12"/>
    <p:sldId id="1646" r:id="rId13"/>
    <p:sldId id="1647" r:id="rId14"/>
    <p:sldId id="1630" r:id="rId15"/>
    <p:sldId id="1631" r:id="rId16"/>
    <p:sldId id="1632" r:id="rId17"/>
    <p:sldId id="1633" r:id="rId18"/>
    <p:sldId id="1634" r:id="rId19"/>
    <p:sldId id="1635" r:id="rId20"/>
    <p:sldId id="1559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7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62A3ABA-F3B0-415E-9775-321CC43B0891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X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N</a:t>
            </a:r>
            <a:r>
              <a:rPr lang="en-US" altLang="en-US" dirty="0" smtClean="0">
                <a:latin typeface="Arial" panose="020B0604020202020204" pitchFamily="34" charset="0"/>
              </a:rPr>
              <a:t> = (X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N/2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Ok, but we need a base case as always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We can use the same as before: X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0</a:t>
            </a:r>
            <a:r>
              <a:rPr lang="en-US" altLang="en-US" dirty="0" smtClean="0">
                <a:latin typeface="Arial" panose="020B0604020202020204" pitchFamily="34" charset="0"/>
              </a:rPr>
              <a:t> = 1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But will this always work?  We need to make sure that our solution is always correct.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Let's try 2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3</a:t>
            </a:r>
            <a:r>
              <a:rPr lang="en-US" altLang="en-US" dirty="0" smtClean="0">
                <a:latin typeface="Arial" panose="020B0604020202020204" pitchFamily="34" charset="0"/>
              </a:rPr>
              <a:t> = (2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1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 = ((2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0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 = (1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 = 1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What went wrong?  Well the solution above works only when the exponent is EVEN.  If the exponent is odd, due to integer division truncation, we lose information.  We need a different case here.  Let's try again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X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N</a:t>
            </a:r>
            <a:r>
              <a:rPr lang="en-US" altLang="en-US" dirty="0" smtClean="0">
                <a:latin typeface="Arial" panose="020B0604020202020204" pitchFamily="34" charset="0"/>
              </a:rPr>
              <a:t> = (X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N/2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  when N is even and &gt; 0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     = X * (X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N/2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 when N is odd and &gt; 0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     = 1 when N = 0</a:t>
            </a:r>
          </a:p>
        </p:txBody>
      </p:sp>
    </p:spTree>
    <p:extLst>
      <p:ext uri="{BB962C8B-B14F-4D97-AF65-F5344CB8AC3E}">
        <p14:creationId xmlns:p14="http://schemas.microsoft.com/office/powerpoint/2010/main" val="125547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152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0215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28" r:id="rId12"/>
    <p:sldLayoutId id="2147485229" r:id="rId13"/>
    <p:sldLayoutId id="2147485210" r:id="rId14"/>
    <p:sldLayoutId id="2147485211" r:id="rId15"/>
    <p:sldLayoutId id="2147485203" r:id="rId16"/>
    <p:sldLayoutId id="2147485204" r:id="rId17"/>
    <p:sldLayoutId id="2147485205" r:id="rId18"/>
    <p:sldLayoutId id="2147485196" r:id="rId19"/>
    <p:sldLayoutId id="2147485197" r:id="rId20"/>
    <p:sldLayoutId id="2147485189" r:id="rId21"/>
    <p:sldLayoutId id="2147485190" r:id="rId2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acktrack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Recursion IV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809F1B-9DFF-4ADD-BCEC-DF80BBAEEB87}" type="slidenum">
              <a:rPr lang="en-US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819"/>
            <a:ext cx="8077200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Recursion and Divide and Conquer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Divide and Conquer</a:t>
            </a:r>
          </a:p>
          <a:p>
            <a:pPr lvl="1" eaLnBrk="1" hangingPunct="1"/>
            <a:r>
              <a:rPr lang="en-US" altLang="en-US" smtClean="0"/>
              <a:t>The idea is that a problem can be solved by breaking it down to one or more "smaller" problems in a systematic way</a:t>
            </a:r>
          </a:p>
          <a:p>
            <a:pPr lvl="2" eaLnBrk="1" hangingPunct="1"/>
            <a:r>
              <a:rPr lang="en-US" altLang="en-US" smtClean="0"/>
              <a:t>Usually the subproblem(s) are a fraction of the size of the original problem</a:t>
            </a:r>
          </a:p>
          <a:p>
            <a:pPr lvl="2" eaLnBrk="1" hangingPunct="1"/>
            <a:r>
              <a:rPr lang="en-US" altLang="en-US" smtClean="0"/>
              <a:t>Usually the subproblems(s) are identical in nature to the original problem</a:t>
            </a:r>
          </a:p>
          <a:p>
            <a:pPr lvl="2" eaLnBrk="1" hangingPunct="1"/>
            <a:r>
              <a:rPr lang="en-US" altLang="en-US" smtClean="0"/>
              <a:t>It is fairly clear why these algorithms can typically be solved quite nicely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27094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FB677DA-660F-49DB-9519-A5790A82A5DC}" type="slidenum">
              <a:rPr lang="en-US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2171"/>
            <a:ext cx="8077200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Recursion and Divide and Conquer</a:t>
            </a: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457200" y="1143000"/>
            <a:ext cx="822642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457200" y="1752600"/>
            <a:ext cx="411321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457200" y="2362200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8006" name="Rectangle 6"/>
          <p:cNvSpPr>
            <a:spLocks noChangeArrowheads="1"/>
          </p:cNvSpPr>
          <p:nvPr/>
        </p:nvSpPr>
        <p:spPr bwMode="auto">
          <a:xfrm>
            <a:off x="457200" y="2971800"/>
            <a:ext cx="103346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8007" name="Rectangle 7"/>
          <p:cNvSpPr>
            <a:spLocks noChangeArrowheads="1"/>
          </p:cNvSpPr>
          <p:nvPr/>
        </p:nvSpPr>
        <p:spPr bwMode="auto">
          <a:xfrm>
            <a:off x="457200" y="3581400"/>
            <a:ext cx="520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8008" name="Rectangle 8"/>
          <p:cNvSpPr>
            <a:spLocks noChangeArrowheads="1"/>
          </p:cNvSpPr>
          <p:nvPr/>
        </p:nvSpPr>
        <p:spPr bwMode="auto">
          <a:xfrm>
            <a:off x="457200" y="4191000"/>
            <a:ext cx="26511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8009" name="Rectangle 9"/>
          <p:cNvSpPr>
            <a:spLocks noChangeArrowheads="1"/>
          </p:cNvSpPr>
          <p:nvPr/>
        </p:nvSpPr>
        <p:spPr bwMode="auto">
          <a:xfrm>
            <a:off x="457200" y="4800600"/>
            <a:ext cx="13652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8010" name="Rectangle 10"/>
          <p:cNvSpPr>
            <a:spLocks noChangeArrowheads="1"/>
          </p:cNvSpPr>
          <p:nvPr/>
        </p:nvSpPr>
        <p:spPr bwMode="auto">
          <a:xfrm>
            <a:off x="457200" y="5410200"/>
            <a:ext cx="7302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4028" name="Text Box 11"/>
          <p:cNvSpPr txBox="1">
            <a:spLocks noChangeArrowheads="1"/>
          </p:cNvSpPr>
          <p:nvPr/>
        </p:nvSpPr>
        <p:spPr bwMode="auto">
          <a:xfrm>
            <a:off x="1676400" y="3048000"/>
            <a:ext cx="70104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800" dirty="0"/>
              <a:t>We can think of each lower level as solving the same problem as the level above</a:t>
            </a:r>
          </a:p>
          <a:p>
            <a:pPr lvl="1" algn="l" eaLnBrk="1" hangingPunct="1">
              <a:spcBef>
                <a:spcPct val="50000"/>
              </a:spcBef>
              <a:buFont typeface="Marlett" pitchFamily="2" charset="2"/>
              <a:buChar char="4"/>
            </a:pPr>
            <a:r>
              <a:rPr lang="en-US" altLang="en-US" sz="2400" dirty="0"/>
              <a:t>The only difference in each level is the size of the problem, which is ½ of that of the level above it</a:t>
            </a:r>
          </a:p>
          <a:p>
            <a:pPr lvl="1" algn="l" eaLnBrk="1" hangingPunct="1">
              <a:spcBef>
                <a:spcPct val="50000"/>
              </a:spcBef>
              <a:buFont typeface="Marlett" pitchFamily="2" charset="2"/>
              <a:buChar char="4"/>
            </a:pPr>
            <a:r>
              <a:rPr lang="en-US" altLang="en-US" sz="2400" dirty="0"/>
              <a:t>Note how quickly the problem size is </a:t>
            </a:r>
            <a:r>
              <a:rPr lang="en-US" altLang="en-US" sz="2400" dirty="0" smtClean="0"/>
              <a:t>reduced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22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3" grpId="0" animBg="1"/>
      <p:bldP spid="1408004" grpId="0" animBg="1"/>
      <p:bldP spid="1408005" grpId="0" animBg="1"/>
      <p:bldP spid="1408006" grpId="0" animBg="1"/>
      <p:bldP spid="1408007" grpId="0" animBg="1"/>
      <p:bldP spid="1408008" grpId="0" animBg="1"/>
      <p:bldP spid="1408009" grpId="0" animBg="1"/>
      <p:bldP spid="1408010" grpId="0" animBg="1"/>
      <p:bldP spid="214028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5514FE-F98D-49B3-A8E5-0D65B94C3110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819"/>
            <a:ext cx="8077200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Recursion and Divide and Conquer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/>
            <a:r>
              <a:rPr lang="en-US" altLang="en-US" smtClean="0"/>
              <a:t>How can we apply this to the Power fn?</a:t>
            </a:r>
          </a:p>
          <a:p>
            <a:pPr marL="1333500" lvl="2" indent="-419100" eaLnBrk="1" hangingPunct="1"/>
            <a:r>
              <a:rPr lang="en-US" altLang="en-US" smtClean="0"/>
              <a:t>We typically need to consider two important things: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altLang="en-US" smtClean="0">
                <a:solidFill>
                  <a:srgbClr val="FF6600"/>
                </a:solidFill>
              </a:rPr>
              <a:t>How do we break up or "divide" the problem into subproblems?</a:t>
            </a:r>
          </a:p>
          <a:p>
            <a:pPr marL="2171700" lvl="4" indent="-342900" eaLnBrk="1" hangingPunct="1">
              <a:buFont typeface="Tahoma" panose="020B0604030504040204" pitchFamily="34" charset="0"/>
              <a:buChar char="–"/>
            </a:pPr>
            <a:r>
              <a:rPr lang="en-US" altLang="en-US" smtClean="0"/>
              <a:t>In other words, what do we do to the data to process it before making our recursive call(s)?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altLang="en-US" smtClean="0">
                <a:solidFill>
                  <a:srgbClr val="009900"/>
                </a:solidFill>
              </a:rPr>
              <a:t>How do we use the solutions of the subproblems to generate the solution of the original problem?</a:t>
            </a:r>
          </a:p>
          <a:p>
            <a:pPr marL="2171700" lvl="4" indent="-342900" eaLnBrk="1" hangingPunct="1">
              <a:buFont typeface="Tahoma" panose="020B0604030504040204" pitchFamily="34" charset="0"/>
              <a:buChar char="–"/>
            </a:pPr>
            <a:r>
              <a:rPr lang="en-US" altLang="en-US" smtClean="0"/>
              <a:t>In other words, after the recursive calls complete, what do we do with the results?</a:t>
            </a:r>
          </a:p>
          <a:p>
            <a:pPr marL="1333500" lvl="2" indent="-419100" eaLnBrk="1" hangingPunct="1"/>
            <a:r>
              <a:rPr lang="en-US" altLang="en-US" smtClean="0"/>
              <a:t>For X</a:t>
            </a:r>
            <a:r>
              <a:rPr lang="en-US" altLang="en-US" baseline="30000" smtClean="0"/>
              <a:t>N</a:t>
            </a:r>
            <a:r>
              <a:rPr lang="en-US" altLang="en-US" smtClean="0"/>
              <a:t> the problem "size" is the exponent, N</a:t>
            </a:r>
          </a:p>
          <a:p>
            <a:pPr marL="1752600" lvl="3" indent="-381000" eaLnBrk="1" hangingPunct="1"/>
            <a:r>
              <a:rPr lang="en-US" altLang="en-US" smtClean="0"/>
              <a:t>So a subproblem would be the same problem with a smaller N</a:t>
            </a:r>
          </a:p>
        </p:txBody>
      </p:sp>
    </p:spTree>
    <p:extLst>
      <p:ext uri="{BB962C8B-B14F-4D97-AF65-F5344CB8AC3E}">
        <p14:creationId xmlns:p14="http://schemas.microsoft.com/office/powerpoint/2010/main" val="10470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0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0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0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0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95FAC6-B02F-4CDA-B846-763D9D901E2F}" type="slidenum">
              <a:rPr lang="en-US" alt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9467"/>
            <a:ext cx="8077200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Recursion and Divide and Conquer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96200" cy="5029200"/>
          </a:xfrm>
        </p:spPr>
        <p:txBody>
          <a:bodyPr/>
          <a:lstStyle/>
          <a:p>
            <a:pPr lvl="2" eaLnBrk="1" hangingPunct="1"/>
            <a:r>
              <a:rPr lang="en-US" altLang="en-US" dirty="0" smtClean="0"/>
              <a:t>Let's try </a:t>
            </a:r>
            <a:r>
              <a:rPr lang="en-US" altLang="en-US" dirty="0" smtClean="0">
                <a:solidFill>
                  <a:srgbClr val="FF0000"/>
                </a:solidFill>
              </a:rPr>
              <a:t>cutting N in half</a:t>
            </a:r>
            <a:r>
              <a:rPr lang="en-US" altLang="en-US" dirty="0" smtClean="0"/>
              <a:t> – use N/2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1) </a:t>
            </a:r>
            <a:r>
              <a:rPr lang="en-US" altLang="en-US" dirty="0" smtClean="0">
                <a:solidFill>
                  <a:srgbClr val="FF6600"/>
                </a:solidFill>
              </a:rPr>
              <a:t>We want to </a:t>
            </a:r>
            <a:r>
              <a:rPr lang="en-US" altLang="en-US" dirty="0" smtClean="0">
                <a:solidFill>
                  <a:srgbClr val="FF0000"/>
                </a:solidFill>
              </a:rPr>
              <a:t>define X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 somehow in terms of X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N/2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3" eaLnBrk="1" hangingPunct="1"/>
            <a:r>
              <a:rPr lang="en-US" altLang="en-US" dirty="0" smtClean="0">
                <a:solidFill>
                  <a:srgbClr val="FF6600"/>
                </a:solidFill>
              </a:rPr>
              <a:t>We can't forget the base case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2) </a:t>
            </a:r>
            <a:r>
              <a:rPr lang="en-US" altLang="en-US" dirty="0" smtClean="0">
                <a:solidFill>
                  <a:srgbClr val="009900"/>
                </a:solidFill>
              </a:rPr>
              <a:t>We need to determine how the original problem is solved in terms of the solution X</a:t>
            </a:r>
            <a:r>
              <a:rPr lang="en-US" altLang="en-US" baseline="30000" dirty="0" smtClean="0">
                <a:solidFill>
                  <a:srgbClr val="009900"/>
                </a:solidFill>
              </a:rPr>
              <a:t>N/2</a:t>
            </a:r>
          </a:p>
          <a:p>
            <a:pPr lvl="3" eaLnBrk="1" hangingPunct="1"/>
            <a:r>
              <a:rPr lang="en-US" altLang="en-US" dirty="0" smtClean="0"/>
              <a:t>Done on board (and see notes below)</a:t>
            </a:r>
          </a:p>
          <a:p>
            <a:pPr lvl="2" eaLnBrk="1" hangingPunct="1"/>
            <a:r>
              <a:rPr lang="en-US" altLang="en-US" dirty="0" smtClean="0"/>
              <a:t>Will this be an improvement over the other  version of the function?</a:t>
            </a:r>
          </a:p>
          <a:p>
            <a:pPr lvl="3" eaLnBrk="1" hangingPunct="1"/>
            <a:r>
              <a:rPr lang="en-US" altLang="en-US" dirty="0" smtClean="0"/>
              <a:t>It seems like it since the problem is being cut in half each time</a:t>
            </a:r>
          </a:p>
          <a:p>
            <a:pPr lvl="3" eaLnBrk="1" hangingPunct="1"/>
            <a:r>
              <a:rPr lang="en-US" altLang="en-US" dirty="0" smtClean="0"/>
              <a:t>Informal analysis shows we only need O(log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N) multiplications in this case (see text)</a:t>
            </a:r>
          </a:p>
        </p:txBody>
      </p:sp>
    </p:spTree>
    <p:extLst>
      <p:ext uri="{BB962C8B-B14F-4D97-AF65-F5344CB8AC3E}">
        <p14:creationId xmlns:p14="http://schemas.microsoft.com/office/powerpoint/2010/main" val="26954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998C5-6529-4E68-BEBA-17AD981EE95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Overhead of Recursion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dirty="0" smtClean="0"/>
              <a:t>So </a:t>
            </a:r>
            <a:r>
              <a:rPr lang="en-US" altLang="en-US" smtClean="0"/>
              <a:t>what else is recursion good for?</a:t>
            </a:r>
            <a:endParaRPr lang="en-US" altLang="en-US" dirty="0" smtClean="0"/>
          </a:p>
          <a:p>
            <a:pPr marL="952500" lvl="1" indent="-495300" eaLnBrk="1" hangingPunct="1">
              <a:buFont typeface="Marlett" pitchFamily="2" charset="2"/>
              <a:buAutoNum type="arabicParenR"/>
            </a:pPr>
            <a:r>
              <a:rPr lang="en-US" altLang="en-US" dirty="0" smtClean="0"/>
              <a:t>For some problems, a </a:t>
            </a:r>
            <a:r>
              <a:rPr lang="en-US" altLang="en-US" dirty="0" smtClean="0">
                <a:solidFill>
                  <a:srgbClr val="FF0000"/>
                </a:solidFill>
              </a:rPr>
              <a:t>recursive approach is more natural and simpler to understand</a:t>
            </a:r>
            <a:r>
              <a:rPr lang="en-US" altLang="en-US" dirty="0" smtClean="0"/>
              <a:t> than an iterative approach</a:t>
            </a:r>
          </a:p>
          <a:p>
            <a:pPr marL="1333500" lvl="2" indent="-419100" eaLnBrk="1" hangingPunct="1">
              <a:buFontTx/>
              <a:buChar char="•"/>
            </a:pPr>
            <a:r>
              <a:rPr lang="en-US" altLang="en-US" dirty="0" smtClean="0"/>
              <a:t>Once the algorithm is developed, if it is tail recursive, we can always convert it into a faster iterative version</a:t>
            </a:r>
          </a:p>
          <a:p>
            <a:pPr marL="952500" lvl="1" indent="-495300" eaLnBrk="1" hangingPunct="1">
              <a:buFont typeface="Arial" panose="020B0604020202020204" pitchFamily="34" charset="0"/>
              <a:buAutoNum type="arabicParenR"/>
            </a:pPr>
            <a:r>
              <a:rPr lang="en-US" altLang="en-US" dirty="0" smtClean="0"/>
              <a:t>For some problems, </a:t>
            </a:r>
            <a:r>
              <a:rPr lang="en-US" altLang="en-US" dirty="0" smtClean="0">
                <a:solidFill>
                  <a:srgbClr val="FF0000"/>
                </a:solidFill>
              </a:rPr>
              <a:t>it is very difficult to even conceive an iterative approach</a:t>
            </a:r>
            <a:r>
              <a:rPr lang="en-US" altLang="en-US" dirty="0" smtClean="0"/>
              <a:t>, especially if </a:t>
            </a:r>
            <a:r>
              <a:rPr lang="en-US" altLang="en-US" dirty="0" smtClean="0">
                <a:solidFill>
                  <a:srgbClr val="FF0000"/>
                </a:solidFill>
              </a:rPr>
              <a:t>multiple recursive calls</a:t>
            </a:r>
            <a:r>
              <a:rPr lang="en-US" altLang="en-US" dirty="0" smtClean="0"/>
              <a:t> are required in the recursive solution</a:t>
            </a:r>
          </a:p>
          <a:p>
            <a:pPr marL="952500" lvl="1" indent="-495300" eaLnBrk="1" hangingPunct="1"/>
            <a:r>
              <a:rPr lang="en-US" altLang="en-US" dirty="0" smtClean="0"/>
              <a:t>Example: Backtracking problems</a:t>
            </a:r>
          </a:p>
        </p:txBody>
      </p:sp>
    </p:spTree>
    <p:extLst>
      <p:ext uri="{BB962C8B-B14F-4D97-AF65-F5344CB8AC3E}">
        <p14:creationId xmlns:p14="http://schemas.microsoft.com/office/powerpoint/2010/main" val="18662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8E685-FBA6-4971-9BD0-6895DD8CC62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Recursion and Backtracking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Idea of </a:t>
            </a:r>
            <a:r>
              <a:rPr lang="en-US" altLang="en-US" dirty="0" smtClean="0">
                <a:solidFill>
                  <a:srgbClr val="FF0000"/>
                </a:solidFill>
              </a:rPr>
              <a:t>backtracking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Proceed forward to a solution until it becomes apparent that no solution can be achieved along the current path</a:t>
            </a:r>
          </a:p>
          <a:p>
            <a:pPr lvl="2" eaLnBrk="1" hangingPunct="1"/>
            <a:r>
              <a:rPr lang="en-US" altLang="en-US" dirty="0" smtClean="0"/>
              <a:t>At that point UNDO the solution (backtrack) to a point where we can again proceed forward</a:t>
            </a:r>
          </a:p>
          <a:p>
            <a:pPr lvl="1" eaLnBrk="1" hangingPunct="1"/>
            <a:r>
              <a:rPr lang="en-US" altLang="en-US" dirty="0" smtClean="0"/>
              <a:t>Example: 8 Queens Problem</a:t>
            </a:r>
          </a:p>
          <a:p>
            <a:pPr lvl="2" eaLnBrk="1" hangingPunct="1"/>
            <a:r>
              <a:rPr lang="en-US" altLang="en-US" dirty="0" smtClean="0"/>
              <a:t>How can I place 8 queens on a chessboard such that no queen can take any other in the next move?</a:t>
            </a:r>
          </a:p>
          <a:p>
            <a:pPr lvl="3" eaLnBrk="1" hangingPunct="1"/>
            <a:r>
              <a:rPr lang="en-US" altLang="en-US" dirty="0" smtClean="0"/>
              <a:t>Recall that queens can move horizontally, vertically or diagonally for multiple spaces</a:t>
            </a:r>
          </a:p>
        </p:txBody>
      </p:sp>
    </p:spTree>
    <p:extLst>
      <p:ext uri="{BB962C8B-B14F-4D97-AF65-F5344CB8AC3E}">
        <p14:creationId xmlns:p14="http://schemas.microsoft.com/office/powerpoint/2010/main" val="35842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5A40EB-6A7B-4173-8B24-1DA8C1E7630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8 Queens Problem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How can we solve this with recursion and backtracking?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We note that all queens must be in different rows and different columns, so each row and each column must have exactly one queen when we are finished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Complicating it a bit is the fact that queens can move diagonally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So, thinking recursively, we see the following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To place 8 queens on the board we need to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/>
              <a:t>Place a queen in a legal (row, column)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/>
              <a:t>Recursively place 7 queens on the rest of the 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Where does backtracking come in?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Our initial choices may not lead to a solution – we need a way to undo a choice and try </a:t>
            </a:r>
            <a:r>
              <a:rPr lang="en-US" altLang="en-US" smtClean="0"/>
              <a:t>another one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3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7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7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7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179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E2E033-413F-4B26-AD04-115F249A63B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8 Queens Problem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Using this approach we come up with the solution as shown in 8-Queens handout</a:t>
            </a:r>
          </a:p>
          <a:p>
            <a:pPr lvl="2" eaLnBrk="1" hangingPunct="1"/>
            <a:r>
              <a:rPr lang="en-US" altLang="en-US" dirty="0"/>
              <a:t>8</a:t>
            </a:r>
            <a:r>
              <a:rPr lang="en-US" altLang="en-US" dirty="0" smtClean="0"/>
              <a:t>Queens.java</a:t>
            </a:r>
          </a:p>
          <a:p>
            <a:pPr lvl="1" eaLnBrk="1" hangingPunct="1"/>
            <a:r>
              <a:rPr lang="en-US" altLang="en-US" dirty="0" smtClean="0"/>
              <a:t>Idea of solution:</a:t>
            </a:r>
          </a:p>
          <a:p>
            <a:pPr lvl="2" eaLnBrk="1" hangingPunct="1"/>
            <a:r>
              <a:rPr lang="en-US" altLang="en-US" dirty="0" smtClean="0"/>
              <a:t>Each recursive call attempts to place a queen in a specific column</a:t>
            </a:r>
          </a:p>
          <a:p>
            <a:pPr lvl="3" eaLnBrk="1" hangingPunct="1"/>
            <a:r>
              <a:rPr lang="en-US" altLang="en-US" dirty="0" smtClean="0"/>
              <a:t>A loop is used, since there are 8 squares in the column</a:t>
            </a:r>
          </a:p>
          <a:p>
            <a:pPr lvl="2" eaLnBrk="1" hangingPunct="1"/>
            <a:r>
              <a:rPr lang="en-US" altLang="en-US" dirty="0" smtClean="0"/>
              <a:t>For a given call, the state of the board from previous placements is known (i.e. where are the other queens?)</a:t>
            </a:r>
          </a:p>
          <a:p>
            <a:pPr lvl="3" eaLnBrk="1" hangingPunct="1"/>
            <a:r>
              <a:rPr lang="en-US" altLang="en-US" dirty="0" smtClean="0"/>
              <a:t>This is used to determine if a square is legal or not</a:t>
            </a:r>
          </a:p>
          <a:p>
            <a:pPr lvl="2" eaLnBrk="1" hangingPunct="1"/>
            <a:r>
              <a:rPr lang="en-US" altLang="en-US" dirty="0" smtClean="0"/>
              <a:t>If a placement within the column does not lead to a solution, the queen is removed and moved "down" the column</a:t>
            </a:r>
          </a:p>
        </p:txBody>
      </p:sp>
    </p:spTree>
    <p:extLst>
      <p:ext uri="{BB962C8B-B14F-4D97-AF65-F5344CB8AC3E}">
        <p14:creationId xmlns:p14="http://schemas.microsoft.com/office/powerpoint/2010/main" val="2307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EE0611-C08B-4DDF-AF2E-8DB452EC1CB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8 Queens Problem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 smtClean="0"/>
              <a:t>When all rows in a column have been tried, the call terminates and backtracks to the previous call (in the previous column)</a:t>
            </a:r>
          </a:p>
          <a:p>
            <a:pPr lvl="2" eaLnBrk="1" hangingPunct="1"/>
            <a:r>
              <a:rPr lang="en-US" altLang="en-US" dirty="0" smtClean="0"/>
              <a:t>If a queen cannot be placed into column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, do not even try to place one onto column i+1 – rather, backtrack to column i-1 and move the queen that had been placed there</a:t>
            </a:r>
          </a:p>
          <a:p>
            <a:pPr lvl="2" eaLnBrk="1" hangingPunct="1"/>
            <a:r>
              <a:rPr lang="en-US" altLang="en-US" dirty="0" smtClean="0"/>
              <a:t>See handout for code details</a:t>
            </a:r>
          </a:p>
          <a:p>
            <a:pPr eaLnBrk="1" hangingPunct="1"/>
            <a:r>
              <a:rPr lang="en-US" altLang="en-US" dirty="0" smtClean="0"/>
              <a:t>Why is this difficult to do iteratively?</a:t>
            </a:r>
          </a:p>
          <a:p>
            <a:pPr lvl="1" eaLnBrk="1" hangingPunct="1"/>
            <a:r>
              <a:rPr lang="en-US" altLang="en-US" dirty="0" smtClean="0"/>
              <a:t>We need to store a lot of state information as we try (and un-try) many locations on the board</a:t>
            </a:r>
          </a:p>
          <a:p>
            <a:pPr lvl="2" eaLnBrk="1" hangingPunct="1"/>
            <a:r>
              <a:rPr lang="en-US" altLang="en-US" dirty="0" smtClean="0"/>
              <a:t>For each column so far, where has a queen been placed?</a:t>
            </a:r>
          </a:p>
        </p:txBody>
      </p:sp>
    </p:spTree>
    <p:extLst>
      <p:ext uri="{BB962C8B-B14F-4D97-AF65-F5344CB8AC3E}">
        <p14:creationId xmlns:p14="http://schemas.microsoft.com/office/powerpoint/2010/main" val="25422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8 Queens Problem</a:t>
            </a:r>
          </a:p>
        </p:txBody>
      </p:sp>
      <p:sp>
        <p:nvSpPr>
          <p:cNvPr id="247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The run-time stack does this automatically for us via activation records</a:t>
            </a:r>
          </a:p>
          <a:p>
            <a:pPr lvl="2" eaLnBrk="1" hangingPunct="1"/>
            <a:r>
              <a:rPr lang="en-US" altLang="en-US" smtClean="0"/>
              <a:t>Without recursion, we would need to store / update this information ourselves</a:t>
            </a:r>
          </a:p>
          <a:p>
            <a:pPr lvl="2" eaLnBrk="1" hangingPunct="1"/>
            <a:r>
              <a:rPr lang="en-US" altLang="en-US" smtClean="0"/>
              <a:t>This can be done (using our own Stack rather than the run-time stack), but since the mechanism is already built into recursive programming, why not utilize it?</a:t>
            </a:r>
          </a:p>
          <a:p>
            <a:pPr lvl="1" eaLnBrk="1" hangingPunct="1"/>
            <a:r>
              <a:rPr lang="en-US" altLang="en-US" smtClean="0"/>
              <a:t>There are many other famous backtracking problems</a:t>
            </a:r>
          </a:p>
          <a:p>
            <a:pPr lvl="2" eaLnBrk="1" hangingPunct="1"/>
            <a:r>
              <a:rPr lang="en-US" altLang="en-US" smtClean="0">
                <a:hlinkClick r:id="rId2"/>
              </a:rPr>
              <a:t>http://en.wikipedia.org/wiki/Backtracking</a:t>
            </a:r>
            <a:r>
              <a:rPr lang="en-US" altLang="en-US" smtClean="0"/>
              <a:t> </a:t>
            </a:r>
          </a:p>
          <a:p>
            <a:pPr lvl="1" eaLnBrk="1" hangingPunct="1">
              <a:buFont typeface="Marlett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47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169EA-0ADD-4D2E-AC60-1BEDC163346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0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 postponed (again). Will be posted by this Friday 11/03.</a:t>
            </a:r>
          </a:p>
          <a:p>
            <a:r>
              <a:rPr lang="en-US" dirty="0" smtClean="0"/>
              <a:t>This week’s lab is for credit</a:t>
            </a:r>
          </a:p>
          <a:p>
            <a:pPr lvl="1"/>
            <a:r>
              <a:rPr lang="en-US" dirty="0" smtClean="0"/>
              <a:t>You can make-up for missed mandatory labs (only once)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seek algorithms to arrange items, a</a:t>
            </a:r>
            <a:r>
              <a:rPr lang="en-US" altLang="en-US" baseline="-25000" smtClean="0"/>
              <a:t>i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such that </a:t>
            </a:r>
            <a:br>
              <a:rPr lang="en-US" altLang="en-US" smtClean="0"/>
            </a:br>
            <a:r>
              <a:rPr lang="en-US" altLang="en-US" i="1" smtClean="0"/>
              <a:t>entry 1 ≤ entry 2 ≤ . . . ≤ entry n</a:t>
            </a:r>
          </a:p>
          <a:p>
            <a:pPr eaLnBrk="1" hangingPunct="1"/>
            <a:r>
              <a:rPr lang="en-US" altLang="en-US" smtClean="0"/>
              <a:t>Sorting an array is usually easier than sorting a chain of linked nodes</a:t>
            </a:r>
          </a:p>
          <a:p>
            <a:pPr eaLnBrk="1" hangingPunct="1"/>
            <a:r>
              <a:rPr lang="en-US" altLang="en-US" smtClean="0"/>
              <a:t>Efficiency of a sorting algorithm is significant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9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on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Components of a recursive method</a:t>
            </a:r>
          </a:p>
          <a:p>
            <a:r>
              <a:rPr lang="en-US" dirty="0" smtClean="0">
                <a:ea typeface="Tahoma"/>
                <a:cs typeface="Tahoma"/>
              </a:rPr>
              <a:t>Examples of recursive methods</a:t>
            </a:r>
          </a:p>
          <a:p>
            <a:r>
              <a:rPr lang="en-US" dirty="0" smtClean="0">
                <a:ea typeface="Tahoma"/>
                <a:cs typeface="Tahoma"/>
              </a:rPr>
              <a:t>Running-time analysis</a:t>
            </a:r>
          </a:p>
          <a:p>
            <a:r>
              <a:rPr lang="en-US" dirty="0"/>
              <a:t>Call Tree</a:t>
            </a:r>
          </a:p>
          <a:p>
            <a:r>
              <a:rPr lang="en-US" dirty="0"/>
              <a:t>Converting recursion to iteration</a:t>
            </a:r>
          </a:p>
          <a:p>
            <a:pPr lvl="1"/>
            <a:r>
              <a:rPr lang="en-US" dirty="0"/>
              <a:t>Converting to tail-recursion then to iteration</a:t>
            </a:r>
          </a:p>
          <a:p>
            <a:endParaRPr lang="en-US" dirty="0" smtClean="0"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recursion to iteration</a:t>
            </a:r>
          </a:p>
          <a:p>
            <a:pPr lvl="1"/>
            <a:r>
              <a:rPr lang="en-US" dirty="0" smtClean="0"/>
              <a:t>Simulating the call stack</a:t>
            </a:r>
          </a:p>
          <a:p>
            <a:r>
              <a:rPr lang="en-US" dirty="0" smtClean="0"/>
              <a:t>Backtracking</a:t>
            </a:r>
          </a:p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957851" y="5695890"/>
            <a:ext cx="4755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ea typeface="Tahoma"/>
                <a:cs typeface="Tahoma"/>
              </a:rPr>
              <a:t>(Some slides are from </a:t>
            </a:r>
            <a:r>
              <a:rPr lang="en-US" dirty="0">
                <a:ea typeface="Tahoma"/>
                <a:cs typeface="Tahoma"/>
              </a:rPr>
              <a:t>Dr. John Ramirez)</a:t>
            </a:r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74659" y="280832"/>
            <a:ext cx="8784405" cy="30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a Stack Instead of Recursion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 of converting a </a:t>
            </a:r>
            <a:br>
              <a:rPr lang="en-US" altLang="en-US" smtClean="0"/>
            </a:br>
            <a:r>
              <a:rPr lang="en-US" altLang="en-US" smtClean="0"/>
              <a:t>recursive method to an iterative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0971"/>
            <a:ext cx="11574261" cy="348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078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 Stack Instead of Recursion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iterative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 smtClean="0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1367889"/>
            <a:ext cx="9326880" cy="3419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7510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 Stack Instead of Recursion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iterative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 smtClean="0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-1" y="1041010"/>
            <a:ext cx="9085501" cy="384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287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</a:p>
          <a:p>
            <a:pPr lvl="1"/>
            <a:r>
              <a:rPr lang="en-US" dirty="0" smtClean="0"/>
              <a:t>Check “Recursion to Iteration”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4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98492-933D-4C8B-90C4-BC6B9307D0F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Overhead of Recursion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do we care?</a:t>
            </a:r>
          </a:p>
          <a:p>
            <a:pPr lvl="1" eaLnBrk="1" hangingPunct="1"/>
            <a:r>
              <a:rPr lang="en-US" altLang="en-US" dirty="0" smtClean="0"/>
              <a:t>Recursive algorithms have </a:t>
            </a:r>
            <a:r>
              <a:rPr lang="en-US" altLang="en-US" dirty="0" smtClean="0">
                <a:solidFill>
                  <a:srgbClr val="FF0000"/>
                </a:solidFill>
              </a:rPr>
              <a:t>overhead</a:t>
            </a:r>
            <a:r>
              <a:rPr lang="en-US" altLang="en-US" dirty="0" smtClean="0"/>
              <a:t> associated with them</a:t>
            </a:r>
          </a:p>
          <a:p>
            <a:pPr lvl="2" eaLnBrk="1" hangingPunct="1"/>
            <a:r>
              <a:rPr lang="en-US" altLang="en-US" dirty="0" smtClean="0">
                <a:solidFill>
                  <a:srgbClr val="FF0000"/>
                </a:solidFill>
              </a:rPr>
              <a:t>Space:</a:t>
            </a:r>
            <a:r>
              <a:rPr lang="en-US" altLang="en-US" dirty="0" smtClean="0"/>
              <a:t> each activation record (AR) takes up memory in the run-time stack (RTS)</a:t>
            </a:r>
          </a:p>
          <a:p>
            <a:pPr lvl="3" eaLnBrk="1" hangingPunct="1"/>
            <a:r>
              <a:rPr lang="en-US" altLang="en-US" dirty="0" smtClean="0"/>
              <a:t>If too many calls "stack up" memory can be a problem</a:t>
            </a:r>
          </a:p>
          <a:p>
            <a:pPr lvl="2" eaLnBrk="1" hangingPunct="1"/>
            <a:r>
              <a:rPr lang="en-US" altLang="en-US" dirty="0" smtClean="0">
                <a:solidFill>
                  <a:srgbClr val="FF0000"/>
                </a:solidFill>
              </a:rPr>
              <a:t>Time:</a:t>
            </a:r>
            <a:r>
              <a:rPr lang="en-US" altLang="en-US" dirty="0" smtClean="0"/>
              <a:t> generating ARs and manipulating the RTS takes time</a:t>
            </a:r>
          </a:p>
          <a:p>
            <a:pPr lvl="3" eaLnBrk="1" hangingPunct="1"/>
            <a:r>
              <a:rPr lang="en-US" altLang="en-US" dirty="0" smtClean="0"/>
              <a:t>A recursive algorithm will always run more slowly than an equivalent iterative version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0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2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1314</Words>
  <Application>Microsoft Office PowerPoint</Application>
  <PresentationFormat>On-screen Show (4:3)</PresentationFormat>
  <Paragraphs>152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Generic</vt:lpstr>
      <vt:lpstr>PowerPoint Presentation</vt:lpstr>
      <vt:lpstr>Administrivia</vt:lpstr>
      <vt:lpstr> Earlier on Recursion</vt:lpstr>
      <vt:lpstr>Today’s Topics</vt:lpstr>
      <vt:lpstr>Using a Stack Instead of Recursion</vt:lpstr>
      <vt:lpstr>Using a Stack Instead of Recursion</vt:lpstr>
      <vt:lpstr>Using a Stack Instead of Recursion</vt:lpstr>
      <vt:lpstr>Another example</vt:lpstr>
      <vt:lpstr>Overhead of Recursion</vt:lpstr>
      <vt:lpstr>Recursion and Divide and Conquer</vt:lpstr>
      <vt:lpstr>Recursion and Divide and Conquer</vt:lpstr>
      <vt:lpstr>Recursion and Divide and Conquer</vt:lpstr>
      <vt:lpstr>Recursion and Divide and Conquer</vt:lpstr>
      <vt:lpstr>Overhead of Recursion</vt:lpstr>
      <vt:lpstr>Recursion and Backtracking</vt:lpstr>
      <vt:lpstr>8 Queens Problem</vt:lpstr>
      <vt:lpstr>8 Queens Problem</vt:lpstr>
      <vt:lpstr>8 Queens Problem</vt:lpstr>
      <vt:lpstr>8 Queens Problem</vt:lpstr>
      <vt:lpstr>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184</cp:revision>
  <dcterms:modified xsi:type="dcterms:W3CDTF">2017-11-01T21:29:18Z</dcterms:modified>
</cp:coreProperties>
</file>