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</p:sldMasterIdLst>
  <p:notesMasterIdLst>
    <p:notesMasterId r:id="rId28"/>
  </p:notesMasterIdLst>
  <p:handoutMasterIdLst>
    <p:handoutMasterId r:id="rId29"/>
  </p:handoutMasterIdLst>
  <p:sldIdLst>
    <p:sldId id="1470" r:id="rId2"/>
    <p:sldId id="1476" r:id="rId3"/>
    <p:sldId id="1471" r:id="rId4"/>
    <p:sldId id="1516" r:id="rId5"/>
    <p:sldId id="1559" r:id="rId6"/>
    <p:sldId id="1560" r:id="rId7"/>
    <p:sldId id="1561" r:id="rId8"/>
    <p:sldId id="1562" r:id="rId9"/>
    <p:sldId id="1563" r:id="rId10"/>
    <p:sldId id="1564" r:id="rId11"/>
    <p:sldId id="1565" r:id="rId12"/>
    <p:sldId id="1566" r:id="rId13"/>
    <p:sldId id="1567" r:id="rId14"/>
    <p:sldId id="1568" r:id="rId15"/>
    <p:sldId id="1569" r:id="rId16"/>
    <p:sldId id="1570" r:id="rId17"/>
    <p:sldId id="1571" r:id="rId18"/>
    <p:sldId id="1572" r:id="rId19"/>
    <p:sldId id="1573" r:id="rId20"/>
    <p:sldId id="1574" r:id="rId21"/>
    <p:sldId id="1575" r:id="rId22"/>
    <p:sldId id="1576" r:id="rId23"/>
    <p:sldId id="1577" r:id="rId24"/>
    <p:sldId id="1578" r:id="rId25"/>
    <p:sldId id="1579" r:id="rId26"/>
    <p:sldId id="1580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Relationship Id="rId8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15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021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28" r:id="rId12"/>
    <p:sldLayoutId id="2147485229" r:id="rId13"/>
    <p:sldLayoutId id="2147485210" r:id="rId14"/>
    <p:sldLayoutId id="2147485211" r:id="rId15"/>
    <p:sldLayoutId id="2147485203" r:id="rId16"/>
    <p:sldLayoutId id="2147485204" r:id="rId17"/>
    <p:sldLayoutId id="2147485205" r:id="rId18"/>
    <p:sldLayoutId id="2147485196" r:id="rId19"/>
    <p:sldLayoutId id="2147485197" r:id="rId20"/>
    <p:sldLayoutId id="2147485189" r:id="rId21"/>
    <p:sldLayoutId id="2147485190" r:id="rId2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Sorting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Selection Sort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8-1 A class for sorting an array using selection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93850"/>
            <a:ext cx="7683500" cy="315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5764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Selection Sort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8-1 A class for sorting an array using selection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1731963"/>
            <a:ext cx="7286625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221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Selection Sort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8-1 A class for sorting an array using selection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113" y="1703388"/>
            <a:ext cx="7119937" cy="304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5975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Selection Sort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selection sort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73125" y="2146300"/>
            <a:ext cx="7889875" cy="2735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126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Selection Sort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11"/>
          </p:nvPr>
        </p:nvSpPr>
        <p:spPr>
          <a:xfrm>
            <a:off x="901700" y="2106613"/>
            <a:ext cx="7861300" cy="4027487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Selection sort is O(n</a:t>
            </a:r>
            <a:r>
              <a:rPr lang="en-US" altLang="en-US" baseline="30000" smtClean="0"/>
              <a:t>2</a:t>
            </a:r>
            <a:r>
              <a:rPr lang="en-US" altLang="en-US" smtClean="0"/>
              <a:t>) regardless of the initial order of the entries.</a:t>
            </a:r>
          </a:p>
          <a:p>
            <a:pPr lvl="1" eaLnBrk="1" hangingPunct="1"/>
            <a:r>
              <a:rPr lang="en-US" altLang="en-US" smtClean="0"/>
              <a:t>Requires O(n</a:t>
            </a:r>
            <a:r>
              <a:rPr lang="en-US" altLang="en-US" baseline="30000" smtClean="0"/>
              <a:t>2</a:t>
            </a:r>
            <a:r>
              <a:rPr lang="en-US" altLang="en-US" smtClean="0"/>
              <a:t>) comparisons</a:t>
            </a:r>
          </a:p>
          <a:p>
            <a:pPr lvl="1" eaLnBrk="1" hangingPunct="1"/>
            <a:r>
              <a:rPr lang="en-US" altLang="en-US" smtClean="0"/>
              <a:t>Does only O(n) swaps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907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</a:t>
            </a:r>
          </a:p>
        </p:txBody>
      </p:sp>
      <p:sp>
        <p:nvSpPr>
          <p:cNvPr id="133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5163" y="54737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8-3 The placement of the </a:t>
            </a:r>
            <a:br>
              <a:rPr lang="en-US" altLang="en-US" smtClean="0"/>
            </a:br>
            <a:r>
              <a:rPr lang="en-US" altLang="en-US" smtClean="0"/>
              <a:t>third book during an 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15950" y="1687513"/>
            <a:ext cx="38671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849813" y="1235075"/>
            <a:ext cx="369570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8792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5163" y="54737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8-4 An insertion sort of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73163" y="1519238"/>
            <a:ext cx="7132637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7595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Insertion Sort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algorithm describes an insertion sort of the entries at indices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mtClean="0"/>
              <a:t> through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en-US" smtClean="0"/>
              <a:t> of the array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41388" y="1966913"/>
            <a:ext cx="7831137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152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Insertion Sort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of method, 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insertInOrder</a:t>
            </a:r>
            <a:r>
              <a:rPr lang="en-US" altLang="en-US" smtClean="0"/>
              <a:t>, </a:t>
            </a:r>
            <a:br>
              <a:rPr lang="en-US" altLang="en-US" smtClean="0"/>
            </a:br>
            <a:r>
              <a:rPr lang="en-US" altLang="en-US" smtClean="0"/>
              <a:t>to perform the insertions.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703388"/>
            <a:ext cx="6529388" cy="317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5165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Insertion Sort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8-5 Inserting the next unsorted entry into its proper location within the sorted portion of an array during an 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76525" y="1535113"/>
            <a:ext cx="37909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081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posted this Friday 11/03</a:t>
            </a:r>
          </a:p>
          <a:p>
            <a:r>
              <a:rPr lang="en-US" dirty="0" smtClean="0"/>
              <a:t>This week’s lab is for credit</a:t>
            </a:r>
          </a:p>
          <a:p>
            <a:pPr lvl="1"/>
            <a:r>
              <a:rPr lang="en-US" dirty="0" smtClean="0"/>
              <a:t>You can make-up for missed mandatory labs (only once)</a:t>
            </a:r>
          </a:p>
          <a:p>
            <a:r>
              <a:rPr lang="en-US" dirty="0" smtClean="0"/>
              <a:t>Graded exam papers next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Insertion Sort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97525"/>
            <a:ext cx="83693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8-6 An insertion sort of an array </a:t>
            </a:r>
            <a:br>
              <a:rPr lang="en-US" altLang="en-US" smtClean="0"/>
            </a:br>
            <a:r>
              <a:rPr lang="en-US" altLang="en-US" smtClean="0"/>
              <a:t>of integers into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95588" y="1476375"/>
            <a:ext cx="3552825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139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Insertion Sort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pseudocode describes a recursive insertion sort.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19188" y="2286000"/>
            <a:ext cx="7610475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5434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Insertion Sort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6725" y="541813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Implementing the algorithm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538" y="1662113"/>
            <a:ext cx="6102350" cy="3376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5561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Insertion Sort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draft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insertInOrder</a:t>
            </a:r>
            <a:r>
              <a:rPr lang="en-US" altLang="en-US" smtClean="0"/>
              <a:t>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38225" y="2095500"/>
            <a:ext cx="706755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2386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Insertion Sort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237163"/>
            <a:ext cx="8369300" cy="11255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8-8 Inserting the first unsorted entry into the sorted portion of the array. (a) The entry is greater than or equal to the last sorted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97088" y="2005013"/>
            <a:ext cx="52006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1370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Insertion Sort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8-8 Inserting the first unsorted entry into the sorted portion of the array.  (b) the entry is smaller than the last sorted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51050" y="1416050"/>
            <a:ext cx="5402263" cy="359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2871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Insertion Sort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59413"/>
            <a:ext cx="8369300" cy="9032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algorithm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insertInOrder</a:t>
            </a:r>
            <a:r>
              <a:rPr lang="en-US" altLang="en-US" smtClean="0"/>
              <a:t>: final draft.</a:t>
            </a:r>
            <a:br>
              <a:rPr lang="en-US" altLang="en-US" smtClean="0"/>
            </a:br>
            <a:r>
              <a:rPr lang="en-US" altLang="en-US" smtClean="0"/>
              <a:t>Note: insertion sort efficiency (worst case) is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47788" y="1470025"/>
            <a:ext cx="6448425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711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Bag and Stack ADTs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Recursion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SelectionSort</a:t>
            </a:r>
            <a:endParaRPr lang="en-US" dirty="0" smtClean="0"/>
          </a:p>
          <a:p>
            <a:pPr lvl="2"/>
            <a:r>
              <a:rPr lang="en-US" dirty="0" err="1" smtClean="0"/>
              <a:t>InsertionSort</a:t>
            </a:r>
            <a:endParaRPr lang="en-US" dirty="0" smtClean="0"/>
          </a:p>
          <a:p>
            <a:pPr lvl="1"/>
            <a:r>
              <a:rPr lang="en-US" dirty="0" smtClean="0"/>
              <a:t>O(n log n)</a:t>
            </a:r>
          </a:p>
          <a:p>
            <a:pPr lvl="2"/>
            <a:r>
              <a:rPr lang="en-US" dirty="0" err="1" smtClean="0"/>
              <a:t>MergeSort</a:t>
            </a:r>
            <a:endParaRPr lang="en-US" dirty="0" smtClean="0"/>
          </a:p>
          <a:p>
            <a:pPr lvl="2"/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O(1) Sorting</a:t>
            </a:r>
          </a:p>
          <a:p>
            <a:pPr lvl="2"/>
            <a:r>
              <a:rPr lang="en-US" dirty="0" smtClean="0"/>
              <a:t>Radix Sort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seek algorithms to arrange items, a</a:t>
            </a:r>
            <a:r>
              <a:rPr lang="en-US" altLang="en-US" baseline="-25000" smtClean="0"/>
              <a:t>i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such that </a:t>
            </a:r>
            <a:br>
              <a:rPr lang="en-US" altLang="en-US" smtClean="0"/>
            </a:br>
            <a:r>
              <a:rPr lang="en-US" altLang="en-US" i="1" smtClean="0"/>
              <a:t>entry 1 ≤ entry 2 ≤ . . . ≤ entry n</a:t>
            </a:r>
          </a:p>
          <a:p>
            <a:pPr eaLnBrk="1" hangingPunct="1"/>
            <a:r>
              <a:rPr lang="en-US" altLang="en-US" smtClean="0"/>
              <a:t>Sorting an array is usually easier than sorting a chain of linked nodes</a:t>
            </a:r>
          </a:p>
          <a:p>
            <a:pPr eaLnBrk="1" hangingPunct="1"/>
            <a:r>
              <a:rPr lang="en-US" altLang="en-US" smtClean="0"/>
              <a:t>Efficiency of a sorting algorithm is significant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9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Sort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 Before and after exchanging </a:t>
            </a:r>
            <a:br>
              <a:rPr lang="en-US" altLang="en-US" smtClean="0"/>
            </a:br>
            <a:r>
              <a:rPr lang="en-US" altLang="en-US" smtClean="0"/>
              <a:t>the shortest book and the first 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52713" y="1576388"/>
            <a:ext cx="403860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08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Sort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8-2 A selection sort of an array of integers into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73125" y="1398588"/>
            <a:ext cx="335280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918075" y="1765300"/>
            <a:ext cx="3333750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254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Selection Sort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pseudocode describes an </a:t>
            </a:r>
            <a:br>
              <a:rPr lang="en-US" altLang="en-US" smtClean="0"/>
            </a:br>
            <a:r>
              <a:rPr lang="en-US" altLang="en-US" smtClean="0"/>
              <a:t>iterative algorithm for the selection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8338" y="1971675"/>
            <a:ext cx="82772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1304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Selection Sort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8-1 A class for sorting an array using selection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436688"/>
            <a:ext cx="7331075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01149083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536</Words>
  <Application>Microsoft Office PowerPoint</Application>
  <PresentationFormat>On-screen Show (4:3)</PresentationFormat>
  <Paragraphs>105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Generic</vt:lpstr>
      <vt:lpstr>PowerPoint Presentation</vt:lpstr>
      <vt:lpstr>Administrivia</vt:lpstr>
      <vt:lpstr> Earlier in the course</vt:lpstr>
      <vt:lpstr>Today’s Topics</vt:lpstr>
      <vt:lpstr>Sorting</vt:lpstr>
      <vt:lpstr>Selection Sort</vt:lpstr>
      <vt:lpstr>Selection Sort</vt:lpstr>
      <vt:lpstr>Iterative Selection Sort</vt:lpstr>
      <vt:lpstr>Iterative Selection Sort</vt:lpstr>
      <vt:lpstr>Iterative Selection Sort</vt:lpstr>
      <vt:lpstr>Iterative Selection Sort</vt:lpstr>
      <vt:lpstr>Iterative Selection Sort</vt:lpstr>
      <vt:lpstr>Recursive Selection Sort</vt:lpstr>
      <vt:lpstr>Efficiency of Selection Sort</vt:lpstr>
      <vt:lpstr>Insertion Sort</vt:lpstr>
      <vt:lpstr>Insertion Sort</vt:lpstr>
      <vt:lpstr>Iterative Insertion Sort</vt:lpstr>
      <vt:lpstr>Iterative Insertion Sort</vt:lpstr>
      <vt:lpstr>Iterative Insertion Sort</vt:lpstr>
      <vt:lpstr>Iterative Insertion Sort</vt:lpstr>
      <vt:lpstr>Recursive Insertion Sort</vt:lpstr>
      <vt:lpstr>Recursive Insertion Sort</vt:lpstr>
      <vt:lpstr>Recursive Insertion Sort</vt:lpstr>
      <vt:lpstr>Recursive Insertion Sort</vt:lpstr>
      <vt:lpstr>Recursive Insertion Sort</vt:lpstr>
      <vt:lpstr>Recursive 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190</cp:revision>
  <dcterms:modified xsi:type="dcterms:W3CDTF">2017-11-02T22:03:33Z</dcterms:modified>
</cp:coreProperties>
</file>