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26"/>
  </p:notesMasterIdLst>
  <p:handoutMasterIdLst>
    <p:handoutMasterId r:id="rId27"/>
  </p:handoutMasterIdLst>
  <p:sldIdLst>
    <p:sldId id="1470" r:id="rId3"/>
    <p:sldId id="1476" r:id="rId4"/>
    <p:sldId id="1471" r:id="rId5"/>
    <p:sldId id="1516" r:id="rId6"/>
    <p:sldId id="1581" r:id="rId7"/>
    <p:sldId id="1582" r:id="rId8"/>
    <p:sldId id="1583" r:id="rId9"/>
    <p:sldId id="1584" r:id="rId10"/>
    <p:sldId id="1585" r:id="rId11"/>
    <p:sldId id="1586" r:id="rId12"/>
    <p:sldId id="1587" r:id="rId13"/>
    <p:sldId id="1588" r:id="rId14"/>
    <p:sldId id="1589" r:id="rId15"/>
    <p:sldId id="1590" r:id="rId16"/>
    <p:sldId id="1591" r:id="rId17"/>
    <p:sldId id="1592" r:id="rId18"/>
    <p:sldId id="1593" r:id="rId19"/>
    <p:sldId id="1594" r:id="rId20"/>
    <p:sldId id="1595" r:id="rId21"/>
    <p:sldId id="1596" r:id="rId22"/>
    <p:sldId id="1597" r:id="rId23"/>
    <p:sldId id="1598" r:id="rId24"/>
    <p:sldId id="1599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Relationship Id="rId8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5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021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7745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28" r:id="rId12"/>
    <p:sldLayoutId id="2147485229" r:id="rId13"/>
    <p:sldLayoutId id="2147485210" r:id="rId14"/>
    <p:sldLayoutId id="2147485211" r:id="rId15"/>
    <p:sldLayoutId id="2147485203" r:id="rId16"/>
    <p:sldLayoutId id="2147485204" r:id="rId17"/>
    <p:sldLayoutId id="2147485205" r:id="rId18"/>
    <p:sldLayoutId id="2147485196" r:id="rId19"/>
    <p:sldLayoutId id="2147485197" r:id="rId20"/>
    <p:sldLayoutId id="2147485189" r:id="rId21"/>
    <p:sldLayoutId id="2147485190" r:id="rId2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3" r:id="rId2"/>
    <p:sldLayoutId id="2147485234" r:id="rId3"/>
    <p:sldLayoutId id="214748523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Sorting II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class has an inner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that </a:t>
            </a:r>
            <a:br>
              <a:rPr lang="en-US" altLang="en-US" smtClean="0"/>
            </a:br>
            <a:r>
              <a:rPr lang="en-US" altLang="en-US" smtClean="0"/>
              <a:t>has set and get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5" y="1844675"/>
            <a:ext cx="5861050" cy="308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0940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350" y="5888038"/>
            <a:ext cx="83693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to perform the insertion sort.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627188"/>
            <a:ext cx="66579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544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 seen so far are simple but inefficient for large arrays at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Note, the more sorted an array is, the less work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insertInOrder</a:t>
            </a:r>
            <a:r>
              <a:rPr lang="en-US" altLang="en-US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must do</a:t>
            </a:r>
          </a:p>
          <a:p>
            <a:pPr eaLnBrk="1" hangingPunct="1"/>
            <a:r>
              <a:rPr lang="en-US" altLang="en-US" smtClean="0"/>
              <a:t>Improved insertion sort developed by Donald Shell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12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8-11 An array and the subarrays formed by grouping entries whose indices are 6 apart.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90625" y="2143125"/>
            <a:ext cx="676275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6781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8-12 The subarrays of Figure 8-11 after each is sorted, and the array that contains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66800" y="1773238"/>
            <a:ext cx="7643813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525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8-13 The subarrays of the array in Figure 8-12 formed by grouping entries whose indices are 3 apart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9200" y="2327275"/>
            <a:ext cx="7454900" cy="200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9434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8-14 The subarrays of Figure 8-13 after each is sorted, and the array that contains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19188" y="2493963"/>
            <a:ext cx="7418387" cy="174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1901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6113" y="541813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that sorts array entries whose indices are separated by an increment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8725" y="1525588"/>
            <a:ext cx="6991350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2712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Sort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6113" y="51958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perform a Shell sort will invoke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incrementalInsertionSort</a:t>
            </a:r>
            <a:r>
              <a:rPr lang="en-US" altLang="en-US" smtClean="0"/>
              <a:t> and supply any sequence of spacing factors.  Efficiency (worst) can be O(n</a:t>
            </a:r>
            <a:r>
              <a:rPr lang="en-US" altLang="en-US" baseline="30000" smtClean="0"/>
              <a:t>1.5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00213" y="1482725"/>
            <a:ext cx="6192837" cy="327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3424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the Algorithms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8-16 The time efficiencies of three sorting algorithms, 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92150" y="2663825"/>
            <a:ext cx="8204200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892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due on 11/14 @11:59pm</a:t>
            </a:r>
          </a:p>
          <a:p>
            <a:r>
              <a:rPr lang="en-US" dirty="0" smtClean="0"/>
              <a:t>Quiz in recitation of next week</a:t>
            </a:r>
          </a:p>
          <a:p>
            <a:pPr lvl="1"/>
            <a:r>
              <a:rPr lang="en-US" dirty="0" smtClean="0"/>
              <a:t>open-book open-notes</a:t>
            </a:r>
          </a:p>
          <a:p>
            <a:pPr lvl="1"/>
            <a:r>
              <a:rPr lang="en-US" dirty="0" smtClean="0"/>
              <a:t>same format as Quiz 1:</a:t>
            </a:r>
          </a:p>
          <a:p>
            <a:pPr lvl="2"/>
            <a:r>
              <a:rPr lang="en-US" dirty="0" smtClean="0"/>
              <a:t>design and implement a solution to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Divides an array into halves</a:t>
            </a:r>
          </a:p>
          <a:p>
            <a:pPr eaLnBrk="1" hangingPunct="1"/>
            <a:r>
              <a:rPr lang="en-US" altLang="en-US" smtClean="0"/>
              <a:t>Sorts the two halves, </a:t>
            </a:r>
          </a:p>
          <a:p>
            <a:pPr lvl="1" eaLnBrk="1" hangingPunct="1"/>
            <a:r>
              <a:rPr lang="en-US" altLang="en-US" smtClean="0"/>
              <a:t>Then merges them into one sorted array. </a:t>
            </a:r>
          </a:p>
          <a:p>
            <a:pPr eaLnBrk="1" hangingPunct="1"/>
            <a:r>
              <a:rPr lang="en-US" altLang="en-US" smtClean="0"/>
              <a:t>The algorithm for merge sort is usually stated recursively.</a:t>
            </a:r>
          </a:p>
          <a:p>
            <a:pPr eaLnBrk="1" hangingPunct="1"/>
            <a:r>
              <a:rPr lang="en-US" altLang="en-US" smtClean="0"/>
              <a:t>Major programming effort is in the merge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112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2913" y="166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Merging Arrays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8650" y="5776913"/>
            <a:ext cx="8369300" cy="711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9-1 Merging two sorted arrays into one sorted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30438" y="1309688"/>
            <a:ext cx="5165725" cy="425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7416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83693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9-2 The major steps in a merge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66763" y="1709738"/>
            <a:ext cx="7886700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7669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83693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algorithm for merge sort.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49513"/>
            <a:ext cx="8101013" cy="2074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46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err="1" smtClean="0">
                <a:ea typeface="Tahoma"/>
                <a:cs typeface="Tahoma"/>
              </a:rPr>
              <a:t>InsertionSort</a:t>
            </a:r>
            <a:r>
              <a:rPr lang="en-US" dirty="0" smtClean="0">
                <a:ea typeface="Tahoma"/>
                <a:cs typeface="Tahoma"/>
              </a:rPr>
              <a:t> and </a:t>
            </a:r>
            <a:r>
              <a:rPr lang="en-US" dirty="0" err="1" smtClean="0">
                <a:ea typeface="Tahoma"/>
                <a:cs typeface="Tahoma"/>
              </a:rPr>
              <a:t>SelectionSort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InsertionSort</a:t>
            </a:r>
            <a:r>
              <a:rPr lang="en-US" dirty="0" smtClean="0"/>
              <a:t> </a:t>
            </a:r>
            <a:r>
              <a:rPr lang="en-US" smtClean="0"/>
              <a:t>on linked chains</a:t>
            </a:r>
            <a:endParaRPr lang="en-US" dirty="0" smtClean="0"/>
          </a:p>
          <a:p>
            <a:pPr lvl="2"/>
            <a:r>
              <a:rPr lang="en-US" dirty="0" smtClean="0"/>
              <a:t>Shell Sort</a:t>
            </a:r>
          </a:p>
          <a:p>
            <a:pPr lvl="1"/>
            <a:r>
              <a:rPr lang="en-US" dirty="0" smtClean="0"/>
              <a:t>O(n log n)</a:t>
            </a:r>
          </a:p>
          <a:p>
            <a:pPr lvl="2"/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O(1) Sorting</a:t>
            </a:r>
          </a:p>
          <a:p>
            <a:pPr lvl="2"/>
            <a:r>
              <a:rPr lang="en-US" dirty="0" smtClean="0"/>
              <a:t>Radix Sort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25603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8-8 A chain of integers sorted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87400" y="2852738"/>
            <a:ext cx="7762875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3070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26627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8-9 During the traversal of a chain to locate the insertion point, save a reference to the node before the current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23913" y="2127250"/>
            <a:ext cx="7772400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062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140325"/>
            <a:ext cx="8369300" cy="12223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8-10 Breaking a chain of nodes into two pieces as the first step in an insertion sort: (a) the original chain; </a:t>
            </a:r>
            <a:br>
              <a:rPr lang="en-US" altLang="en-US" smtClean="0"/>
            </a:br>
            <a:r>
              <a:rPr lang="en-US" altLang="en-US" smtClean="0"/>
              <a:t>(b) the two pieces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71575" y="1916113"/>
            <a:ext cx="68008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002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sort method to a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LinkedGroup</a:t>
            </a:r>
          </a:p>
          <a:p>
            <a:pPr eaLnBrk="1" hangingPunct="1"/>
            <a:r>
              <a:rPr lang="en-US" altLang="en-US" smtClean="0"/>
              <a:t>that uses a linked chain to represent a certain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2382838"/>
            <a:ext cx="7791450" cy="161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9985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 of a </a:t>
            </a:r>
            <a:br>
              <a:rPr lang="en-US" altLang="en-US" smtClean="0"/>
            </a:br>
            <a:r>
              <a:rPr lang="en-US" altLang="en-US" smtClean="0"/>
              <a:t>Chain of Linked Nodes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class has an inner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that </a:t>
            </a:r>
            <a:br>
              <a:rPr lang="en-US" altLang="en-US" smtClean="0"/>
            </a:br>
            <a:r>
              <a:rPr lang="en-US" altLang="en-US" smtClean="0"/>
              <a:t>has set and get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855788"/>
            <a:ext cx="6107112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24570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587</Words>
  <Application>Microsoft Office PowerPoint</Application>
  <PresentationFormat>On-screen Show (4:3)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Insertion Sort of a  Chain of Linked Nodes</vt:lpstr>
      <vt:lpstr>Insertion Sort of a  Chain of Linked Nodes</vt:lpstr>
      <vt:lpstr>Insertion Sort of a  Chain of Linked Nodes</vt:lpstr>
      <vt:lpstr>Insertion Sort of a  Chain of Linked Nodes</vt:lpstr>
      <vt:lpstr>Insertion Sort of a  Chain of Linked Nodes</vt:lpstr>
      <vt:lpstr>Insertion Sort of a  Chain of Linked Nodes</vt:lpstr>
      <vt:lpstr>Insertion Sort of a  Chain of Linked Nodes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Comparing the Algorithms</vt:lpstr>
      <vt:lpstr>Merge Sort</vt:lpstr>
      <vt:lpstr>Merging Arrays</vt:lpstr>
      <vt:lpstr>Recursive Merge Sort</vt:lpstr>
      <vt:lpstr>Recursive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200</cp:revision>
  <dcterms:modified xsi:type="dcterms:W3CDTF">2017-11-10T00:36:16Z</dcterms:modified>
</cp:coreProperties>
</file>