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  <p:sldMasterId id="2147485230" r:id="rId2"/>
  </p:sldMasterIdLst>
  <p:notesMasterIdLst>
    <p:notesMasterId r:id="rId34"/>
  </p:notesMasterIdLst>
  <p:handoutMasterIdLst>
    <p:handoutMasterId r:id="rId35"/>
  </p:handoutMasterIdLst>
  <p:sldIdLst>
    <p:sldId id="1470" r:id="rId3"/>
    <p:sldId id="1476" r:id="rId4"/>
    <p:sldId id="1471" r:id="rId5"/>
    <p:sldId id="1516" r:id="rId6"/>
    <p:sldId id="1596" r:id="rId7"/>
    <p:sldId id="1597" r:id="rId8"/>
    <p:sldId id="1598" r:id="rId9"/>
    <p:sldId id="1599" r:id="rId10"/>
    <p:sldId id="1600" r:id="rId11"/>
    <p:sldId id="1601" r:id="rId12"/>
    <p:sldId id="1602" r:id="rId13"/>
    <p:sldId id="1603" r:id="rId14"/>
    <p:sldId id="1604" r:id="rId15"/>
    <p:sldId id="1605" r:id="rId16"/>
    <p:sldId id="1606" r:id="rId17"/>
    <p:sldId id="1607" r:id="rId18"/>
    <p:sldId id="1608" r:id="rId19"/>
    <p:sldId id="1609" r:id="rId20"/>
    <p:sldId id="1610" r:id="rId21"/>
    <p:sldId id="1611" r:id="rId22"/>
    <p:sldId id="1612" r:id="rId23"/>
    <p:sldId id="1613" r:id="rId24"/>
    <p:sldId id="1614" r:id="rId25"/>
    <p:sldId id="1615" r:id="rId26"/>
    <p:sldId id="1616" r:id="rId27"/>
    <p:sldId id="1617" r:id="rId28"/>
    <p:sldId id="1618" r:id="rId29"/>
    <p:sldId id="1619" r:id="rId30"/>
    <p:sldId id="1620" r:id="rId31"/>
    <p:sldId id="1621" r:id="rId32"/>
    <p:sldId id="1622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85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774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440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466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902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82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33" r:id="rId2"/>
    <p:sldLayoutId id="2147485234" r:id="rId3"/>
    <p:sldLayoutId id="2147485235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Sorting III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Merge Sort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which describes the merge step.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/>
          <a:srcRect t="2780"/>
          <a:stretch/>
        </p:blipFill>
        <p:spPr bwMode="auto">
          <a:xfrm>
            <a:off x="1247775" y="1566863"/>
            <a:ext cx="6815138" cy="346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2571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Merge Sort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737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9-3 The effect of the recursive calls </a:t>
            </a:r>
            <a:br>
              <a:rPr lang="en-US" altLang="en-US" smtClean="0"/>
            </a:br>
            <a:r>
              <a:rPr lang="en-US" altLang="en-US" smtClean="0"/>
              <a:t>and the merges during a merge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20838" y="1387475"/>
            <a:ext cx="5880100" cy="384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5095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Merge Sort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737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Be careful to allocate the temporary array only once.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462213"/>
            <a:ext cx="76962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3540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Merge Sort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9-4 A worst-case merge of two sorted arrays.</a:t>
            </a:r>
          </a:p>
          <a:p>
            <a:pPr eaLnBrk="1" hangingPunct="1"/>
            <a:r>
              <a:rPr lang="en-US" altLang="en-US" smtClean="0"/>
              <a:t>Efficiency is   O(</a:t>
            </a:r>
            <a:r>
              <a:rPr lang="en-US" altLang="en-US" i="1" smtClean="0"/>
              <a:t>n </a:t>
            </a:r>
            <a:r>
              <a:rPr lang="en-US" altLang="en-US" smtClean="0"/>
              <a:t>log </a:t>
            </a:r>
            <a:r>
              <a:rPr lang="en-US" altLang="en-US" i="1" smtClean="0"/>
              <a:t>n</a:t>
            </a:r>
            <a:r>
              <a:rPr lang="en-US" altLang="en-US" smtClean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92150" y="2227263"/>
            <a:ext cx="7807325" cy="239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39818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Merge Sort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11"/>
          </p:nvPr>
        </p:nvSpPr>
        <p:spPr>
          <a:xfrm>
            <a:off x="901700" y="2189163"/>
            <a:ext cx="7861300" cy="3944937"/>
          </a:xfrm>
        </p:spPr>
        <p:txBody>
          <a:bodyPr/>
          <a:lstStyle/>
          <a:p>
            <a:pPr eaLnBrk="1" hangingPunct="1"/>
            <a:r>
              <a:rPr lang="en-US" altLang="en-US" smtClean="0"/>
              <a:t>Less simple than recursive version.</a:t>
            </a:r>
          </a:p>
          <a:p>
            <a:pPr lvl="1" eaLnBrk="1" hangingPunct="1"/>
            <a:r>
              <a:rPr lang="en-US" altLang="en-US" smtClean="0"/>
              <a:t>Need to control the merges.</a:t>
            </a:r>
          </a:p>
          <a:p>
            <a:pPr eaLnBrk="1" hangingPunct="1"/>
            <a:r>
              <a:rPr lang="en-US" altLang="en-US" smtClean="0"/>
              <a:t>Will be more efficient of both time and space.</a:t>
            </a:r>
          </a:p>
          <a:p>
            <a:pPr lvl="1" eaLnBrk="1" hangingPunct="1"/>
            <a:r>
              <a:rPr lang="en-US" altLang="en-US" smtClean="0"/>
              <a:t>But, trickier to code without error.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68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Merge Sort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1"/>
          </p:nvPr>
        </p:nvSpPr>
        <p:spPr>
          <a:xfrm>
            <a:off x="901700" y="1543050"/>
            <a:ext cx="7861300" cy="4368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Starts at beginning of array</a:t>
            </a:r>
          </a:p>
          <a:p>
            <a:pPr lvl="1" eaLnBrk="1" hangingPunct="1"/>
            <a:r>
              <a:rPr lang="en-US" altLang="en-US" sz="2400" smtClean="0"/>
              <a:t>Merges pairs of individual entries to form two-entry subarrays</a:t>
            </a:r>
          </a:p>
          <a:p>
            <a:pPr eaLnBrk="1" hangingPunct="1"/>
            <a:r>
              <a:rPr lang="en-US" altLang="en-US" sz="2800" smtClean="0"/>
              <a:t>Returns to the beginning of array and merges pairs of the two-entry subarrays to form four-entry subarrays</a:t>
            </a:r>
          </a:p>
          <a:p>
            <a:pPr lvl="1" eaLnBrk="1" hangingPunct="1"/>
            <a:r>
              <a:rPr lang="en-US" altLang="en-US" sz="2400" smtClean="0"/>
              <a:t>And so on</a:t>
            </a:r>
          </a:p>
          <a:p>
            <a:pPr eaLnBrk="1" hangingPunct="1"/>
            <a:r>
              <a:rPr lang="en-US" altLang="en-US" sz="2800" smtClean="0"/>
              <a:t>After merging all pairs of subarrays of a particular length, might have entries left over.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937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 Sort in the </a:t>
            </a:r>
            <a:br>
              <a:rPr lang="en-US" altLang="en-US" smtClean="0"/>
            </a:br>
            <a:r>
              <a:rPr lang="en-US" altLang="en-US" smtClean="0"/>
              <a:t>Java Class Library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altLang="en-US" smtClean="0">
                <a:solidFill>
                  <a:srgbClr val="0070C0"/>
                </a:solidFill>
              </a:rPr>
              <a:t> </a:t>
            </a:r>
            <a:r>
              <a:rPr lang="en-US" altLang="en-US" smtClean="0"/>
              <a:t>in the package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 smtClean="0"/>
              <a:t> defines versions of a static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65213" y="3860800"/>
            <a:ext cx="7348537" cy="1306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3395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 Sort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Divides an array into two pieces</a:t>
            </a:r>
          </a:p>
          <a:p>
            <a:pPr lvl="1" eaLnBrk="1" hangingPunct="1"/>
            <a:r>
              <a:rPr lang="en-US" altLang="en-US" smtClean="0"/>
              <a:t>Pieces are not necessarily halves of the array</a:t>
            </a:r>
          </a:p>
          <a:p>
            <a:pPr lvl="1" eaLnBrk="1" hangingPunct="1"/>
            <a:r>
              <a:rPr lang="en-US" altLang="en-US" smtClean="0"/>
              <a:t>Chooses one entry in the array—called the pivot</a:t>
            </a:r>
          </a:p>
          <a:p>
            <a:pPr eaLnBrk="1" hangingPunct="1"/>
            <a:r>
              <a:rPr lang="en-US" altLang="en-US" smtClean="0"/>
              <a:t>Partitions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287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 Sort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pivot chosen, array rearranged such that:</a:t>
            </a:r>
          </a:p>
          <a:p>
            <a:pPr lvl="1" eaLnBrk="1" hangingPunct="1"/>
            <a:r>
              <a:rPr lang="en-US" altLang="en-US" smtClean="0"/>
              <a:t>Pivot is in position that it will occupy in final sorted array</a:t>
            </a:r>
          </a:p>
          <a:p>
            <a:pPr lvl="1" eaLnBrk="1" hangingPunct="1"/>
            <a:r>
              <a:rPr lang="en-US" altLang="en-US" smtClean="0"/>
              <a:t>Entries in positions before pivot are less than or equal to pivot</a:t>
            </a:r>
          </a:p>
          <a:p>
            <a:pPr lvl="1" eaLnBrk="1" hangingPunct="1"/>
            <a:r>
              <a:rPr lang="en-US" altLang="en-US" smtClean="0"/>
              <a:t>Entries in positions after pivot are greater than or equal to pivot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869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 Sort</a:t>
            </a:r>
          </a:p>
        </p:txBody>
      </p:sp>
      <p:sp>
        <p:nvSpPr>
          <p:cNvPr id="17411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that describes our sorting strategy: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1692275"/>
            <a:ext cx="6773863" cy="3036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580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 due on 11/14 @11:59pm</a:t>
            </a:r>
          </a:p>
          <a:p>
            <a:r>
              <a:rPr lang="en-US" dirty="0" smtClean="0"/>
              <a:t>Quiz in recitation of next week</a:t>
            </a:r>
          </a:p>
          <a:p>
            <a:pPr lvl="1"/>
            <a:r>
              <a:rPr lang="en-US" dirty="0" smtClean="0"/>
              <a:t>open-book open-notes</a:t>
            </a:r>
          </a:p>
          <a:p>
            <a:pPr lvl="1"/>
            <a:r>
              <a:rPr lang="en-US" dirty="0" smtClean="0"/>
              <a:t>same format as Quiz 1:</a:t>
            </a:r>
          </a:p>
          <a:p>
            <a:pPr lvl="2"/>
            <a:r>
              <a:rPr lang="en-US" dirty="0" smtClean="0"/>
              <a:t>design and implement a solution to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 Sort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8013" y="3851275"/>
            <a:ext cx="8369300" cy="2397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FIGURE 9-5 A partition of an array during a quick </a:t>
            </a:r>
            <a:r>
              <a:rPr lang="en-US" dirty="0" smtClean="0"/>
              <a:t>sort</a:t>
            </a:r>
            <a:br>
              <a:rPr lang="en-US" dirty="0" smtClean="0"/>
            </a:br>
            <a:endParaRPr lang="en-US" dirty="0" smtClean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Quick sort is O(</a:t>
            </a:r>
            <a:r>
              <a:rPr lang="en-US" sz="2800" i="1" dirty="0"/>
              <a:t>n </a:t>
            </a:r>
            <a:r>
              <a:rPr lang="en-US" sz="2800" dirty="0"/>
              <a:t>log </a:t>
            </a:r>
            <a:r>
              <a:rPr lang="en-US" sz="2800" i="1" dirty="0"/>
              <a:t>n</a:t>
            </a:r>
            <a:r>
              <a:rPr lang="en-US" sz="2800" dirty="0"/>
              <a:t>) in </a:t>
            </a:r>
            <a:r>
              <a:rPr lang="en-US" sz="2800" dirty="0" smtClean="0"/>
              <a:t>average case, </a:t>
            </a:r>
            <a:br>
              <a:rPr lang="en-US" sz="2800" dirty="0" smtClean="0"/>
            </a:br>
            <a:r>
              <a:rPr lang="en-US" sz="2800" dirty="0" smtClean="0"/>
              <a:t>O(</a:t>
            </a:r>
            <a:r>
              <a:rPr lang="en-US" sz="2800" i="1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/>
              <a:t>) in </a:t>
            </a:r>
            <a:r>
              <a:rPr lang="en-US" sz="2800" dirty="0" smtClean="0"/>
              <a:t>worst </a:t>
            </a:r>
            <a:r>
              <a:rPr lang="en-US" sz="2800" dirty="0"/>
              <a:t>case. </a:t>
            </a:r>
            <a:endParaRPr lang="en-US" sz="2800" dirty="0" smtClean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Choice </a:t>
            </a:r>
            <a:r>
              <a:rPr lang="en-US" sz="2800" dirty="0"/>
              <a:t>of </a:t>
            </a:r>
            <a:r>
              <a:rPr lang="en-US" sz="2800" dirty="0" smtClean="0"/>
              <a:t>pivots affects behavior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1717675"/>
            <a:ext cx="6551612" cy="1474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7329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the Partition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45125"/>
            <a:ext cx="8369300" cy="91757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9-6 A partitioning strategy for quick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76288" y="2330450"/>
            <a:ext cx="8110537" cy="2446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0894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the Partition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45125"/>
            <a:ext cx="8369300" cy="91757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9-6 A partitioning strategy for quick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54075" y="2078038"/>
            <a:ext cx="7983538" cy="2652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9211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the Partition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445125"/>
            <a:ext cx="8369300" cy="91757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9-6 A partitioning strategy for quick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90613" y="2176463"/>
            <a:ext cx="696277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8266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the Partition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750" y="5251450"/>
            <a:ext cx="8559800" cy="11112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9-7 Median-of-three pivot selection: (a) The original array; (b) the array with its first, middle, and last entries sorted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11238" y="2119313"/>
            <a:ext cx="7415212" cy="2252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0722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Adjusting the Partition Algorithm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750" y="5251450"/>
            <a:ext cx="8559800" cy="11112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9-8 (a) The array with its first, middle, and last entries sorted; (b) the array after positioning the pivot and just before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28738" y="2016125"/>
            <a:ext cx="648652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762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Adjusting the Partition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47725" y="1743075"/>
            <a:ext cx="7548563" cy="3563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0342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Adjusting the Partition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30400" y="1804988"/>
            <a:ext cx="5457825" cy="386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5732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Adjusting the Partition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01750" y="1649413"/>
            <a:ext cx="6997700" cy="399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59083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Adjusting the Partition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95475" y="1458913"/>
            <a:ext cx="5724525" cy="4776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4548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err="1" smtClean="0">
                <a:ea typeface="Tahoma"/>
                <a:cs typeface="Tahoma"/>
              </a:rPr>
              <a:t>InsertionSort</a:t>
            </a:r>
            <a:r>
              <a:rPr lang="en-US" dirty="0" smtClean="0">
                <a:ea typeface="Tahoma"/>
                <a:cs typeface="Tahoma"/>
              </a:rPr>
              <a:t> and </a:t>
            </a:r>
            <a:r>
              <a:rPr lang="en-US" dirty="0" err="1" smtClean="0">
                <a:ea typeface="Tahoma"/>
                <a:cs typeface="Tahoma"/>
              </a:rPr>
              <a:t>SelectionSort</a:t>
            </a:r>
            <a:r>
              <a:rPr lang="en-US" dirty="0" smtClean="0">
                <a:ea typeface="Tahoma"/>
                <a:cs typeface="Tahoma"/>
              </a:rPr>
              <a:t>, Shell’s Sort, </a:t>
            </a:r>
            <a:r>
              <a:rPr lang="en-US" dirty="0" err="1" smtClean="0">
                <a:ea typeface="Tahoma"/>
                <a:cs typeface="Tahoma"/>
              </a:rPr>
              <a:t>MergeSort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Quick Sort Method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350" y="5916613"/>
            <a:ext cx="8369300" cy="806450"/>
          </a:xfrm>
        </p:spPr>
        <p:txBody>
          <a:bodyPr/>
          <a:lstStyle/>
          <a:p>
            <a:pPr eaLnBrk="1" hangingPunct="1"/>
            <a:r>
              <a:rPr lang="en-US" altLang="en-US" smtClean="0"/>
              <a:t>Above method implements quick sort.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313" y="1330325"/>
            <a:ext cx="7667625" cy="444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1470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 Sort in </a:t>
            </a:r>
            <a:br>
              <a:rPr lang="en-US" altLang="en-US" smtClean="0"/>
            </a:br>
            <a:r>
              <a:rPr lang="en-US" altLang="en-US" smtClean="0"/>
              <a:t>the Java Class Library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7675" y="5307013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altLang="en-US" smtClean="0"/>
              <a:t> in the package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 smtClean="0"/>
              <a:t> uses a quick sort to sort arrays of primitive types into ascending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47675" y="2543175"/>
            <a:ext cx="8239125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9572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O(n log n)</a:t>
            </a:r>
          </a:p>
          <a:p>
            <a:pPr lvl="2"/>
            <a:r>
              <a:rPr lang="en-US" dirty="0" err="1" smtClean="0"/>
              <a:t>MergeSort</a:t>
            </a:r>
            <a:endParaRPr lang="en-US" dirty="0" smtClean="0"/>
          </a:p>
          <a:p>
            <a:pPr lvl="2"/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O(1) Sorting</a:t>
            </a:r>
          </a:p>
          <a:p>
            <a:pPr lvl="2"/>
            <a:r>
              <a:rPr lang="en-US" dirty="0" smtClean="0"/>
              <a:t>Radix Sort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 Sort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Divides an array into halves</a:t>
            </a:r>
          </a:p>
          <a:p>
            <a:pPr eaLnBrk="1" hangingPunct="1"/>
            <a:r>
              <a:rPr lang="en-US" altLang="en-US" smtClean="0"/>
              <a:t>Sorts the two halves, </a:t>
            </a:r>
          </a:p>
          <a:p>
            <a:pPr lvl="1" eaLnBrk="1" hangingPunct="1"/>
            <a:r>
              <a:rPr lang="en-US" altLang="en-US" smtClean="0"/>
              <a:t>Then merges them into one sorted array. </a:t>
            </a:r>
          </a:p>
          <a:p>
            <a:pPr eaLnBrk="1" hangingPunct="1"/>
            <a:r>
              <a:rPr lang="en-US" altLang="en-US" smtClean="0"/>
              <a:t>The algorithm for merge sort is usually stated recursively.</a:t>
            </a:r>
          </a:p>
          <a:p>
            <a:pPr eaLnBrk="1" hangingPunct="1"/>
            <a:r>
              <a:rPr lang="en-US" altLang="en-US" smtClean="0"/>
              <a:t>Major programming effort is in the merge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112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42913" y="1666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Merging Arrays</a:t>
            </a:r>
          </a:p>
        </p:txBody>
      </p:sp>
      <p:sp>
        <p:nvSpPr>
          <p:cNvPr id="409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8650" y="5776913"/>
            <a:ext cx="8369300" cy="7112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9-1 Merging two sorted arrays into one sorted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30438" y="1309688"/>
            <a:ext cx="5165725" cy="4259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7416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Merge Sort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68950"/>
            <a:ext cx="83693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9-2 The major steps in a merge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66763" y="1709738"/>
            <a:ext cx="7886700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7669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Merge Sort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68950"/>
            <a:ext cx="83693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Recursive algorithm for merge sort.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49513"/>
            <a:ext cx="8101013" cy="2074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465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Merge Sort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which describes the merge step.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63" y="1454150"/>
            <a:ext cx="6584950" cy="364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06378146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741</Words>
  <Application>Microsoft Office PowerPoint</Application>
  <PresentationFormat>On-screen Show (4:3)</PresentationFormat>
  <Paragraphs>129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Topics</vt:lpstr>
      <vt:lpstr>Merge Sort</vt:lpstr>
      <vt:lpstr>Merging Arrays</vt:lpstr>
      <vt:lpstr>Recursive Merge Sort</vt:lpstr>
      <vt:lpstr>Recursive Merge Sort</vt:lpstr>
      <vt:lpstr>Recursive Merge Sort</vt:lpstr>
      <vt:lpstr>Recursive Merge Sort</vt:lpstr>
      <vt:lpstr>Recursive Merge Sort</vt:lpstr>
      <vt:lpstr>Recursive Merge Sort</vt:lpstr>
      <vt:lpstr>Efficiency of Merge Sort</vt:lpstr>
      <vt:lpstr>Iterative Merge Sort</vt:lpstr>
      <vt:lpstr>Iterative Merge Sort</vt:lpstr>
      <vt:lpstr>Merge Sort in the  Java Class Library</vt:lpstr>
      <vt:lpstr>Quick Sort</vt:lpstr>
      <vt:lpstr>Quick Sort</vt:lpstr>
      <vt:lpstr>Quick Sort</vt:lpstr>
      <vt:lpstr>Quick Sort</vt:lpstr>
      <vt:lpstr>Creating the Partition</vt:lpstr>
      <vt:lpstr>Creating the Partition</vt:lpstr>
      <vt:lpstr>Creating the Partition</vt:lpstr>
      <vt:lpstr>Creating the Partition</vt:lpstr>
      <vt:lpstr>Adjusting the Partition Algorithm</vt:lpstr>
      <vt:lpstr>Adjusting the Partition Algorithm</vt:lpstr>
      <vt:lpstr>Adjusting the Partition Algorithm</vt:lpstr>
      <vt:lpstr>Adjusting the Partition Algorithm</vt:lpstr>
      <vt:lpstr>Adjusting the Partition Algorithm</vt:lpstr>
      <vt:lpstr>The Quick Sort Method</vt:lpstr>
      <vt:lpstr>Quick Sort in  the Java Class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205</cp:revision>
  <dcterms:modified xsi:type="dcterms:W3CDTF">2017-11-10T00:37:15Z</dcterms:modified>
</cp:coreProperties>
</file>