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212" r:id="rId1"/>
    <p:sldMasterId id="2147485230" r:id="rId2"/>
  </p:sldMasterIdLst>
  <p:notesMasterIdLst>
    <p:notesMasterId r:id="rId45"/>
  </p:notesMasterIdLst>
  <p:handoutMasterIdLst>
    <p:handoutMasterId r:id="rId46"/>
  </p:handoutMasterIdLst>
  <p:sldIdLst>
    <p:sldId id="1470" r:id="rId3"/>
    <p:sldId id="1476" r:id="rId4"/>
    <p:sldId id="1471" r:id="rId5"/>
    <p:sldId id="1516" r:id="rId6"/>
    <p:sldId id="1623" r:id="rId7"/>
    <p:sldId id="1624" r:id="rId8"/>
    <p:sldId id="1625" r:id="rId9"/>
    <p:sldId id="1626" r:id="rId10"/>
    <p:sldId id="1627" r:id="rId11"/>
    <p:sldId id="1628" r:id="rId12"/>
    <p:sldId id="1629" r:id="rId13"/>
    <p:sldId id="1630" r:id="rId14"/>
    <p:sldId id="1631" r:id="rId15"/>
    <p:sldId id="1632" r:id="rId16"/>
    <p:sldId id="1633" r:id="rId17"/>
    <p:sldId id="1643" r:id="rId18"/>
    <p:sldId id="1644" r:id="rId19"/>
    <p:sldId id="1645" r:id="rId20"/>
    <p:sldId id="1648" r:id="rId21"/>
    <p:sldId id="1649" r:id="rId22"/>
    <p:sldId id="1651" r:id="rId23"/>
    <p:sldId id="1652" r:id="rId24"/>
    <p:sldId id="1653" r:id="rId25"/>
    <p:sldId id="1654" r:id="rId26"/>
    <p:sldId id="1655" r:id="rId27"/>
    <p:sldId id="1656" r:id="rId28"/>
    <p:sldId id="1657" r:id="rId29"/>
    <p:sldId id="1658" r:id="rId30"/>
    <p:sldId id="1659" r:id="rId31"/>
    <p:sldId id="1660" r:id="rId32"/>
    <p:sldId id="1661" r:id="rId33"/>
    <p:sldId id="1662" r:id="rId34"/>
    <p:sldId id="1663" r:id="rId35"/>
    <p:sldId id="1664" r:id="rId36"/>
    <p:sldId id="1665" r:id="rId37"/>
    <p:sldId id="1666" r:id="rId38"/>
    <p:sldId id="1667" r:id="rId39"/>
    <p:sldId id="1668" r:id="rId40"/>
    <p:sldId id="1669" r:id="rId41"/>
    <p:sldId id="1670" r:id="rId42"/>
    <p:sldId id="1671" r:id="rId43"/>
    <p:sldId id="1672" r:id="rId4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. Ramirez" initials="JC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C5FFFF"/>
    <a:srgbClr val="00FFFF"/>
    <a:srgbClr val="FF0000"/>
    <a:srgbClr val="800080"/>
    <a:srgbClr val="FF66FF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54" autoAdjust="0"/>
  </p:normalViewPr>
  <p:slideViewPr>
    <p:cSldViewPr snapToGrid="0">
      <p:cViewPr varScale="1">
        <p:scale>
          <a:sx n="88" d="100"/>
          <a:sy n="88" d="100"/>
        </p:scale>
        <p:origin x="9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93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EE9E2495-C657-46EA-915A-3CFE746F2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744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3C5987F2-5F74-4325-A817-62704A372A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532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2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74CF37E-3170-492F-8D8B-6084D8652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90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24F7B-8A31-450C-B5E6-A320A57D70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73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1A10A-7571-4715-9AD8-6E7A12753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11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5648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620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1409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336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892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7861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260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413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12800" y="1765300"/>
            <a:ext cx="7645400" cy="436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150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07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0283"/>
            <a:ext cx="8077200" cy="3048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A3FEE-006F-4F66-B516-E093C1D7C3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470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438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7745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4400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14660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9020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092200" y="1943100"/>
            <a:ext cx="3365500" cy="4216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02200" y="1955800"/>
            <a:ext cx="3365500" cy="4216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83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AC92E-6FA0-4410-BA7F-A25F4DD290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4407F-B9F3-446D-9C1D-8B1A1BF0FA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D845A-DC8C-4CBE-9243-BA9D118BF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27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92570-9F27-4832-B40E-B94F83D24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4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7CF6F-2209-47EF-B7CD-87E869A3D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30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1A9D4-56E7-4359-9916-48D8CB692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54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27C53-B283-4868-922B-B736B7B47A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77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fld id="{0DE7B035-0DDD-4626-B579-EA90C30B1D7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 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  <a:p>
            <a:pPr lvl="3"/>
            <a:endParaRPr lang="en-US" altLang="en-US" smtClean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0832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05726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213" r:id="rId1"/>
    <p:sldLayoutId id="2147485214" r:id="rId2"/>
    <p:sldLayoutId id="2147485215" r:id="rId3"/>
    <p:sldLayoutId id="2147485216" r:id="rId4"/>
    <p:sldLayoutId id="2147485217" r:id="rId5"/>
    <p:sldLayoutId id="2147485218" r:id="rId6"/>
    <p:sldLayoutId id="2147485219" r:id="rId7"/>
    <p:sldLayoutId id="2147485220" r:id="rId8"/>
    <p:sldLayoutId id="2147485221" r:id="rId9"/>
    <p:sldLayoutId id="2147485222" r:id="rId10"/>
    <p:sldLayoutId id="2147485223" r:id="rId11"/>
    <p:sldLayoutId id="2147485210" r:id="rId12"/>
    <p:sldLayoutId id="2147485211" r:id="rId13"/>
    <p:sldLayoutId id="2147485203" r:id="rId14"/>
    <p:sldLayoutId id="2147485204" r:id="rId15"/>
    <p:sldLayoutId id="2147485205" r:id="rId16"/>
    <p:sldLayoutId id="2147485196" r:id="rId17"/>
    <p:sldLayoutId id="2147485197" r:id="rId18"/>
    <p:sldLayoutId id="2147485189" r:id="rId19"/>
    <p:sldLayoutId id="2147485190" r:id="rId20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30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pitchFamily="2" charset="2"/>
        <a:buChar char="4"/>
        <a:defRPr sz="26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22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&gt;"/>
        <a:defRPr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821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31" r:id="rId1"/>
    <p:sldLayoutId id="2147485233" r:id="rId2"/>
    <p:sldLayoutId id="2147485234" r:id="rId3"/>
    <p:sldLayoutId id="2147485235" r:id="rId4"/>
    <p:sldLayoutId id="2147485236" r:id="rId5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" y="1979613"/>
            <a:ext cx="9144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 dirty="0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 dirty="0">
                <a:solidFill>
                  <a:srgbClr val="000000"/>
                </a:solidFill>
              </a:rPr>
              <a:t>Data Structures</a:t>
            </a:r>
            <a:endParaRPr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eaLnBrk="1"/>
            <a:r>
              <a:rPr lang="en-GB" sz="2400" b="1" dirty="0" smtClean="0">
                <a:solidFill>
                  <a:srgbClr val="000000"/>
                </a:solidFill>
              </a:rPr>
              <a:t>Sorting IV + List ADT</a:t>
            </a:r>
            <a:endParaRPr lang="en-GB"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6307 </a:t>
            </a:r>
            <a:r>
              <a:rPr lang="en-GB" altLang="en-US" sz="2400" dirty="0" err="1">
                <a:solidFill>
                  <a:srgbClr val="000000"/>
                </a:solidFill>
              </a:rPr>
              <a:t>Sennott</a:t>
            </a:r>
            <a:r>
              <a:rPr lang="en-GB" altLang="en-US" sz="2400" dirty="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62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the Algorithms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9-10 The time efficiency of various sorting algorithms, expressed in Big Oh notation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06475" y="2286000"/>
            <a:ext cx="7566025" cy="2271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14830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the Algorithms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568950"/>
            <a:ext cx="8369300" cy="79375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9-11 A comparison of growth-rate </a:t>
            </a:r>
            <a:br>
              <a:rPr lang="en-US" altLang="en-US" smtClean="0"/>
            </a:br>
            <a:r>
              <a:rPr lang="en-US" altLang="en-US" smtClean="0"/>
              <a:t>functions as n increases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17235"/>
          <a:stretch/>
        </p:blipFill>
        <p:spPr bwMode="auto">
          <a:xfrm>
            <a:off x="819150" y="1535113"/>
            <a:ext cx="5678488" cy="1789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1466850" y="3546475"/>
            <a:ext cx="6665913" cy="1744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25866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Lists</a:t>
            </a:r>
          </a:p>
        </p:txBody>
      </p:sp>
      <p:sp>
        <p:nvSpPr>
          <p:cNvPr id="3075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way to organize data</a:t>
            </a:r>
          </a:p>
          <a:p>
            <a:pPr eaLnBrk="1" hangingPunct="1"/>
            <a:r>
              <a:rPr lang="en-US" altLang="en-US" smtClean="0"/>
              <a:t>Examples</a:t>
            </a:r>
          </a:p>
          <a:p>
            <a:pPr lvl="1" eaLnBrk="1" hangingPunct="1"/>
            <a:r>
              <a:rPr lang="en-US" altLang="en-US" smtClean="0"/>
              <a:t>To-do list</a:t>
            </a:r>
          </a:p>
          <a:p>
            <a:pPr lvl="1" eaLnBrk="1" hangingPunct="1"/>
            <a:r>
              <a:rPr lang="en-US" altLang="en-US" smtClean="0"/>
              <a:t>Gift lists</a:t>
            </a:r>
          </a:p>
          <a:p>
            <a:pPr lvl="1" eaLnBrk="1" hangingPunct="1"/>
            <a:r>
              <a:rPr lang="en-US" altLang="en-US" smtClean="0"/>
              <a:t>Grocery Lists</a:t>
            </a:r>
          </a:p>
          <a:p>
            <a:pPr eaLnBrk="1" hangingPunct="1"/>
            <a:r>
              <a:rPr lang="en-US" altLang="en-US" smtClean="0"/>
              <a:t>Items in list have position</a:t>
            </a:r>
          </a:p>
          <a:p>
            <a:pPr lvl="1" eaLnBrk="1" hangingPunct="1"/>
            <a:r>
              <a:rPr lang="en-US" altLang="en-US" smtClean="0"/>
              <a:t>May or may not be important</a:t>
            </a:r>
          </a:p>
          <a:p>
            <a:pPr eaLnBrk="1" hangingPunct="1"/>
            <a:r>
              <a:rPr lang="en-US" altLang="en-US" smtClean="0"/>
              <a:t>Items may be added anywhere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815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Lists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12-1 A to-do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0188" y="1520825"/>
            <a:ext cx="3933825" cy="3457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87924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Specifications for the ADT List</a:t>
            </a:r>
          </a:p>
        </p:txBody>
      </p:sp>
      <p:sp>
        <p:nvSpPr>
          <p:cNvPr id="5123" name="Content Placeholder 6"/>
          <p:cNvSpPr>
            <a:spLocks noGrp="1"/>
          </p:cNvSpPr>
          <p:nvPr>
            <p:ph sz="quarter" idx="11"/>
          </p:nvPr>
        </p:nvSpPr>
        <p:spPr>
          <a:xfrm>
            <a:off x="430213" y="1970088"/>
            <a:ext cx="4473575" cy="4216400"/>
          </a:xfrm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(newEntry)</a:t>
            </a:r>
          </a:p>
          <a:p>
            <a:pPr eaLnBrk="1" hangingPunct="1"/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(newPosition,</a:t>
            </a:r>
            <a:b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newEntry)</a:t>
            </a:r>
          </a:p>
          <a:p>
            <a:pPr eaLnBrk="1" hangingPunct="1"/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remove(givenPosition)</a:t>
            </a:r>
          </a:p>
          <a:p>
            <a:pPr eaLnBrk="1" hangingPunct="1"/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  <a:p>
            <a:pPr eaLnBrk="1" hangingPunct="1"/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b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givenPosition,</a:t>
            </a:r>
            <a:b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newEntry)	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124" name="Content Placeholder 7"/>
          <p:cNvSpPr>
            <a:spLocks noGrp="1"/>
          </p:cNvSpPr>
          <p:nvPr>
            <p:ph sz="quarter" idx="12"/>
          </p:nvPr>
        </p:nvSpPr>
        <p:spPr>
          <a:xfrm>
            <a:off x="4902200" y="1955800"/>
            <a:ext cx="4033838" cy="4216400"/>
          </a:xfrm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getEntry(</a:t>
            </a:r>
            <a:b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givenPosition)</a:t>
            </a:r>
          </a:p>
          <a:p>
            <a:pPr eaLnBrk="1" hangingPunct="1"/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toArray()</a:t>
            </a:r>
          </a:p>
          <a:p>
            <a:pPr eaLnBrk="1" hangingPunct="1"/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contains(anEntry)</a:t>
            </a:r>
          </a:p>
          <a:p>
            <a:pPr eaLnBrk="1" hangingPunct="1"/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getLength()</a:t>
            </a:r>
          </a:p>
          <a:p>
            <a:pPr eaLnBrk="1" hangingPunct="1"/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91117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Specifications for the ADT List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4700" y="5529263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12-2 The effect of ADT list operations </a:t>
            </a:r>
            <a:br>
              <a:rPr lang="en-US" altLang="en-US" smtClean="0"/>
            </a:br>
            <a:r>
              <a:rPr lang="en-US" altLang="en-US" smtClean="0"/>
              <a:t>on an initially empty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838325" y="1243013"/>
            <a:ext cx="5580063" cy="410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57789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ADT List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12-3 A list of numbers that identify runners in the order in which they finished a race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0" y="1528763"/>
            <a:ext cx="4222750" cy="3500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251967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ADT List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12-2 A client of a class </a:t>
            </a:r>
            <a:br>
              <a:rPr lang="en-US" altLang="en-US" smtClean="0"/>
            </a:br>
            <a:r>
              <a:rPr lang="en-US" altLang="en-US" smtClean="0"/>
              <a:t>that implements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4775" y="1593850"/>
            <a:ext cx="6467475" cy="3713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286999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ADT List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12-2 A client of a class </a:t>
            </a:r>
            <a:br>
              <a:rPr lang="en-US" altLang="en-US" smtClean="0"/>
            </a:br>
            <a:r>
              <a:rPr lang="en-US" altLang="en-US" smtClean="0"/>
              <a:t>that implements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2050" y="1427163"/>
            <a:ext cx="6724650" cy="394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936652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Java Class Library: </a:t>
            </a:r>
            <a:br>
              <a:rPr lang="en-US" dirty="0" smtClean="0"/>
            </a:br>
            <a:r>
              <a:rPr lang="en-US" dirty="0" smtClean="0"/>
              <a:t>The Interface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50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headers from the interface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5725" y="2300288"/>
            <a:ext cx="6281738" cy="2312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22172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094232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3 due on 11/17 @11:59pm</a:t>
            </a:r>
          </a:p>
          <a:p>
            <a:r>
              <a:rPr lang="en-US" dirty="0" smtClean="0"/>
              <a:t>Quiz 2 in recitations of this week</a:t>
            </a:r>
          </a:p>
          <a:p>
            <a:pPr lvl="1"/>
            <a:r>
              <a:rPr lang="en-US" dirty="0" smtClean="0"/>
              <a:t>open-book open-notes</a:t>
            </a:r>
          </a:p>
          <a:p>
            <a:pPr lvl="1"/>
            <a:r>
              <a:rPr lang="en-US" dirty="0" smtClean="0"/>
              <a:t>same format as Quiz 1:</a:t>
            </a:r>
          </a:p>
          <a:p>
            <a:pPr lvl="2"/>
            <a:r>
              <a:rPr lang="en-US" dirty="0" smtClean="0"/>
              <a:t>design and implement a solution to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4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Java Class Library: </a:t>
            </a:r>
            <a:br>
              <a:rPr lang="en-US" dirty="0" smtClean="0"/>
            </a:br>
            <a:r>
              <a:rPr lang="en-US" dirty="0" smtClean="0"/>
              <a:t>The Class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ArrayList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Available constructors</a:t>
            </a:r>
          </a:p>
          <a:p>
            <a:pPr lvl="1" eaLnBrk="1" hangingPunct="1">
              <a:defRPr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ArrayList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ArrayList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b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initialCapacity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dirty="0" smtClean="0"/>
              <a:t>Similar to </a:t>
            </a:r>
            <a:r>
              <a:rPr lang="en-US" dirty="0" err="1" smtClean="0"/>
              <a:t>java.util.vector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Can use </a:t>
            </a:r>
            <a:r>
              <a:rPr lang="en-US" dirty="0"/>
              <a:t>either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ArrayList</a:t>
            </a:r>
            <a:r>
              <a:rPr lang="en-US" dirty="0"/>
              <a:t> or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Vector</a:t>
            </a:r>
            <a:r>
              <a:rPr lang="en-US" dirty="0"/>
              <a:t> as an implementation of the interface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7380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to Implement the ADT List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13-1 A classroom that contains </a:t>
            </a:r>
            <a:br>
              <a:rPr lang="en-US" altLang="en-US" smtClean="0"/>
            </a:br>
            <a:r>
              <a:rPr lang="en-US" altLang="en-US" smtClean="0"/>
              <a:t>desks in fixed positions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300" y="1457325"/>
            <a:ext cx="5867400" cy="394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530493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to Implement the ADT List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13-2 Seating a new student between two existing students: At least one other student must move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2038" y="1598613"/>
            <a:ext cx="4562475" cy="3190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176439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to Implement the ADT List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13-3 UML notation for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endParaRPr lang="en-US" altLang="en-US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9925" y="1571625"/>
            <a:ext cx="5078413" cy="358298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86205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to Implement the ADT List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13-1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2875" y="1565275"/>
            <a:ext cx="6338888" cy="376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8354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to Implement the ADT List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13-1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5" y="1593850"/>
            <a:ext cx="6843713" cy="3573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5996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to Implement the ADT List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13-1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1963" y="1452563"/>
            <a:ext cx="5397500" cy="375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303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to Implement the ADT List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7950" y="5784850"/>
            <a:ext cx="8928100" cy="812800"/>
          </a:xfrm>
        </p:spPr>
        <p:txBody>
          <a:bodyPr/>
          <a:lstStyle/>
          <a:p>
            <a:pPr eaLnBrk="1" hangingPunct="1"/>
            <a:r>
              <a:rPr lang="en-US" altLang="en-US" smtClean="0"/>
              <a:t>LISTING 13-1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1371600"/>
            <a:ext cx="600075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5842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to Implement the ADT List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7950" y="5784850"/>
            <a:ext cx="8928100" cy="812800"/>
          </a:xfrm>
        </p:spPr>
        <p:txBody>
          <a:bodyPr/>
          <a:lstStyle/>
          <a:p>
            <a:pPr eaLnBrk="1" hangingPunct="1"/>
            <a:r>
              <a:rPr lang="en-US" altLang="en-US" smtClean="0"/>
              <a:t>LISTING 13-1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4763" y="1528763"/>
            <a:ext cx="6867525" cy="3957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73688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to Implement the ADT List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7950" y="5784850"/>
            <a:ext cx="8928100" cy="812800"/>
          </a:xfrm>
        </p:spPr>
        <p:txBody>
          <a:bodyPr/>
          <a:lstStyle/>
          <a:p>
            <a:pPr eaLnBrk="1" hangingPunct="1"/>
            <a:r>
              <a:rPr lang="en-US" altLang="en-US" smtClean="0"/>
              <a:t>LISTING 13-1 The class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175" y="1690688"/>
            <a:ext cx="7218363" cy="3532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2710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cs typeface="Arial"/>
              </a:rPr>
              <a:t>Earlier </a:t>
            </a:r>
            <a:r>
              <a:rPr lang="en-US" dirty="0" smtClean="0">
                <a:cs typeface="Arial"/>
              </a:rPr>
              <a:t>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dirty="0" err="1" smtClean="0">
                <a:ea typeface="Tahoma"/>
                <a:cs typeface="Tahoma"/>
              </a:rPr>
              <a:t>InsertionSort</a:t>
            </a:r>
            <a:r>
              <a:rPr lang="en-US" dirty="0" smtClean="0">
                <a:ea typeface="Tahoma"/>
                <a:cs typeface="Tahoma"/>
              </a:rPr>
              <a:t>, </a:t>
            </a:r>
            <a:r>
              <a:rPr lang="en-US" dirty="0" err="1" smtClean="0">
                <a:ea typeface="Tahoma"/>
                <a:cs typeface="Tahoma"/>
              </a:rPr>
              <a:t>SelectionSort</a:t>
            </a:r>
            <a:r>
              <a:rPr lang="en-US" dirty="0" smtClean="0">
                <a:ea typeface="Tahoma"/>
                <a:cs typeface="Tahoma"/>
              </a:rPr>
              <a:t>, Shell’s Sort, </a:t>
            </a:r>
            <a:r>
              <a:rPr lang="en-US" dirty="0" err="1" smtClean="0">
                <a:ea typeface="Tahoma"/>
                <a:cs typeface="Tahoma"/>
              </a:rPr>
              <a:t>MergeSort</a:t>
            </a:r>
            <a:r>
              <a:rPr lang="en-US" dirty="0" smtClean="0">
                <a:ea typeface="Tahoma"/>
                <a:cs typeface="Tahoma"/>
              </a:rPr>
              <a:t>, </a:t>
            </a:r>
            <a:r>
              <a:rPr lang="en-US" dirty="0" err="1" smtClean="0">
                <a:ea typeface="Tahoma"/>
                <a:cs typeface="Tahoma"/>
              </a:rPr>
              <a:t>QuickSort</a:t>
            </a: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to Implement the ADT List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Implementation of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mtClean="0"/>
              <a:t> uses a private method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altLang="en-US" smtClean="0"/>
              <a:t> to handle the details of moving data within the array</a:t>
            </a:r>
            <a:endParaRPr lang="en-US" altLang="en-US" sz="2800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563" y="1620838"/>
            <a:ext cx="7643812" cy="3560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9409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to Implement the ADT List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 the private method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9813" y="1609725"/>
            <a:ext cx="7170737" cy="3262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5689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to Implement the ADT List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13-4 Making room to insert </a:t>
            </a:r>
            <a:br>
              <a:rPr lang="en-US" altLang="en-US" smtClean="0"/>
            </a:br>
            <a:r>
              <a:rPr lang="en-US" altLang="en-US" smtClean="0"/>
              <a:t>Carla as the third entry in an array</a:t>
            </a:r>
            <a:endParaRPr lang="en-US" altLang="en-US" sz="2800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1763" y="1814513"/>
            <a:ext cx="6808787" cy="3021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0593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to Implement the ADT List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Implementation uses a private method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removeGap</a:t>
            </a:r>
            <a:r>
              <a:rPr lang="en-US" altLang="en-US" smtClean="0"/>
              <a:t> to handle the details of moving data within the array.</a:t>
            </a:r>
            <a:endParaRPr lang="en-US" altLang="en-US" sz="2800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3375" y="1579563"/>
            <a:ext cx="5959475" cy="3713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2459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to Implement the ADT List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removeGap</a:t>
            </a:r>
            <a:r>
              <a:rPr lang="en-US" altLang="en-US" smtClean="0"/>
              <a:t> shifts </a:t>
            </a:r>
            <a:br>
              <a:rPr lang="en-US" altLang="en-US" smtClean="0"/>
            </a:br>
            <a:r>
              <a:rPr lang="en-US" altLang="en-US" smtClean="0"/>
              <a:t>list entries within the array</a:t>
            </a:r>
            <a:endParaRPr lang="en-US" altLang="en-US" sz="2800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963" y="1690688"/>
            <a:ext cx="7721600" cy="3481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1391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to Implement the ADT List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13-5 Removing Bob by shifting array entries</a:t>
            </a:r>
            <a:endParaRPr lang="en-US" altLang="en-US" sz="2800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962150"/>
            <a:ext cx="5267325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0101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to Implement the ADT List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1138" y="2038350"/>
            <a:ext cx="6181725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26382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to Implement the ADT List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getEntry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863" y="2063750"/>
            <a:ext cx="7056437" cy="2840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2043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to Implement the ADT List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6875" y="5264150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Method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altLang="en-US" smtClean="0"/>
              <a:t> uses a local boolean variable to terminate the loop when we find the desired entry.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1690688"/>
            <a:ext cx="5611813" cy="3214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7625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to Implement the ADT List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Operation that adds a new entry to the end of a list.</a:t>
            </a:r>
          </a:p>
          <a:p>
            <a:pPr eaLnBrk="1" hangingPunct="1"/>
            <a:r>
              <a:rPr lang="en-US" altLang="en-US" smtClean="0"/>
              <a:t>Efficiency O(1) if new if array is not resized.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4550" y="2244725"/>
            <a:ext cx="521335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2022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O(1) Sorting</a:t>
            </a:r>
          </a:p>
          <a:p>
            <a:pPr lvl="2"/>
            <a:r>
              <a:rPr lang="en-US" dirty="0" smtClean="0"/>
              <a:t>Radix Sort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to Implement the ADT List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653088"/>
            <a:ext cx="8369300" cy="709612"/>
          </a:xfrm>
        </p:spPr>
        <p:txBody>
          <a:bodyPr/>
          <a:lstStyle/>
          <a:p>
            <a:pPr eaLnBrk="1" hangingPunct="1"/>
            <a:r>
              <a:rPr lang="en-US" altLang="en-US" smtClean="0"/>
              <a:t>Add a new entry to a list at a client-specified position.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71588" y="1709738"/>
            <a:ext cx="6600825" cy="3438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0198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to Implement the ADT List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653088"/>
            <a:ext cx="8369300" cy="709612"/>
          </a:xfrm>
        </p:spPr>
        <p:txBody>
          <a:bodyPr/>
          <a:lstStyle/>
          <a:p>
            <a:pPr eaLnBrk="1" hangingPunct="1"/>
            <a:r>
              <a:rPr lang="en-US" altLang="en-US" smtClean="0"/>
              <a:t>Method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mtClean="0"/>
              <a:t> uses method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altLang="en-US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528763" y="2409825"/>
            <a:ext cx="6864350" cy="2147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0817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Linked Implementation</a:t>
            </a:r>
          </a:p>
        </p:txBody>
      </p:sp>
      <p:sp>
        <p:nvSpPr>
          <p:cNvPr id="3075" name="Content Placeholder 5"/>
          <p:cNvSpPr>
            <a:spLocks noGrp="1"/>
          </p:cNvSpPr>
          <p:nvPr>
            <p:ph sz="quarter" idx="11"/>
          </p:nvPr>
        </p:nvSpPr>
        <p:spPr>
          <a:xfrm>
            <a:off x="901700" y="2247900"/>
            <a:ext cx="7861300" cy="3886200"/>
          </a:xfrm>
        </p:spPr>
        <p:txBody>
          <a:bodyPr/>
          <a:lstStyle/>
          <a:p>
            <a:pPr eaLnBrk="1" hangingPunct="1"/>
            <a:r>
              <a:rPr lang="en-US" altLang="en-US" smtClean="0"/>
              <a:t>Uses memory only as needed</a:t>
            </a:r>
          </a:p>
          <a:p>
            <a:pPr eaLnBrk="1" hangingPunct="1"/>
            <a:r>
              <a:rPr lang="en-US" altLang="en-US" smtClean="0"/>
              <a:t>When entry removed, unneeded memory returned to system</a:t>
            </a:r>
          </a:p>
          <a:p>
            <a:pPr eaLnBrk="1" hangingPunct="1"/>
            <a:r>
              <a:rPr lang="en-US" altLang="en-US" smtClean="0"/>
              <a:t>Avoids moving data when adding or removing entries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310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Radix Sort</a:t>
            </a:r>
          </a:p>
        </p:txBody>
      </p:sp>
      <p:sp>
        <p:nvSpPr>
          <p:cNvPr id="30723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Does not use comparison</a:t>
            </a:r>
          </a:p>
          <a:p>
            <a:pPr eaLnBrk="1" hangingPunct="1"/>
            <a:r>
              <a:rPr lang="en-US" altLang="en-US" smtClean="0"/>
              <a:t>Treats array entries as if they were strings that have the same length.</a:t>
            </a:r>
          </a:p>
          <a:p>
            <a:pPr lvl="1" eaLnBrk="1" hangingPunct="1"/>
            <a:r>
              <a:rPr lang="en-US" altLang="en-US" smtClean="0"/>
              <a:t>Group integers according to their rightmost character (digit) into “buckets”</a:t>
            </a:r>
          </a:p>
          <a:p>
            <a:pPr lvl="1" eaLnBrk="1" hangingPunct="1"/>
            <a:r>
              <a:rPr lang="en-US" altLang="en-US" smtClean="0"/>
              <a:t>Repeat with next character (digit),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956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Radix Sort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9-9 Radix sort: (a) Original array and buckets after first distribution;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09638" y="2152650"/>
            <a:ext cx="7324725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18593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Radix Sort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9-9 Radix sort: (b) reordered array and buckets after second distribution;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47775" y="2157413"/>
            <a:ext cx="6648450" cy="254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03548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Radix Sort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9-9 Radix sort: (c) reordered array and </a:t>
            </a:r>
            <a:br>
              <a:rPr lang="en-US" altLang="en-US" smtClean="0"/>
            </a:br>
            <a:r>
              <a:rPr lang="en-US" altLang="en-US" smtClean="0"/>
              <a:t>buckets after third distribution; (d) sorted array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27138" y="1406525"/>
            <a:ext cx="64389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2413" y="4195763"/>
            <a:ext cx="5848350" cy="87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57741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Pseudocode for Radix Sort</a:t>
            </a:r>
          </a:p>
        </p:txBody>
      </p:sp>
      <p:sp>
        <p:nvSpPr>
          <p:cNvPr id="34819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Radix sort is an O(n) algorithm for certain data, </a:t>
            </a:r>
            <a:br>
              <a:rPr lang="en-US" altLang="en-US" smtClean="0"/>
            </a:br>
            <a:r>
              <a:rPr lang="en-US" altLang="en-US" smtClean="0"/>
              <a:t>it is not appropriate for all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57213" y="1616075"/>
            <a:ext cx="8029575" cy="326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34160101"/>
      </p:ext>
    </p:extLst>
  </p:cSld>
  <p:clrMapOvr>
    <a:masterClrMapping/>
  </p:clrMapOvr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rranoDSA Jave4E-B">
  <a:themeElements>
    <a:clrScheme name="CeranoJava2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eranoJava2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eranoJava2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Words>936</Words>
  <Application>Microsoft Office PowerPoint</Application>
  <PresentationFormat>On-screen Show (4:3)</PresentationFormat>
  <Paragraphs>169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ＭＳ Ｐゴシック</vt:lpstr>
      <vt:lpstr>ＭＳ Ｐゴシック</vt:lpstr>
      <vt:lpstr>Arial</vt:lpstr>
      <vt:lpstr>Arial Unicode MS</vt:lpstr>
      <vt:lpstr>Courier New</vt:lpstr>
      <vt:lpstr>Marlett</vt:lpstr>
      <vt:lpstr>Tahoma</vt:lpstr>
      <vt:lpstr>Times New Roman</vt:lpstr>
      <vt:lpstr>Wingdings</vt:lpstr>
      <vt:lpstr>Generic</vt:lpstr>
      <vt:lpstr>CarranoDSA Jave4E-B</vt:lpstr>
      <vt:lpstr>PowerPoint Presentation</vt:lpstr>
      <vt:lpstr>Administrivia</vt:lpstr>
      <vt:lpstr> Earlier in the course</vt:lpstr>
      <vt:lpstr>Today’s Topics</vt:lpstr>
      <vt:lpstr>Radix Sort</vt:lpstr>
      <vt:lpstr>Radix Sort</vt:lpstr>
      <vt:lpstr>Radix Sort</vt:lpstr>
      <vt:lpstr>Radix Sort</vt:lpstr>
      <vt:lpstr>Pseudocode for Radix Sort</vt:lpstr>
      <vt:lpstr>Comparing the Algorithms</vt:lpstr>
      <vt:lpstr>Comparing the Algorithms</vt:lpstr>
      <vt:lpstr>Lists</vt:lpstr>
      <vt:lpstr>Lists</vt:lpstr>
      <vt:lpstr>Specifications for the ADT List</vt:lpstr>
      <vt:lpstr>Specifications for the ADT List</vt:lpstr>
      <vt:lpstr>Using the ADT List</vt:lpstr>
      <vt:lpstr>Using the ADT List</vt:lpstr>
      <vt:lpstr>Using the ADT List</vt:lpstr>
      <vt:lpstr>Java Class Library:  The Interface List</vt:lpstr>
      <vt:lpstr>Java Class Library:  The Class ArrayList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Array to Implement the ADT List</vt:lpstr>
      <vt:lpstr>Linked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Khattab, Sherif</cp:lastModifiedBy>
  <cp:revision>213</cp:revision>
  <dcterms:modified xsi:type="dcterms:W3CDTF">2017-11-15T22:03:14Z</dcterms:modified>
</cp:coreProperties>
</file>