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5212" r:id="rId1"/>
    <p:sldMasterId id="2147485230" r:id="rId2"/>
  </p:sldMasterIdLst>
  <p:notesMasterIdLst>
    <p:notesMasterId r:id="rId53"/>
  </p:notesMasterIdLst>
  <p:handoutMasterIdLst>
    <p:handoutMasterId r:id="rId54"/>
  </p:handoutMasterIdLst>
  <p:sldIdLst>
    <p:sldId id="1470" r:id="rId3"/>
    <p:sldId id="1476" r:id="rId4"/>
    <p:sldId id="1471" r:id="rId5"/>
    <p:sldId id="1516" r:id="rId6"/>
    <p:sldId id="1672" r:id="rId7"/>
    <p:sldId id="1673" r:id="rId8"/>
    <p:sldId id="1674" r:id="rId9"/>
    <p:sldId id="1675" r:id="rId10"/>
    <p:sldId id="1676" r:id="rId11"/>
    <p:sldId id="1677" r:id="rId12"/>
    <p:sldId id="1678" r:id="rId13"/>
    <p:sldId id="1679" r:id="rId14"/>
    <p:sldId id="1680" r:id="rId15"/>
    <p:sldId id="1681" r:id="rId16"/>
    <p:sldId id="1682" r:id="rId17"/>
    <p:sldId id="1683" r:id="rId18"/>
    <p:sldId id="1684" r:id="rId19"/>
    <p:sldId id="1685" r:id="rId20"/>
    <p:sldId id="1686" r:id="rId21"/>
    <p:sldId id="1687" r:id="rId22"/>
    <p:sldId id="1688" r:id="rId23"/>
    <p:sldId id="1689" r:id="rId24"/>
    <p:sldId id="1690" r:id="rId25"/>
    <p:sldId id="1691" r:id="rId26"/>
    <p:sldId id="1692" r:id="rId27"/>
    <p:sldId id="1693" r:id="rId28"/>
    <p:sldId id="1694" r:id="rId29"/>
    <p:sldId id="1695" r:id="rId30"/>
    <p:sldId id="1696" r:id="rId31"/>
    <p:sldId id="1697" r:id="rId32"/>
    <p:sldId id="1698" r:id="rId33"/>
    <p:sldId id="1699" r:id="rId34"/>
    <p:sldId id="1700" r:id="rId35"/>
    <p:sldId id="1701" r:id="rId36"/>
    <p:sldId id="1702" r:id="rId37"/>
    <p:sldId id="1703" r:id="rId38"/>
    <p:sldId id="1704" r:id="rId39"/>
    <p:sldId id="1705" r:id="rId40"/>
    <p:sldId id="1706" r:id="rId41"/>
    <p:sldId id="1707" r:id="rId42"/>
    <p:sldId id="1708" r:id="rId43"/>
    <p:sldId id="1709" r:id="rId44"/>
    <p:sldId id="1710" r:id="rId45"/>
    <p:sldId id="1711" r:id="rId46"/>
    <p:sldId id="1712" r:id="rId47"/>
    <p:sldId id="1713" r:id="rId48"/>
    <p:sldId id="1714" r:id="rId49"/>
    <p:sldId id="1715" r:id="rId50"/>
    <p:sldId id="1716" r:id="rId51"/>
    <p:sldId id="1717" r:id="rId5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C. Ramirez" initials="JCR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C5FFFF"/>
    <a:srgbClr val="00FFFF"/>
    <a:srgbClr val="FF0000"/>
    <a:srgbClr val="800080"/>
    <a:srgbClr val="FF66FF"/>
    <a:srgbClr val="00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354" autoAdjust="0"/>
  </p:normalViewPr>
  <p:slideViewPr>
    <p:cSldViewPr snapToGrid="0">
      <p:cViewPr varScale="1">
        <p:scale>
          <a:sx n="88" d="100"/>
          <a:sy n="88" d="100"/>
        </p:scale>
        <p:origin x="96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93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 0445 Lecture Notes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</a:defRPr>
            </a:lvl1pPr>
          </a:lstStyle>
          <a:p>
            <a:fld id="{EE9E2495-C657-46EA-915A-3CFE746F20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6744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</a:defRPr>
            </a:lvl1pPr>
          </a:lstStyle>
          <a:p>
            <a:fld id="{3C5987F2-5F74-4325-A817-62704A372A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65326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725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74CF37E-3170-492F-8D8B-6084D8652B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090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C24F7B-8A31-450C-B5E6-A320A57D70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173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609600"/>
            <a:ext cx="20193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09600"/>
            <a:ext cx="59055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21A10A-7571-4715-9AD8-6E7A12753F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9110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45648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06205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01409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0400" y="5321300"/>
            <a:ext cx="8369300" cy="10414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03365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68923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0400" y="5321300"/>
            <a:ext cx="7861300" cy="10414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2602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5413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812800" y="1765300"/>
            <a:ext cx="7645400" cy="4368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31500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407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0283"/>
            <a:ext cx="8077200" cy="304800"/>
          </a:xfrm>
        </p:spPr>
        <p:txBody>
          <a:bodyPr/>
          <a:lstStyle>
            <a:lvl1pPr algn="l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9A3FEE-006F-4F66-B516-E093C1D7C3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24708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54389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>
            <a:lvl2pPr marL="742950" indent="-285750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77745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0400" y="5321300"/>
            <a:ext cx="8369300" cy="10414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34400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714660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3902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EAC92E-6FA0-4410-BA7F-A25F4DD290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29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3962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962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24407F-B9F3-446D-9C1D-8B1A1BF0FA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2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D845A-DC8C-4CBE-9243-BA9D118BF2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927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A92570-9F27-4832-B40E-B94F83D247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647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27CF6F-2209-47EF-B7CD-87E869A3D6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230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D1A9D4-56E7-4359-9916-48D8CB6927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654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727C53-B283-4868-922B-B736B7B47A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777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33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fld id="{0DE7B035-0DDD-4626-B579-EA90C30B1D7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8077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 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  <a:p>
            <a:pPr lvl="3"/>
            <a:endParaRPr lang="en-US" altLang="en-US" smtClean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80832"/>
            <a:ext cx="807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057260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5213" r:id="rId1"/>
    <p:sldLayoutId id="2147485214" r:id="rId2"/>
    <p:sldLayoutId id="2147485215" r:id="rId3"/>
    <p:sldLayoutId id="2147485216" r:id="rId4"/>
    <p:sldLayoutId id="2147485217" r:id="rId5"/>
    <p:sldLayoutId id="2147485218" r:id="rId6"/>
    <p:sldLayoutId id="2147485219" r:id="rId7"/>
    <p:sldLayoutId id="2147485220" r:id="rId8"/>
    <p:sldLayoutId id="2147485221" r:id="rId9"/>
    <p:sldLayoutId id="2147485222" r:id="rId10"/>
    <p:sldLayoutId id="2147485223" r:id="rId11"/>
    <p:sldLayoutId id="2147485210" r:id="rId12"/>
    <p:sldLayoutId id="2147485211" r:id="rId13"/>
    <p:sldLayoutId id="2147485203" r:id="rId14"/>
    <p:sldLayoutId id="2147485204" r:id="rId15"/>
    <p:sldLayoutId id="2147485205" r:id="rId16"/>
    <p:sldLayoutId id="2147485196" r:id="rId17"/>
    <p:sldLayoutId id="2147485197" r:id="rId18"/>
    <p:sldLayoutId id="2147485189" r:id="rId19"/>
    <p:sldLayoutId id="2147485190" r:id="rId20"/>
  </p:sldLayoutIdLs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4572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6pPr>
      <a:lvl7pPr marL="9144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7pPr>
      <a:lvl8pPr marL="13716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8pPr>
      <a:lvl9pPr marL="18288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20000"/>
        <a:buFont typeface="Arial" panose="020B0604020202020204" pitchFamily="34" charset="0"/>
        <a:buChar char="•"/>
        <a:defRPr sz="3000">
          <a:solidFill>
            <a:schemeClr val="bg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85000"/>
        <a:buFont typeface="Marlett" pitchFamily="2" charset="2"/>
        <a:buChar char="4"/>
        <a:defRPr sz="2600">
          <a:solidFill>
            <a:schemeClr val="bg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20000"/>
        <a:buFont typeface="Arial" panose="020B0604020202020204" pitchFamily="34" charset="0"/>
        <a:buChar char="•"/>
        <a:defRPr sz="2200">
          <a:solidFill>
            <a:schemeClr val="bg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00000"/>
        <a:buChar char="–"/>
        <a:defRPr sz="2000">
          <a:solidFill>
            <a:schemeClr val="bg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&gt;"/>
        <a:defRPr>
          <a:solidFill>
            <a:schemeClr val="bg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685800" y="6356350"/>
            <a:ext cx="805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6821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31" r:id="rId1"/>
    <p:sldLayoutId id="2147485233" r:id="rId2"/>
    <p:sldLayoutId id="2147485234" r:id="rId3"/>
    <p:sldLayoutId id="2147485235" r:id="rId4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1" y="1979613"/>
            <a:ext cx="9144000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r>
              <a:rPr lang="en-GB" altLang="en-US" sz="4000" b="1" dirty="0">
                <a:solidFill>
                  <a:srgbClr val="000000"/>
                </a:solidFill>
              </a:rPr>
              <a:t>CS 0445</a:t>
            </a:r>
          </a:p>
          <a:p>
            <a:pPr algn="ctr" eaLnBrk="1"/>
            <a:r>
              <a:rPr lang="en-US" altLang="en-US" sz="4000" b="1" dirty="0">
                <a:solidFill>
                  <a:srgbClr val="000000"/>
                </a:solidFill>
              </a:rPr>
              <a:t>Data Structures</a:t>
            </a:r>
            <a:endParaRPr dirty="0">
              <a:solidFill>
                <a:schemeClr val="tx1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sz="1000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r>
              <a:rPr lang="en-GB" altLang="en-US" dirty="0">
                <a:solidFill>
                  <a:srgbClr val="000000"/>
                </a:solidFill>
              </a:rPr>
              <a:t>Fall 2017</a:t>
            </a: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r>
              <a:rPr lang="en-GB" sz="2400" b="1" dirty="0" smtClean="0">
                <a:solidFill>
                  <a:srgbClr val="000000"/>
                </a:solidFill>
              </a:rPr>
              <a:t>Linked Implementation of the List ADT</a:t>
            </a:r>
          </a:p>
          <a:p>
            <a:pPr algn="ctr" eaLnBrk="1">
              <a:lnSpc>
                <a:spcPct val="92000"/>
              </a:lnSpc>
            </a:pPr>
            <a:r>
              <a:rPr lang="en-GB" sz="2400" b="1" dirty="0" smtClean="0">
                <a:solidFill>
                  <a:srgbClr val="000000"/>
                </a:solidFill>
              </a:rPr>
              <a:t>Searching</a:t>
            </a:r>
            <a:endParaRPr lang="en-GB" dirty="0">
              <a:solidFill>
                <a:schemeClr val="tx1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r>
              <a:rPr lang="en-GB" altLang="en-US" sz="3200" dirty="0">
                <a:solidFill>
                  <a:srgbClr val="000000"/>
                </a:solidFill>
              </a:rPr>
              <a:t>Sherif Khattab</a:t>
            </a:r>
          </a:p>
          <a:p>
            <a:pPr algn="ctr" eaLnBrk="1">
              <a:lnSpc>
                <a:spcPct val="92000"/>
              </a:lnSpc>
            </a:pPr>
            <a:r>
              <a:rPr lang="en-GB" altLang="en-US" sz="2400" dirty="0">
                <a:solidFill>
                  <a:srgbClr val="000000"/>
                </a:solidFill>
              </a:rPr>
              <a:t>ksm73@pitt.edu</a:t>
            </a:r>
          </a:p>
          <a:p>
            <a:pPr algn="ctr" eaLnBrk="1">
              <a:lnSpc>
                <a:spcPct val="92000"/>
              </a:lnSpc>
            </a:pPr>
            <a:r>
              <a:rPr lang="en-GB" altLang="en-US" sz="2400" dirty="0">
                <a:solidFill>
                  <a:srgbClr val="000000"/>
                </a:solidFill>
              </a:rPr>
              <a:t>6307 </a:t>
            </a:r>
            <a:r>
              <a:rPr lang="en-GB" altLang="en-US" sz="2400" dirty="0" err="1">
                <a:solidFill>
                  <a:srgbClr val="000000"/>
                </a:solidFill>
              </a:rPr>
              <a:t>Sennott</a:t>
            </a:r>
            <a:r>
              <a:rPr lang="en-GB" altLang="en-US" sz="2400" dirty="0">
                <a:solidFill>
                  <a:srgbClr val="000000"/>
                </a:solidFill>
              </a:rPr>
              <a:t> Square</a:t>
            </a: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</p:txBody>
      </p:sp>
      <p:pic>
        <p:nvPicPr>
          <p:cNvPr id="3075" name="Picture 12" descr="نتيجة بحث الصور عن ‪pitt logo‬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107950"/>
            <a:ext cx="1225550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39622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Adding a Node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22288" y="5391150"/>
            <a:ext cx="8636000" cy="1041400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14-2 A chain of nodes (a) just prior to adding a node at the beginning; (b) just after adding a node at the beginning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641350" y="2243138"/>
            <a:ext cx="8305800" cy="2371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862363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Adding a Node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22288" y="5391150"/>
            <a:ext cx="8636000" cy="1041400"/>
          </a:xfrm>
        </p:spPr>
        <p:txBody>
          <a:bodyPr/>
          <a:lstStyle/>
          <a:p>
            <a:pPr eaLnBrk="1" hangingPunct="1"/>
            <a:r>
              <a:rPr lang="en-US" altLang="en-US" smtClean="0"/>
              <a:t>Pseudocode to add a node to a chain between </a:t>
            </a:r>
            <a:br>
              <a:rPr lang="en-US" altLang="en-US" smtClean="0"/>
            </a:br>
            <a:r>
              <a:rPr lang="en-US" altLang="en-US" smtClean="0"/>
              <a:t>two existing, consecutive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925513" y="2397125"/>
            <a:ext cx="7181850" cy="1971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493154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9000"/>
          </a:xfrm>
        </p:spPr>
        <p:txBody>
          <a:bodyPr/>
          <a:lstStyle/>
          <a:p>
            <a:pPr eaLnBrk="1" hangingPunct="1"/>
            <a:r>
              <a:rPr lang="en-US" altLang="en-US" smtClean="0"/>
              <a:t>Adding a Node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46113" y="5280025"/>
            <a:ext cx="8369300" cy="1041400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14-3 A chain of nodes (a) just prior to adding a node between two adjacent nodes; (b) just after adding a node between two adjacent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230438" y="1262063"/>
            <a:ext cx="5060950" cy="3775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211957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Adding a Node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Steps to add a node at the end of a chain.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497013" y="2368550"/>
            <a:ext cx="6656387" cy="1690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896903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Adding a Node</a:t>
            </a:r>
          </a:p>
        </p:txBody>
      </p:sp>
      <p:sp>
        <p:nvSpPr>
          <p:cNvPr id="12291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14-4 A chain of nodes </a:t>
            </a:r>
            <a:br>
              <a:rPr lang="en-US" altLang="en-US" smtClean="0"/>
            </a:br>
            <a:r>
              <a:rPr lang="en-US" altLang="en-US" smtClean="0"/>
              <a:t>(a) prior to adding a node at the end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104900" y="2819400"/>
            <a:ext cx="7524750" cy="1322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919771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Adding a Node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14-4 A chain of nodes </a:t>
            </a:r>
            <a:br>
              <a:rPr lang="en-US" altLang="en-US" smtClean="0"/>
            </a:br>
            <a:r>
              <a:rPr lang="en-US" altLang="en-US" smtClean="0"/>
              <a:t>(b) after locating its last node;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108075" y="2500313"/>
            <a:ext cx="7626350" cy="170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4258400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Adding a Node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14-4 A chain of nodes </a:t>
            </a:r>
            <a:br>
              <a:rPr lang="en-US" altLang="en-US" smtClean="0"/>
            </a:br>
            <a:r>
              <a:rPr lang="en-US" altLang="en-US" smtClean="0"/>
              <a:t>(c) after adding a node at the end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844550" y="2624138"/>
            <a:ext cx="7961313" cy="1719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650034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27175"/>
          </a:xfrm>
        </p:spPr>
        <p:txBody>
          <a:bodyPr/>
          <a:lstStyle/>
          <a:p>
            <a:pPr eaLnBrk="1" hangingPunct="1"/>
            <a:r>
              <a:rPr lang="en-US" altLang="en-US" smtClean="0"/>
              <a:t>Removing a Node </a:t>
            </a:r>
            <a:br>
              <a:rPr lang="en-US" altLang="en-US" smtClean="0"/>
            </a:br>
            <a:r>
              <a:rPr lang="en-US" altLang="en-US" smtClean="0"/>
              <a:t>from Various Positions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1"/>
          </p:nvPr>
        </p:nvSpPr>
        <p:spPr>
          <a:xfrm>
            <a:off x="901700" y="2411413"/>
            <a:ext cx="7861300" cy="372268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mtClean="0"/>
              <a:t>Possible cases</a:t>
            </a:r>
          </a:p>
          <a:p>
            <a:pPr marL="0" indent="0" eaLnBrk="1" hangingPunct="1">
              <a:buFontTx/>
              <a:buAutoNum type="arabicPeriod"/>
            </a:pPr>
            <a:r>
              <a:rPr lang="en-US" altLang="en-US" smtClean="0"/>
              <a:t>Removing the first node</a:t>
            </a:r>
          </a:p>
          <a:p>
            <a:pPr marL="0" indent="0" eaLnBrk="1" hangingPunct="1">
              <a:buFontTx/>
              <a:buAutoNum type="arabicPeriod"/>
            </a:pPr>
            <a:r>
              <a:rPr lang="en-US" altLang="en-US" smtClean="0"/>
              <a:t>Removing a node other than first 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27660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Removing a Node</a:t>
            </a:r>
          </a:p>
        </p:txBody>
      </p:sp>
      <p:sp>
        <p:nvSpPr>
          <p:cNvPr id="16387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Steps for removing the first node.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75" y="2943225"/>
            <a:ext cx="8096250" cy="971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777541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Removing a Node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14-5 A chain of nodes (a) just prior to removing the first node; (b) just after removing the first node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776413" y="1933575"/>
            <a:ext cx="5591175" cy="2657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34891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094232"/>
            <a:ext cx="8077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3 due on 11/17 @11:59pm</a:t>
            </a:r>
          </a:p>
          <a:p>
            <a:r>
              <a:rPr lang="en-US" dirty="0" smtClean="0"/>
              <a:t>Quiz 2 in recitations of this week</a:t>
            </a:r>
          </a:p>
          <a:p>
            <a:pPr lvl="1"/>
            <a:r>
              <a:rPr lang="en-US" dirty="0" smtClean="0"/>
              <a:t>open-book open-notes</a:t>
            </a:r>
          </a:p>
          <a:p>
            <a:pPr lvl="1"/>
            <a:r>
              <a:rPr lang="en-US" dirty="0" smtClean="0"/>
              <a:t>same format as Quiz 1:</a:t>
            </a:r>
          </a:p>
          <a:p>
            <a:pPr lvl="2"/>
            <a:r>
              <a:rPr lang="en-US" dirty="0" smtClean="0"/>
              <a:t>design and implement a solution to a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4E01-6246-4029-983E-5E1462DCF9A3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440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Removing a Node</a:t>
            </a:r>
          </a:p>
        </p:txBody>
      </p:sp>
      <p:sp>
        <p:nvSpPr>
          <p:cNvPr id="18435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Removing a node other than the first one.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988" y="2328863"/>
            <a:ext cx="8582025" cy="2200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679019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Removing a Node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14-6 A chain of nodes (a) just prior to removing an interior node; (b) just after removing an interior node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727200" y="1725613"/>
            <a:ext cx="5829300" cy="3267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4166842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Removing a Node</a:t>
            </a:r>
          </a:p>
        </p:txBody>
      </p:sp>
      <p:sp>
        <p:nvSpPr>
          <p:cNvPr id="2048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Operations on a chain depended </a:t>
            </a:r>
            <a:br>
              <a:rPr lang="en-US" altLang="en-US" smtClean="0"/>
            </a:br>
            <a:r>
              <a:rPr lang="en-US" altLang="en-US" smtClean="0"/>
              <a:t>on the method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getNodeAt</a:t>
            </a:r>
            <a:endParaRPr lang="en-US" altLang="en-US" b="1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900238"/>
            <a:ext cx="7315200" cy="3057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095112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Design Decision</a:t>
            </a:r>
            <a:br>
              <a:rPr lang="en-US" altLang="en-US" smtClean="0"/>
            </a:br>
            <a:r>
              <a:rPr lang="en-US" altLang="en-US" smtClean="0"/>
              <a:t>A Link to Last Node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14-7 A linked chain with (a) a head reference; </a:t>
            </a:r>
            <a:br>
              <a:rPr lang="en-US" altLang="en-US" smtClean="0"/>
            </a:br>
            <a:r>
              <a:rPr lang="en-US" altLang="en-US" smtClean="0"/>
              <a:t>(b) both a head reference and a tail reference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457325" y="2417763"/>
            <a:ext cx="6777038" cy="2127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103494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Fields and Constructor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LISTING 14-1 An outline of the class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LList</a:t>
            </a:r>
            <a:endParaRPr lang="en-US" altLang="en-US" b="1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9550" y="1468438"/>
            <a:ext cx="6167438" cy="39100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033711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Fields and Constructor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LISTING 14-1 An outline of the class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LList</a:t>
            </a:r>
            <a:endParaRPr lang="en-US" altLang="en-US" b="1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7013" y="1438275"/>
            <a:ext cx="6108700" cy="3954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648604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Adding to the End of the List</a:t>
            </a:r>
          </a:p>
        </p:txBody>
      </p:sp>
      <p:sp>
        <p:nvSpPr>
          <p:cNvPr id="24579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method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mtClean="0"/>
              <a:t> assumes method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getNodeAt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3600" y="2092325"/>
            <a:ext cx="7567613" cy="2728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32107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Adding at a Given Position</a:t>
            </a:r>
          </a:p>
        </p:txBody>
      </p:sp>
      <p:sp>
        <p:nvSpPr>
          <p:cNvPr id="2560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1600" y="5861050"/>
            <a:ext cx="8928100" cy="501650"/>
          </a:xfrm>
        </p:spPr>
        <p:txBody>
          <a:bodyPr/>
          <a:lstStyle/>
          <a:p>
            <a:pPr eaLnBrk="1" hangingPunct="1"/>
            <a:r>
              <a:rPr lang="en-US" altLang="en-US" smtClean="0"/>
              <a:t>Java method.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4450" y="1277938"/>
            <a:ext cx="6515100" cy="449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24987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Method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</a:p>
        </p:txBody>
      </p:sp>
      <p:sp>
        <p:nvSpPr>
          <p:cNvPr id="26627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Note use of assert statement.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6713" y="1652588"/>
            <a:ext cx="5886450" cy="3543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120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Method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toArray</a:t>
            </a:r>
          </a:p>
        </p:txBody>
      </p:sp>
      <p:sp>
        <p:nvSpPr>
          <p:cNvPr id="27651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Traverses chain, loads an array.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3788" y="1550988"/>
            <a:ext cx="7226300" cy="3619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57329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ＭＳ Ｐゴシック"/>
              </a:rPr>
              <a:t/>
            </a:r>
            <a:br>
              <a:rPr lang="en-US" dirty="0">
                <a:solidFill>
                  <a:schemeClr val="tx1"/>
                </a:solidFill>
                <a:latin typeface="ＭＳ Ｐゴシック"/>
              </a:rPr>
            </a:br>
            <a:r>
              <a:rPr lang="en-US" dirty="0">
                <a:cs typeface="Arial"/>
              </a:rPr>
              <a:t>Earlier </a:t>
            </a:r>
            <a:r>
              <a:rPr lang="en-US" dirty="0" smtClean="0">
                <a:cs typeface="Arial"/>
              </a:rPr>
              <a:t>in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/>
            <a:r>
              <a:rPr lang="en-US" dirty="0" smtClean="0">
                <a:ea typeface="Tahoma"/>
                <a:cs typeface="Tahoma"/>
              </a:rPr>
              <a:t>ADTs</a:t>
            </a:r>
          </a:p>
          <a:p>
            <a:pPr marL="914400" lvl="1" indent="-457200"/>
            <a:r>
              <a:rPr lang="en-US" dirty="0" smtClean="0">
                <a:ea typeface="Tahoma"/>
                <a:cs typeface="Tahoma"/>
              </a:rPr>
              <a:t>Bag</a:t>
            </a:r>
          </a:p>
          <a:p>
            <a:pPr marL="914400" lvl="1" indent="-457200"/>
            <a:r>
              <a:rPr lang="en-US" dirty="0" smtClean="0">
                <a:ea typeface="Tahoma"/>
                <a:cs typeface="Tahoma"/>
              </a:rPr>
              <a:t>Stack</a:t>
            </a:r>
          </a:p>
          <a:p>
            <a:pPr marL="514350" indent="-457200"/>
            <a:r>
              <a:rPr lang="en-US" dirty="0" smtClean="0">
                <a:ea typeface="Tahoma"/>
                <a:cs typeface="Tahoma"/>
              </a:rPr>
              <a:t>Algorithms</a:t>
            </a:r>
          </a:p>
          <a:p>
            <a:pPr marL="914400" lvl="1" indent="-457200"/>
            <a:r>
              <a:rPr lang="en-US" smtClean="0">
                <a:ea typeface="Tahoma"/>
                <a:cs typeface="Tahoma"/>
              </a:rPr>
              <a:t>Recursive algorithms</a:t>
            </a:r>
            <a:endParaRPr lang="en-US" dirty="0" smtClean="0">
              <a:ea typeface="Tahoma"/>
              <a:cs typeface="Tahoma"/>
            </a:endParaRPr>
          </a:p>
          <a:p>
            <a:pPr marL="914400" lvl="1" indent="-457200"/>
            <a:r>
              <a:rPr lang="en-US" dirty="0" smtClean="0">
                <a:ea typeface="Tahoma"/>
                <a:cs typeface="Tahoma"/>
              </a:rPr>
              <a:t>Sorting</a:t>
            </a:r>
            <a:endParaRPr lang="en-US" dirty="0"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5FA9-63F9-49C8-B59D-052D69FFE690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33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Testing Core Methods</a:t>
            </a:r>
          </a:p>
        </p:txBody>
      </p:sp>
      <p:sp>
        <p:nvSpPr>
          <p:cNvPr id="28675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LISTING 14-2 A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en-US" smtClean="0"/>
              <a:t> method that tests part of the implementation of the ADT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1771650"/>
            <a:ext cx="7143750" cy="3314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73059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Testing Core Methods</a:t>
            </a:r>
          </a:p>
        </p:txBody>
      </p:sp>
      <p:sp>
        <p:nvSpPr>
          <p:cNvPr id="29699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LISTING 14-2 A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en-US" smtClean="0"/>
              <a:t> method that tests part of the implementation of the ADT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970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855788"/>
            <a:ext cx="7810500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839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Continuing the Implementation</a:t>
            </a:r>
          </a:p>
        </p:txBody>
      </p:sp>
      <p:sp>
        <p:nvSpPr>
          <p:cNvPr id="3072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7950" y="5611813"/>
            <a:ext cx="8928100" cy="8128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smtClean="0"/>
              <a:t> method returns the entry </a:t>
            </a:r>
            <a:br>
              <a:rPr lang="en-US" altLang="en-US" smtClean="0"/>
            </a:br>
            <a:r>
              <a:rPr lang="en-US" altLang="en-US" smtClean="0"/>
              <a:t>that it deletes from the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3379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3513" y="1281113"/>
            <a:ext cx="6276975" cy="4295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35347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Continuing the Implementation</a:t>
            </a:r>
          </a:p>
        </p:txBody>
      </p:sp>
      <p:sp>
        <p:nvSpPr>
          <p:cNvPr id="31747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Replacing a list entry requires us to replace </a:t>
            </a:r>
            <a:br>
              <a:rPr lang="en-US" altLang="en-US" smtClean="0"/>
            </a:br>
            <a:r>
              <a:rPr lang="en-US" altLang="en-US" smtClean="0"/>
              <a:t>the data portion of a node with other data.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4588" y="1870075"/>
            <a:ext cx="6859587" cy="3013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58517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Continuing the Implementation</a:t>
            </a:r>
          </a:p>
        </p:txBody>
      </p:sp>
      <p:sp>
        <p:nvSpPr>
          <p:cNvPr id="32771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Retrieving a list entry is straightforward.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3584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1688" y="2106613"/>
            <a:ext cx="7397750" cy="2547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65147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Continuing the Implementation</a:t>
            </a:r>
          </a:p>
        </p:txBody>
      </p:sp>
      <p:sp>
        <p:nvSpPr>
          <p:cNvPr id="33795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Checking to see if an entry is in the list, </a:t>
            </a:r>
            <a:br>
              <a:rPr lang="en-US" altLang="en-US" smtClean="0"/>
            </a:br>
            <a:r>
              <a:rPr lang="en-US" altLang="en-US" smtClean="0"/>
              <a:t>the method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en-US" altLang="en-US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754188" y="1565275"/>
            <a:ext cx="5729287" cy="3249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94068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Refined Implementation</a:t>
            </a:r>
          </a:p>
        </p:txBody>
      </p:sp>
      <p:sp>
        <p:nvSpPr>
          <p:cNvPr id="34819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14-8 A linked chain with both a head </a:t>
            </a:r>
            <a:br>
              <a:rPr lang="en-US" altLang="en-US" smtClean="0"/>
            </a:br>
            <a:r>
              <a:rPr lang="en-US" altLang="en-US" smtClean="0"/>
              <a:t>reference and a tail reference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709738" y="2290763"/>
            <a:ext cx="5724525" cy="2276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35274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Refined Implementation</a:t>
            </a:r>
          </a:p>
        </p:txBody>
      </p:sp>
      <p:sp>
        <p:nvSpPr>
          <p:cNvPr id="3584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14-9 Adding a node to the end of a </a:t>
            </a:r>
            <a:br>
              <a:rPr lang="en-US" altLang="en-US" smtClean="0"/>
            </a:br>
            <a:r>
              <a:rPr lang="en-US" altLang="en-US" smtClean="0"/>
              <a:t>nonempty chain that has a tail reference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471613" y="1700213"/>
            <a:ext cx="6781800" cy="3181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83356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Refined Implementation</a:t>
            </a:r>
          </a:p>
        </p:txBody>
      </p:sp>
      <p:sp>
        <p:nvSpPr>
          <p:cNvPr id="3686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5597525"/>
            <a:ext cx="8369300" cy="765175"/>
          </a:xfrm>
        </p:spPr>
        <p:txBody>
          <a:bodyPr/>
          <a:lstStyle/>
          <a:p>
            <a:pPr eaLnBrk="1" hangingPunct="1"/>
            <a:r>
              <a:rPr lang="en-US" altLang="en-US" smtClean="0"/>
              <a:t>Revision of the first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mtClean="0"/>
              <a:t> method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839913" y="1611313"/>
            <a:ext cx="5686425" cy="3552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66142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Refined Implementation</a:t>
            </a:r>
          </a:p>
        </p:txBody>
      </p:sp>
      <p:sp>
        <p:nvSpPr>
          <p:cNvPr id="3789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5597525"/>
            <a:ext cx="8369300" cy="765175"/>
          </a:xfrm>
        </p:spPr>
        <p:txBody>
          <a:bodyPr/>
          <a:lstStyle/>
          <a:p>
            <a:pPr eaLnBrk="1" hangingPunct="1"/>
            <a:r>
              <a:rPr lang="en-US" altLang="en-US" smtClean="0"/>
              <a:t>Implementation of the method that adds by position.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40967" name="Picture 7"/>
          <p:cNvPicPr>
            <a:picLocks noChangeAspect="1" noChangeArrowheads="1"/>
          </p:cNvPicPr>
          <p:nvPr/>
        </p:nvPicPr>
        <p:blipFill rotWithShape="1">
          <a:blip r:embed="rId2"/>
          <a:srcRect r="1387"/>
          <a:stretch/>
        </p:blipFill>
        <p:spPr bwMode="auto">
          <a:xfrm>
            <a:off x="1136650" y="1635125"/>
            <a:ext cx="6653213" cy="3522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39134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Linked implementation of the List ADT</a:t>
            </a:r>
          </a:p>
          <a:p>
            <a:r>
              <a:rPr lang="en-US" dirty="0" smtClean="0"/>
              <a:t>Searching algorithms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5FA9-63F9-49C8-B59D-052D69FFE69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079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Refined Implementation</a:t>
            </a:r>
          </a:p>
        </p:txBody>
      </p:sp>
      <p:sp>
        <p:nvSpPr>
          <p:cNvPr id="3891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5597525"/>
            <a:ext cx="8369300" cy="765175"/>
          </a:xfrm>
        </p:spPr>
        <p:txBody>
          <a:bodyPr/>
          <a:lstStyle/>
          <a:p>
            <a:pPr eaLnBrk="1" hangingPunct="1"/>
            <a:r>
              <a:rPr lang="en-US" altLang="en-US" smtClean="0"/>
              <a:t>Implementation of the method that adds by position.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0700" y="1452563"/>
            <a:ext cx="5562600" cy="3952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10660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Refined Implementation</a:t>
            </a:r>
          </a:p>
        </p:txBody>
      </p:sp>
      <p:sp>
        <p:nvSpPr>
          <p:cNvPr id="3993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5154613"/>
            <a:ext cx="8369300" cy="1208087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14-10 Removing the last node from a chain that has both head and tail references when </a:t>
            </a:r>
            <a:br>
              <a:rPr lang="en-US" altLang="en-US" smtClean="0"/>
            </a:br>
            <a:r>
              <a:rPr lang="en-US" altLang="en-US" smtClean="0"/>
              <a:t>the chain contains (a) one node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012825" y="2152650"/>
            <a:ext cx="7573963" cy="1989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60461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Refined Implementation</a:t>
            </a:r>
          </a:p>
        </p:txBody>
      </p:sp>
      <p:sp>
        <p:nvSpPr>
          <p:cNvPr id="4096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5167313"/>
            <a:ext cx="8369300" cy="1195387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14-10 Removing the last node from a chain that has both head and tail references when the chain contains (b) more than one node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r="47736"/>
          <a:stretch/>
        </p:blipFill>
        <p:spPr bwMode="auto">
          <a:xfrm>
            <a:off x="1025525" y="1419225"/>
            <a:ext cx="4848225" cy="1655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52954"/>
          <a:stretch/>
        </p:blipFill>
        <p:spPr bwMode="auto">
          <a:xfrm>
            <a:off x="2995613" y="3241675"/>
            <a:ext cx="4297362" cy="1630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1698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Refined Implementation</a:t>
            </a:r>
          </a:p>
        </p:txBody>
      </p:sp>
      <p:sp>
        <p:nvSpPr>
          <p:cNvPr id="4198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5416550"/>
            <a:ext cx="8369300" cy="946150"/>
          </a:xfrm>
        </p:spPr>
        <p:txBody>
          <a:bodyPr/>
          <a:lstStyle/>
          <a:p>
            <a:pPr eaLnBrk="1" hangingPunct="1"/>
            <a:r>
              <a:rPr lang="en-US" altLang="en-US" smtClean="0"/>
              <a:t>Implementation of the remove operation: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4403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5363" y="1747838"/>
            <a:ext cx="7153275" cy="3362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14974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Refined Implementation</a:t>
            </a:r>
          </a:p>
        </p:txBody>
      </p:sp>
      <p:sp>
        <p:nvSpPr>
          <p:cNvPr id="4301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5416550"/>
            <a:ext cx="8369300" cy="946150"/>
          </a:xfrm>
        </p:spPr>
        <p:txBody>
          <a:bodyPr/>
          <a:lstStyle/>
          <a:p>
            <a:pPr eaLnBrk="1" hangingPunct="1"/>
            <a:r>
              <a:rPr lang="en-US" altLang="en-US" smtClean="0"/>
              <a:t>Implementation of the remove operation: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6775" y="1676400"/>
            <a:ext cx="7562850" cy="3435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18936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Efficiency of Using a Chain</a:t>
            </a:r>
          </a:p>
        </p:txBody>
      </p:sp>
      <p:sp>
        <p:nvSpPr>
          <p:cNvPr id="4403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5099050"/>
            <a:ext cx="8369300" cy="1263650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14-11 The time efficiencies of the ADT list operations for three implementations, </a:t>
            </a:r>
            <a:br>
              <a:rPr lang="en-US" altLang="en-US" smtClean="0"/>
            </a:br>
            <a:r>
              <a:rPr lang="en-US" altLang="en-US" smtClean="0"/>
              <a:t>expressed in Big Oh notation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746125" y="1787525"/>
            <a:ext cx="8085138" cy="2632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65118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Java Class Library: </a:t>
            </a:r>
            <a:br>
              <a:rPr lang="en-US" altLang="en-US" smtClean="0"/>
            </a:br>
            <a:r>
              <a:rPr lang="en-US" altLang="en-US" smtClean="0"/>
              <a:t>The Class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</a:p>
        </p:txBody>
      </p:sp>
      <p:sp>
        <p:nvSpPr>
          <p:cNvPr id="45059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Implements the interface </a:t>
            </a:r>
            <a:r>
              <a:rPr lang="en-US" altLang="en-US" sz="3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  <a:p>
            <a:pPr eaLnBrk="1" hangingPunct="1"/>
            <a:r>
              <a:rPr lang="en-US" altLang="en-US" sz="3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smtClean="0"/>
              <a:t> defines more methods than are in the interface </a:t>
            </a:r>
            <a:r>
              <a:rPr lang="en-US" altLang="en-US" sz="3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  <a:p>
            <a:pPr eaLnBrk="1" hangingPunct="1"/>
            <a:r>
              <a:rPr lang="en-US" altLang="en-US" smtClean="0"/>
              <a:t>You can use the class </a:t>
            </a:r>
            <a:r>
              <a:rPr lang="en-US" altLang="en-US" sz="3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smtClean="0"/>
              <a:t> as implementation of ADT </a:t>
            </a:r>
          </a:p>
          <a:p>
            <a:pPr lvl="1" eaLnBrk="1" hangingPunct="1"/>
            <a:r>
              <a:rPr lang="en-US" altLang="en-US" smtClean="0"/>
              <a:t>queue</a:t>
            </a:r>
          </a:p>
          <a:p>
            <a:pPr lvl="1" eaLnBrk="1" hangingPunct="1"/>
            <a:r>
              <a:rPr lang="en-US" altLang="en-US" smtClean="0"/>
              <a:t>deque </a:t>
            </a:r>
          </a:p>
          <a:p>
            <a:pPr lvl="1" eaLnBrk="1" hangingPunct="1"/>
            <a:r>
              <a:rPr lang="en-US" altLang="en-US" smtClean="0"/>
              <a:t>or list.</a:t>
            </a:r>
          </a:p>
          <a:p>
            <a:pPr eaLnBrk="1" hangingPunct="1"/>
            <a:endParaRPr lang="en-US" altLang="en-US" sz="3600" b="1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9251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Searching</a:t>
            </a:r>
            <a:endParaRPr lang="en-US" alt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18-1 Searching is an everyday occurrence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9188" y="1985963"/>
            <a:ext cx="6905625" cy="2886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258265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Iterative Sequential Search of an Unsorted Array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a loop to search for a specific valued entry.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7338" y="2228850"/>
            <a:ext cx="6159500" cy="2781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1754212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Iterative Sequential Search of an Unsorted Array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1"/>
          </p:nvPr>
        </p:nvSpPr>
        <p:spPr>
          <a:xfrm>
            <a:off x="622300" y="2881313"/>
            <a:ext cx="3659188" cy="3316287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18-2 An iterative sequential search of an array that  </a:t>
            </a:r>
            <a:br>
              <a:rPr lang="en-US" altLang="en-US" smtClean="0"/>
            </a:br>
            <a:r>
              <a:rPr lang="en-US" altLang="en-US" smtClean="0"/>
              <a:t>(a) finds its target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86288" y="1651000"/>
            <a:ext cx="3725862" cy="4678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00996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Linked Implementation</a:t>
            </a:r>
          </a:p>
        </p:txBody>
      </p:sp>
      <p:sp>
        <p:nvSpPr>
          <p:cNvPr id="3075" name="Content Placeholder 5"/>
          <p:cNvSpPr>
            <a:spLocks noGrp="1"/>
          </p:cNvSpPr>
          <p:nvPr>
            <p:ph sz="quarter" idx="11"/>
          </p:nvPr>
        </p:nvSpPr>
        <p:spPr>
          <a:xfrm>
            <a:off x="901700" y="2247900"/>
            <a:ext cx="7861300" cy="3886200"/>
          </a:xfrm>
        </p:spPr>
        <p:txBody>
          <a:bodyPr/>
          <a:lstStyle/>
          <a:p>
            <a:pPr eaLnBrk="1" hangingPunct="1"/>
            <a:r>
              <a:rPr lang="en-US" altLang="en-US" smtClean="0"/>
              <a:t>Uses memory only as needed</a:t>
            </a:r>
          </a:p>
          <a:p>
            <a:pPr eaLnBrk="1" hangingPunct="1"/>
            <a:r>
              <a:rPr lang="en-US" altLang="en-US" smtClean="0"/>
              <a:t>When entry removed, unneeded memory returned to system</a:t>
            </a:r>
          </a:p>
          <a:p>
            <a:pPr eaLnBrk="1" hangingPunct="1"/>
            <a:r>
              <a:rPr lang="en-US" altLang="en-US" smtClean="0"/>
              <a:t>Avoids moving data when adding or removing entries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731060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Iterative Sequential Search of an Unsorted Array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sp>
        <p:nvSpPr>
          <p:cNvPr id="8196" name="Content Placeholder 2"/>
          <p:cNvSpPr txBox="1">
            <a:spLocks/>
          </p:cNvSpPr>
          <p:nvPr/>
        </p:nvSpPr>
        <p:spPr bwMode="auto">
          <a:xfrm>
            <a:off x="622300" y="5638800"/>
            <a:ext cx="7718425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400"/>
              <a:t>FIGURE 18-2 An iterative sequential search of an array that  </a:t>
            </a:r>
            <a:br>
              <a:rPr lang="en-US" altLang="en-US" sz="2400"/>
            </a:br>
            <a:r>
              <a:rPr lang="en-US" altLang="en-US" sz="2400"/>
              <a:t>(b) does not find its target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6213" y="1617663"/>
            <a:ext cx="6070600" cy="3965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426952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Adding a Node </a:t>
            </a:r>
            <a:br>
              <a:rPr lang="en-US" altLang="en-US" smtClean="0"/>
            </a:br>
            <a:r>
              <a:rPr lang="en-US" altLang="en-US" smtClean="0"/>
              <a:t>at Various Positions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mtClean="0"/>
              <a:t>Possible cases:</a:t>
            </a:r>
          </a:p>
          <a:p>
            <a:pPr marL="0" indent="0" eaLnBrk="1" hangingPunct="1">
              <a:buFontTx/>
              <a:buAutoNum type="arabicPeriod"/>
            </a:pPr>
            <a:r>
              <a:rPr lang="en-US" altLang="en-US" smtClean="0"/>
              <a:t>Chain is empty</a:t>
            </a:r>
          </a:p>
          <a:p>
            <a:pPr marL="0" indent="0" eaLnBrk="1" hangingPunct="1">
              <a:buFontTx/>
              <a:buAutoNum type="arabicPeriod"/>
            </a:pPr>
            <a:r>
              <a:rPr lang="en-US" altLang="en-US" smtClean="0"/>
              <a:t>Adding node at chain’s beginning</a:t>
            </a:r>
          </a:p>
          <a:p>
            <a:pPr marL="0" indent="0" eaLnBrk="1" hangingPunct="1">
              <a:buFontTx/>
              <a:buAutoNum type="arabicPeriod"/>
            </a:pPr>
            <a:r>
              <a:rPr lang="en-US" altLang="en-US" smtClean="0"/>
              <a:t>Adding node between adjacent nodes</a:t>
            </a:r>
          </a:p>
          <a:p>
            <a:pPr marL="0" indent="0" eaLnBrk="1" hangingPunct="1">
              <a:buFontTx/>
              <a:buAutoNum type="arabicPeriod"/>
            </a:pPr>
            <a:r>
              <a:rPr lang="en-US" altLang="en-US" smtClean="0"/>
              <a:t>Adding node to chain’s end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92916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Adding a Node to an empty chain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This pseudocode establishes a new node for the given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152525" y="2743200"/>
            <a:ext cx="6877050" cy="1344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9172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Adding a Node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14-1 (a) An empty chain and a new node; (b) after adding the new node to a chain that was empty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211263" y="1974850"/>
            <a:ext cx="6972300" cy="2686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736879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Adding a Node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This pseudocode describes the steps needed to </a:t>
            </a:r>
            <a:br>
              <a:rPr lang="en-US" altLang="en-US" smtClean="0"/>
            </a:br>
            <a:r>
              <a:rPr lang="en-US" altLang="en-US" smtClean="0"/>
              <a:t>add a node to the beginning of a chain.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296988" y="2549525"/>
            <a:ext cx="6638925" cy="1717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863630025"/>
      </p:ext>
    </p:extLst>
  </p:cSld>
  <p:clrMapOvr>
    <a:masterClrMapping/>
  </p:clrMapOvr>
</p:sld>
</file>

<file path=ppt/theme/theme1.xml><?xml version="1.0" encoding="utf-8"?>
<a:theme xmlns:a="http://schemas.openxmlformats.org/drawingml/2006/main" name="Generic">
  <a:themeElements>
    <a:clrScheme name="Generic 1">
      <a:dk1>
        <a:srgbClr val="800000"/>
      </a:dk1>
      <a:lt1>
        <a:srgbClr val="FFFFFF"/>
      </a:lt1>
      <a:dk2>
        <a:srgbClr val="000000"/>
      </a:dk2>
      <a:lt2>
        <a:srgbClr val="FFFFCC"/>
      </a:lt2>
      <a:accent1>
        <a:srgbClr val="777777"/>
      </a:accent1>
      <a:accent2>
        <a:srgbClr val="0033CC"/>
      </a:accent2>
      <a:accent3>
        <a:srgbClr val="AAAAAA"/>
      </a:accent3>
      <a:accent4>
        <a:srgbClr val="DADADA"/>
      </a:accent4>
      <a:accent5>
        <a:srgbClr val="BDBDBD"/>
      </a:accent5>
      <a:accent6>
        <a:srgbClr val="002DB9"/>
      </a:accent6>
      <a:hlink>
        <a:srgbClr val="800000"/>
      </a:hlink>
      <a:folHlink>
        <a:srgbClr val="660066"/>
      </a:folHlink>
    </a:clrScheme>
    <a:fontScheme name="Generic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Generic 1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777777"/>
        </a:accent1>
        <a:accent2>
          <a:srgbClr val="0033CC"/>
        </a:accent2>
        <a:accent3>
          <a:srgbClr val="AAAAAA"/>
        </a:accent3>
        <a:accent4>
          <a:srgbClr val="DADADA"/>
        </a:accent4>
        <a:accent5>
          <a:srgbClr val="BDBDBD"/>
        </a:accent5>
        <a:accent6>
          <a:srgbClr val="002DB9"/>
        </a:accent6>
        <a:hlink>
          <a:srgbClr val="800000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ic 2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arranoDSA Jave4E-B">
  <a:themeElements>
    <a:clrScheme name="CeranoJava2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eranoJava2e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eranoJava2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</TotalTime>
  <Words>1119</Words>
  <Application>Microsoft Office PowerPoint</Application>
  <PresentationFormat>On-screen Show (4:3)</PresentationFormat>
  <Paragraphs>184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62" baseType="lpstr">
      <vt:lpstr>ＭＳ Ｐゴシック</vt:lpstr>
      <vt:lpstr>ＭＳ Ｐゴシック</vt:lpstr>
      <vt:lpstr>Arial</vt:lpstr>
      <vt:lpstr>Arial Unicode MS</vt:lpstr>
      <vt:lpstr>Calibri</vt:lpstr>
      <vt:lpstr>Courier New</vt:lpstr>
      <vt:lpstr>Marlett</vt:lpstr>
      <vt:lpstr>Tahoma</vt:lpstr>
      <vt:lpstr>Times New Roman</vt:lpstr>
      <vt:lpstr>Wingdings</vt:lpstr>
      <vt:lpstr>Generic</vt:lpstr>
      <vt:lpstr>CarranoDSA Jave4E-B</vt:lpstr>
      <vt:lpstr>PowerPoint Presentation</vt:lpstr>
      <vt:lpstr>Administrivia</vt:lpstr>
      <vt:lpstr> Earlier in the course</vt:lpstr>
      <vt:lpstr>Today’s Topics</vt:lpstr>
      <vt:lpstr>Linked Implementation</vt:lpstr>
      <vt:lpstr>Adding a Node  at Various Positions</vt:lpstr>
      <vt:lpstr>Adding a Node to an empty chain</vt:lpstr>
      <vt:lpstr>Adding a Node</vt:lpstr>
      <vt:lpstr>Adding a Node</vt:lpstr>
      <vt:lpstr>Adding a Node</vt:lpstr>
      <vt:lpstr>Adding a Node</vt:lpstr>
      <vt:lpstr>Adding a Node</vt:lpstr>
      <vt:lpstr>Adding a Node</vt:lpstr>
      <vt:lpstr>Adding a Node</vt:lpstr>
      <vt:lpstr>Adding a Node</vt:lpstr>
      <vt:lpstr>Adding a Node</vt:lpstr>
      <vt:lpstr>Removing a Node  from Various Positions</vt:lpstr>
      <vt:lpstr>Removing a Node</vt:lpstr>
      <vt:lpstr>Removing a Node</vt:lpstr>
      <vt:lpstr>Removing a Node</vt:lpstr>
      <vt:lpstr>Removing a Node</vt:lpstr>
      <vt:lpstr>Removing a Node</vt:lpstr>
      <vt:lpstr>Design Decision A Link to Last Node</vt:lpstr>
      <vt:lpstr>Data Fields and Constructor</vt:lpstr>
      <vt:lpstr>Data Fields and Constructor</vt:lpstr>
      <vt:lpstr>Adding to the End of the List</vt:lpstr>
      <vt:lpstr>Adding at a Given Position</vt:lpstr>
      <vt:lpstr>Method isEmpty</vt:lpstr>
      <vt:lpstr>Method toArray</vt:lpstr>
      <vt:lpstr>Testing Core Methods</vt:lpstr>
      <vt:lpstr>Testing Core Methods</vt:lpstr>
      <vt:lpstr>Continuing the Implementation</vt:lpstr>
      <vt:lpstr>Continuing the Implementation</vt:lpstr>
      <vt:lpstr>Continuing the Implementation</vt:lpstr>
      <vt:lpstr>Continuing the Implementation</vt:lpstr>
      <vt:lpstr>A Refined Implementation</vt:lpstr>
      <vt:lpstr>A Refined Implementation</vt:lpstr>
      <vt:lpstr>A Refined Implementation</vt:lpstr>
      <vt:lpstr>A Refined Implementation</vt:lpstr>
      <vt:lpstr>A Refined Implementation</vt:lpstr>
      <vt:lpstr>A Refined Implementation</vt:lpstr>
      <vt:lpstr>A Refined Implementation</vt:lpstr>
      <vt:lpstr>A Refined Implementation</vt:lpstr>
      <vt:lpstr>A Refined Implementation</vt:lpstr>
      <vt:lpstr>Efficiency of Using a Chain</vt:lpstr>
      <vt:lpstr>Java Class Library:  The Class LinkedList</vt:lpstr>
      <vt:lpstr>Searching</vt:lpstr>
      <vt:lpstr>Iterative Sequential Search of an Unsorted Array</vt:lpstr>
      <vt:lpstr>Iterative Sequential Search of an Unsorted Array</vt:lpstr>
      <vt:lpstr>Iterative Sequential Search of an Unsorted Array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Khattab, Sherif</cp:lastModifiedBy>
  <cp:revision>218</cp:revision>
  <dcterms:modified xsi:type="dcterms:W3CDTF">2017-11-16T23:37:16Z</dcterms:modified>
</cp:coreProperties>
</file>