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53"/>
  </p:notesMasterIdLst>
  <p:handoutMasterIdLst>
    <p:handoutMasterId r:id="rId54"/>
  </p:handoutMasterIdLst>
  <p:sldIdLst>
    <p:sldId id="1470" r:id="rId3"/>
    <p:sldId id="1476" r:id="rId4"/>
    <p:sldId id="1471" r:id="rId5"/>
    <p:sldId id="1516" r:id="rId6"/>
    <p:sldId id="1718" r:id="rId7"/>
    <p:sldId id="1719" r:id="rId8"/>
    <p:sldId id="1720" r:id="rId9"/>
    <p:sldId id="1721" r:id="rId10"/>
    <p:sldId id="1722" r:id="rId11"/>
    <p:sldId id="1723" r:id="rId12"/>
    <p:sldId id="1791" r:id="rId13"/>
    <p:sldId id="1792" r:id="rId14"/>
    <p:sldId id="1793" r:id="rId15"/>
    <p:sldId id="1794" r:id="rId16"/>
    <p:sldId id="1724" r:id="rId17"/>
    <p:sldId id="1725" r:id="rId18"/>
    <p:sldId id="1726" r:id="rId19"/>
    <p:sldId id="1727" r:id="rId20"/>
    <p:sldId id="1728" r:id="rId21"/>
    <p:sldId id="1729" r:id="rId22"/>
    <p:sldId id="1730" r:id="rId23"/>
    <p:sldId id="1731" r:id="rId24"/>
    <p:sldId id="1732" r:id="rId25"/>
    <p:sldId id="1733" r:id="rId26"/>
    <p:sldId id="1734" r:id="rId27"/>
    <p:sldId id="1739" r:id="rId28"/>
    <p:sldId id="1740" r:id="rId29"/>
    <p:sldId id="1741" r:id="rId30"/>
    <p:sldId id="1742" r:id="rId31"/>
    <p:sldId id="1795" r:id="rId32"/>
    <p:sldId id="1743" r:id="rId33"/>
    <p:sldId id="1744" r:id="rId34"/>
    <p:sldId id="1745" r:id="rId35"/>
    <p:sldId id="1746" r:id="rId36"/>
    <p:sldId id="1747" r:id="rId37"/>
    <p:sldId id="1748" r:id="rId38"/>
    <p:sldId id="1749" r:id="rId39"/>
    <p:sldId id="1750" r:id="rId40"/>
    <p:sldId id="1751" r:id="rId41"/>
    <p:sldId id="1752" r:id="rId42"/>
    <p:sldId id="1753" r:id="rId43"/>
    <p:sldId id="1754" r:id="rId44"/>
    <p:sldId id="1755" r:id="rId45"/>
    <p:sldId id="1756" r:id="rId46"/>
    <p:sldId id="1757" r:id="rId47"/>
    <p:sldId id="1758" r:id="rId48"/>
    <p:sldId id="1759" r:id="rId49"/>
    <p:sldId id="1760" r:id="rId50"/>
    <p:sldId id="1761" r:id="rId51"/>
    <p:sldId id="1762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3100" y="1752600"/>
            <a:ext cx="7988300" cy="448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4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Searching</a:t>
            </a: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Tree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a Sequential </a:t>
            </a:r>
            <a:br>
              <a:rPr lang="en-US" altLang="en-US" smtClean="0"/>
            </a:br>
            <a:r>
              <a:rPr lang="en-US" altLang="en-US" smtClean="0"/>
              <a:t>Search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97013" y="1987550"/>
            <a:ext cx="7164387" cy="44831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The time efficiency of a sequential search of an </a:t>
            </a:r>
            <a:r>
              <a:rPr lang="en-US" dirty="0" smtClean="0"/>
              <a:t>array.</a:t>
            </a:r>
          </a:p>
          <a:p>
            <a:pPr eaLnBrk="1" hangingPunct="1">
              <a:defRPr/>
            </a:pPr>
            <a:r>
              <a:rPr lang="en-US" dirty="0"/>
              <a:t>Best case O(1)</a:t>
            </a:r>
          </a:p>
          <a:p>
            <a:pPr eaLnBrk="1" hangingPunct="1">
              <a:defRPr/>
            </a:pPr>
            <a:r>
              <a:rPr lang="en-US" dirty="0"/>
              <a:t>Worst case: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Average case: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40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Sequential Search of an Unsorted Chain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18-7 A chain of linked nodes that </a:t>
            </a:r>
            <a:br>
              <a:rPr lang="en-US" altLang="en-US" smtClean="0"/>
            </a:br>
            <a:r>
              <a:rPr lang="en-US" altLang="en-US" smtClean="0"/>
              <a:t>contain the entries in a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28713" y="2924175"/>
            <a:ext cx="7059612" cy="13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2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Sequential Search of an Unsorted Chain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 of iterative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71688" y="1885950"/>
            <a:ext cx="5000625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3912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Chain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3300" y="1687513"/>
            <a:ext cx="7005638" cy="339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300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a Sequential </a:t>
            </a:r>
            <a:br>
              <a:rPr lang="en-US" altLang="en-US" smtClean="0"/>
            </a:br>
            <a:r>
              <a:rPr lang="en-US" altLang="en-US" smtClean="0"/>
              <a:t>Search of a Chain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sz="quarter" idx="11"/>
          </p:nvPr>
        </p:nvSpPr>
        <p:spPr>
          <a:xfrm>
            <a:off x="1454150" y="2092325"/>
            <a:ext cx="7207250" cy="41433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The time efficiency of a sequential search of a chain of linked nodes</a:t>
            </a:r>
          </a:p>
          <a:p>
            <a:pPr lvl="1" eaLnBrk="1" hangingPunct="1"/>
            <a:r>
              <a:rPr lang="en-US" altLang="en-US" smtClean="0"/>
              <a:t>Best case: O(1)</a:t>
            </a:r>
          </a:p>
          <a:p>
            <a:pPr lvl="1" eaLnBrk="1" hangingPunct="1"/>
            <a:r>
              <a:rPr lang="en-US" altLang="en-US" smtClean="0"/>
              <a:t>Worst case: O(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Average case: O(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110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Search of a Sorted Array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116513"/>
            <a:ext cx="8175625" cy="7493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en-US" smtClean="0"/>
              <a:t>FIGURE 18-4 Coins sorted by their mint dates</a:t>
            </a:r>
          </a:p>
          <a:p>
            <a:pPr eaLnBrk="1" hangingPunct="1">
              <a:defRPr/>
            </a:pPr>
            <a:r>
              <a:rPr lang="en-US" altLang="en-US" smtClean="0"/>
              <a:t>Note: sequential search can be </a:t>
            </a:r>
          </a:p>
          <a:p>
            <a:pPr eaLnBrk="1" hangingPunct="1">
              <a:defRPr/>
            </a:pPr>
            <a:r>
              <a:rPr lang="en-US" altLang="en-US" smtClean="0"/>
              <a:t>more efficient if the data is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/>
          <a:srcRect r="50000"/>
          <a:stretch/>
        </p:blipFill>
        <p:spPr bwMode="auto">
          <a:xfrm>
            <a:off x="1093788" y="1816100"/>
            <a:ext cx="5375275" cy="138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50000"/>
          <a:stretch/>
        </p:blipFill>
        <p:spPr bwMode="auto">
          <a:xfrm>
            <a:off x="2881313" y="3465513"/>
            <a:ext cx="5322887" cy="1370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1922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18-5 Ignoring one half of the data </a:t>
            </a:r>
            <a:br>
              <a:rPr lang="en-US" altLang="en-US" smtClean="0"/>
            </a:br>
            <a:r>
              <a:rPr lang="en-US" altLang="en-US" smtClean="0"/>
              <a:t>when the data is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1624013"/>
            <a:ext cx="5534025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2604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draft of an algorithm for a binary search of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89025" y="2139950"/>
            <a:ext cx="7218363" cy="2370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800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Use parameters and make recursive calls look </a:t>
            </a:r>
            <a:br>
              <a:rPr lang="en-US" altLang="en-US" smtClean="0"/>
            </a:br>
            <a:r>
              <a:rPr lang="en-US" altLang="en-US" smtClean="0"/>
              <a:t>more like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66813" y="2428875"/>
            <a:ext cx="7126287" cy="2309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3570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Refine the logic a bit, get a more complete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463" y="1974850"/>
            <a:ext cx="6953250" cy="275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9316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 due on 12/01 @11:59pm</a:t>
            </a:r>
          </a:p>
          <a:p>
            <a:r>
              <a:rPr lang="en-US" dirty="0" smtClean="0"/>
              <a:t>Next week’s recitation is for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1"/>
          </p:nvPr>
        </p:nvSpPr>
        <p:spPr>
          <a:xfrm>
            <a:off x="4502150" y="3865563"/>
            <a:ext cx="3671888" cy="23320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18-6 A recursive binary search of a sorted array that (a) finds its target;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57288" y="1231900"/>
            <a:ext cx="7016750" cy="507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3477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18-6 A recursive binary search of a sorted array that (b)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81125" y="1895475"/>
            <a:ext cx="638175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8241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18-6 A recursive binary search of a sorted array that (b)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1613" y="1631950"/>
            <a:ext cx="6281737" cy="3300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919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Array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1"/>
          </p:nvPr>
        </p:nvSpPr>
        <p:spPr>
          <a:xfrm>
            <a:off x="403225" y="5630863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571625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979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Class Library: </a:t>
            </a:r>
            <a:br>
              <a:rPr lang="en-US" altLang="en-US" smtClean="0"/>
            </a:br>
            <a:r>
              <a:rPr lang="en-US" altLang="en-US" smtClean="0"/>
              <a:t>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 Static method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</a:p>
          <a:p>
            <a:pPr eaLnBrk="1" hangingPunct="1">
              <a:defRPr/>
            </a:pPr>
            <a:r>
              <a:rPr lang="en-US" altLang="en-US" smtClean="0"/>
              <a:t>with the above specification: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462213"/>
            <a:ext cx="7332663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8933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a Binary </a:t>
            </a:r>
            <a:br>
              <a:rPr lang="en-US" altLang="en-US" smtClean="0"/>
            </a:br>
            <a:r>
              <a:rPr lang="en-US" altLang="en-US" smtClean="0"/>
              <a:t>Search of an Array</a:t>
            </a:r>
          </a:p>
        </p:txBody>
      </p:sp>
      <p:sp>
        <p:nvSpPr>
          <p:cNvPr id="25603" name="Content Placeholder 7"/>
          <p:cNvSpPr>
            <a:spLocks noGrp="1"/>
          </p:cNvSpPr>
          <p:nvPr>
            <p:ph sz="quarter" idx="11"/>
          </p:nvPr>
        </p:nvSpPr>
        <p:spPr>
          <a:xfrm>
            <a:off x="1344613" y="2300288"/>
            <a:ext cx="7316787" cy="39354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The time efficiency of a binary search of an array</a:t>
            </a:r>
          </a:p>
          <a:p>
            <a:pPr lvl="1" eaLnBrk="1" hangingPunct="1"/>
            <a:r>
              <a:rPr lang="en-US" altLang="en-US" smtClean="0"/>
              <a:t>Best case: O(1)</a:t>
            </a:r>
          </a:p>
          <a:p>
            <a:pPr lvl="1" eaLnBrk="1" hangingPunct="1"/>
            <a:r>
              <a:rPr lang="en-US" altLang="en-US" smtClean="0"/>
              <a:t>Worst case: O(log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Average case: O(log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162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 Sorted Chain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Similar to sequentially searching a sorted array.</a:t>
            </a:r>
          </a:p>
          <a:p>
            <a:pPr eaLnBrk="1" hangingPunct="1">
              <a:defRPr/>
            </a:pPr>
            <a:r>
              <a:rPr lang="en-US" altLang="en-US" smtClean="0"/>
              <a:t>Implementation of </a:t>
            </a: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43000" y="1939925"/>
            <a:ext cx="7177088" cy="311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2555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of a Sorted Chain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the middle of the chain you must traverse the whole chain</a:t>
            </a:r>
          </a:p>
          <a:p>
            <a:pPr eaLnBrk="1" hangingPunct="1"/>
            <a:r>
              <a:rPr lang="en-US" altLang="en-US" smtClean="0"/>
              <a:t>Then must traverse one of the halves to find the middle of that half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Conclusion</a:t>
            </a:r>
          </a:p>
          <a:p>
            <a:pPr lvl="1" eaLnBrk="1" hangingPunct="1"/>
            <a:r>
              <a:rPr lang="en-US" altLang="en-US" smtClean="0"/>
              <a:t>Hard to implement</a:t>
            </a:r>
          </a:p>
          <a:p>
            <a:pPr lvl="1" eaLnBrk="1" hangingPunct="1"/>
            <a:r>
              <a:rPr lang="en-US" altLang="en-US" smtClean="0"/>
              <a:t>Less efficient than sequential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4870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between Sequential Search and Binary Search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18-8 The time efficiency of searching, </a:t>
            </a:r>
            <a:br>
              <a:rPr lang="en-US" altLang="en-US" smtClean="0"/>
            </a:br>
            <a:r>
              <a:rPr lang="en-US" altLang="en-US" smtClean="0"/>
              <a:t>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65188" y="2138363"/>
            <a:ext cx="75533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5863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between Iterative </a:t>
            </a:r>
            <a:br>
              <a:rPr lang="en-US" altLang="en-US" smtClean="0"/>
            </a:br>
            <a:r>
              <a:rPr lang="en-US" altLang="en-US" smtClean="0"/>
              <a:t>Search and Recursive Search</a:t>
            </a:r>
          </a:p>
        </p:txBody>
      </p:sp>
      <p:sp>
        <p:nvSpPr>
          <p:cNvPr id="33795" name="Content Placeholder 5"/>
          <p:cNvSpPr>
            <a:spLocks noGrp="1"/>
          </p:cNvSpPr>
          <p:nvPr>
            <p:ph sz="quarter" idx="11"/>
          </p:nvPr>
        </p:nvSpPr>
        <p:spPr>
          <a:xfrm>
            <a:off x="673100" y="1995488"/>
            <a:ext cx="7988300" cy="4240212"/>
          </a:xfrm>
        </p:spPr>
        <p:txBody>
          <a:bodyPr/>
          <a:lstStyle/>
          <a:p>
            <a:pPr eaLnBrk="1" hangingPunct="1"/>
            <a:r>
              <a:rPr lang="en-US" altLang="en-US" smtClean="0"/>
              <a:t>Can save some time and space by using iterative version of a search</a:t>
            </a:r>
          </a:p>
          <a:p>
            <a:pPr eaLnBrk="1" hangingPunct="1"/>
            <a:r>
              <a:rPr lang="en-US" altLang="en-US" smtClean="0"/>
              <a:t>Using recursion will not require much additional space for the recursive calls</a:t>
            </a:r>
          </a:p>
          <a:p>
            <a:pPr eaLnBrk="1" hangingPunct="1"/>
            <a:r>
              <a:rPr lang="en-US" altLang="en-US" smtClean="0"/>
              <a:t>Coding binary search recursively is somewhat easier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8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ADT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4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Organizations</a:t>
            </a:r>
            <a:br>
              <a:rPr lang="en-US" altLang="en-US" smtClean="0"/>
            </a:br>
            <a:r>
              <a:rPr lang="en-US" altLang="en-US" sz="3600" smtClean="0"/>
              <a:t>Example: Family Trees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23-1 Carole’s children and grandchildren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8950" y="1944688"/>
            <a:ext cx="5708650" cy="292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8160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Organizations</a:t>
            </a:r>
            <a:br>
              <a:rPr lang="en-US" altLang="en-US" smtClean="0"/>
            </a:br>
            <a:r>
              <a:rPr lang="en-US" altLang="en-US" sz="3600" smtClean="0"/>
              <a:t>Example: Family Trees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23-2 Jared’s parents and grandparents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79525" y="1939925"/>
            <a:ext cx="6861175" cy="310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08269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Organizations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23-3 A portion of a university’s </a:t>
            </a:r>
            <a:br>
              <a:rPr lang="en-US" altLang="en-US" smtClean="0"/>
            </a:br>
            <a:r>
              <a:rPr lang="en-US" altLang="en-US" smtClean="0"/>
              <a:t>administrative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4888" y="1843088"/>
            <a:ext cx="7329487" cy="303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93550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Organizations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1"/>
          </p:nvPr>
        </p:nvSpPr>
        <p:spPr>
          <a:xfrm>
            <a:off x="608013" y="5559425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23-4 Computer files organized into folders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52538" y="1606550"/>
            <a:ext cx="6877050" cy="3522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66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Terminology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1"/>
          </p:nvPr>
        </p:nvSpPr>
        <p:spPr>
          <a:xfrm>
            <a:off x="608013" y="5559425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23-5 A tree equivalent to the tree in Figure 23-4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44563" y="1954213"/>
            <a:ext cx="7453312" cy="282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659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Terminology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Contrast plants with root at bottom</a:t>
            </a:r>
          </a:p>
          <a:p>
            <a:pPr lvl="1" eaLnBrk="1" hangingPunct="1"/>
            <a:r>
              <a:rPr lang="en-US" altLang="en-US" smtClean="0"/>
              <a:t>ADT tree with root at top</a:t>
            </a:r>
          </a:p>
          <a:p>
            <a:pPr lvl="1" eaLnBrk="1" hangingPunct="1"/>
            <a:r>
              <a:rPr lang="en-US" altLang="en-US" smtClean="0"/>
              <a:t>Root is only node with no parent</a:t>
            </a:r>
          </a:p>
          <a:p>
            <a:pPr eaLnBrk="1" hangingPunct="1"/>
            <a:r>
              <a:rPr lang="en-US" altLang="en-US" smtClean="0"/>
              <a:t>A tree can be empty</a:t>
            </a:r>
          </a:p>
          <a:p>
            <a:pPr eaLnBrk="1" hangingPunct="1"/>
            <a:r>
              <a:rPr lang="en-US" altLang="en-US" smtClean="0"/>
              <a:t>Any node and its descendants form a </a:t>
            </a:r>
            <a:r>
              <a:rPr lang="en-US" altLang="en-US" i="1" smtClean="0"/>
              <a:t>subtree</a:t>
            </a:r>
            <a:r>
              <a:rPr lang="en-US" altLang="en-US" b="1" smtClean="0"/>
              <a:t> </a:t>
            </a:r>
            <a:r>
              <a:rPr lang="en-US" altLang="en-US" smtClean="0"/>
              <a:t>of the original tree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height</a:t>
            </a:r>
            <a:r>
              <a:rPr lang="en-US" altLang="en-US" smtClean="0"/>
              <a:t> of a tree is the number of levels in the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6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23-6 Three binary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5799" y="1417638"/>
            <a:ext cx="8045449" cy="3544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281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binary tree is empty or has the above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49" y="1828800"/>
            <a:ext cx="4525075" cy="2782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033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1"/>
          </p:nvPr>
        </p:nvSpPr>
        <p:spPr>
          <a:xfrm>
            <a:off x="696913" y="5683250"/>
            <a:ext cx="7899400" cy="7493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smtClean="0"/>
              <a:t>FIGURE 23-7 Some binary trees that are height balanced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76054"/>
          <a:stretch/>
        </p:blipFill>
        <p:spPr bwMode="auto">
          <a:xfrm>
            <a:off x="3510416" y="1324202"/>
            <a:ext cx="2237241" cy="206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24106"/>
          <a:stretch/>
        </p:blipFill>
        <p:spPr bwMode="auto">
          <a:xfrm>
            <a:off x="1357313" y="3538538"/>
            <a:ext cx="65786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621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algorithms</a:t>
            </a:r>
          </a:p>
          <a:p>
            <a:r>
              <a:rPr lang="en-US" smtClean="0"/>
              <a:t>Java Iterators</a:t>
            </a:r>
            <a:endParaRPr lang="en-US" dirty="0" smtClean="0"/>
          </a:p>
          <a:p>
            <a:r>
              <a:rPr lang="en-US" dirty="0" smtClean="0"/>
              <a:t>Tree ADT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1"/>
          </p:nvPr>
        </p:nvSpPr>
        <p:spPr>
          <a:xfrm>
            <a:off x="696913" y="5683250"/>
            <a:ext cx="7899400" cy="749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/>
              <a:t>FIGURE 23-8 The number of nodes in a full binary </a:t>
            </a:r>
            <a:br>
              <a:rPr lang="en-US" altLang="en-US" smtClean="0"/>
            </a:br>
            <a:r>
              <a:rPr lang="en-US" altLang="en-US" smtClean="0"/>
              <a:t>tree as a function of the tree’s height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8950" y="1562100"/>
            <a:ext cx="5683250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65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sz="quarter" idx="11"/>
          </p:nvPr>
        </p:nvSpPr>
        <p:spPr>
          <a:xfrm>
            <a:off x="720725" y="5573713"/>
            <a:ext cx="7899400" cy="749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/>
              <a:t>FIGURE 23-8 The number of nodes in a full binary </a:t>
            </a:r>
            <a:br>
              <a:rPr lang="en-US" altLang="en-US" smtClean="0"/>
            </a:br>
            <a:r>
              <a:rPr lang="en-US" altLang="en-US" smtClean="0"/>
              <a:t>tree as a function of the tree’s height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38238" y="1547813"/>
            <a:ext cx="7064375" cy="366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722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Tree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Definition: visit, or process, each data item exactly once</a:t>
            </a:r>
          </a:p>
          <a:p>
            <a:pPr eaLnBrk="1" hangingPunct="1"/>
            <a:r>
              <a:rPr lang="en-US" altLang="en-US" sz="2800" smtClean="0"/>
              <a:t>We will say that  traversal can pass through a node without visiting it at that moment.</a:t>
            </a:r>
          </a:p>
          <a:p>
            <a:pPr eaLnBrk="1" hangingPunct="1"/>
            <a:r>
              <a:rPr lang="en-US" altLang="en-US" sz="2800" smtClean="0"/>
              <a:t>Order in which we visit items is not unique</a:t>
            </a:r>
          </a:p>
          <a:p>
            <a:pPr eaLnBrk="1" hangingPunct="1"/>
            <a:r>
              <a:rPr lang="en-US" altLang="en-US" sz="2800" smtClean="0"/>
              <a:t>Traversals of a binary tree are somewhat easier to understand</a:t>
            </a:r>
          </a:p>
          <a:p>
            <a:pPr lvl="1" eaLnBrk="1" hangingPunct="1"/>
            <a:r>
              <a:rPr lang="en-US" altLang="en-US" sz="2400" smtClean="0"/>
              <a:t>We consider these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12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use recursion</a:t>
            </a:r>
          </a:p>
          <a:p>
            <a:pPr eaLnBrk="1" hangingPunct="1"/>
            <a:r>
              <a:rPr lang="en-US" altLang="en-US" smtClean="0"/>
              <a:t>To visit all the nodes in a binary tree, we must</a:t>
            </a:r>
          </a:p>
          <a:p>
            <a:pPr lvl="1" eaLnBrk="1" hangingPunct="1"/>
            <a:r>
              <a:rPr lang="en-US" altLang="en-US" smtClean="0"/>
              <a:t>Visit the root</a:t>
            </a:r>
          </a:p>
          <a:p>
            <a:pPr lvl="1" eaLnBrk="1" hangingPunct="1"/>
            <a:r>
              <a:rPr lang="en-US" altLang="en-US" smtClean="0"/>
              <a:t>Visit all the nodes in the root’s left subtree</a:t>
            </a:r>
          </a:p>
          <a:p>
            <a:pPr lvl="1" eaLnBrk="1" hangingPunct="1"/>
            <a:r>
              <a:rPr lang="en-US" altLang="en-US" smtClean="0"/>
              <a:t>Visit all the nodes in the root’s right subtree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55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1"/>
          </p:nvPr>
        </p:nvSpPr>
        <p:spPr>
          <a:xfrm>
            <a:off x="673100" y="1419225"/>
            <a:ext cx="7988300" cy="46942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Preorder traversal</a:t>
            </a:r>
          </a:p>
          <a:p>
            <a:pPr lvl="1" eaLnBrk="1" hangingPunct="1"/>
            <a:r>
              <a:rPr lang="en-US" altLang="en-US" sz="2400" smtClean="0"/>
              <a:t>Visit root before we visit root’s subtrees</a:t>
            </a:r>
          </a:p>
          <a:p>
            <a:pPr eaLnBrk="1" hangingPunct="1"/>
            <a:r>
              <a:rPr lang="en-US" altLang="en-US" sz="2800" smtClean="0"/>
              <a:t>Inorder traversal </a:t>
            </a:r>
          </a:p>
          <a:p>
            <a:pPr lvl="1" eaLnBrk="1" hangingPunct="1"/>
            <a:r>
              <a:rPr lang="en-US" altLang="en-US" sz="2400" smtClean="0"/>
              <a:t>Visit root of a binary tree between visiting nodes in root’s subtrees.</a:t>
            </a:r>
          </a:p>
          <a:p>
            <a:pPr eaLnBrk="1" hangingPunct="1"/>
            <a:r>
              <a:rPr lang="en-US" altLang="en-US" sz="2800" smtClean="0"/>
              <a:t>Postorder traversal </a:t>
            </a:r>
          </a:p>
          <a:p>
            <a:pPr lvl="1" eaLnBrk="1" hangingPunct="1"/>
            <a:r>
              <a:rPr lang="en-US" altLang="en-US" sz="2400" smtClean="0"/>
              <a:t>Visit root of a binary tree after visiting nodes in root’s subtrees </a:t>
            </a:r>
          </a:p>
          <a:p>
            <a:pPr eaLnBrk="1" hangingPunct="1"/>
            <a:r>
              <a:rPr lang="en-US" altLang="en-US" sz="2800" smtClean="0"/>
              <a:t>Level-order traversal </a:t>
            </a:r>
          </a:p>
          <a:p>
            <a:pPr lvl="1" eaLnBrk="1" hangingPunct="1"/>
            <a:r>
              <a:rPr lang="en-US" altLang="en-US" sz="2400" smtClean="0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047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23-9 The visitation order of a preorder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90725" y="1665288"/>
            <a:ext cx="5084763" cy="328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126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23-10 The visitation order of an inorder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68525" y="1692275"/>
            <a:ext cx="4903788" cy="326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92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23-11 The visitation order of a postorder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01813" y="1627188"/>
            <a:ext cx="5322887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910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Binary Tree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23-12 The visitation order of a level-order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38338" y="1716088"/>
            <a:ext cx="5418137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246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General Tree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traversals for general tree</a:t>
            </a:r>
          </a:p>
          <a:p>
            <a:pPr lvl="1" eaLnBrk="1" hangingPunct="1"/>
            <a:r>
              <a:rPr lang="en-US" altLang="en-US" smtClean="0"/>
              <a:t>Level order</a:t>
            </a:r>
          </a:p>
          <a:p>
            <a:pPr lvl="1" eaLnBrk="1" hangingPunct="1"/>
            <a:r>
              <a:rPr lang="en-US" altLang="en-US" smtClean="0"/>
              <a:t>Preorder</a:t>
            </a:r>
          </a:p>
          <a:p>
            <a:pPr lvl="1" eaLnBrk="1" hangingPunct="1"/>
            <a:r>
              <a:rPr lang="en-US" altLang="en-US" smtClean="0"/>
              <a:t>Postorder</a:t>
            </a:r>
          </a:p>
          <a:p>
            <a:pPr eaLnBrk="1" hangingPunct="1"/>
            <a:r>
              <a:rPr lang="en-US" altLang="en-US" smtClean="0"/>
              <a:t>Not suited for general tree traversal</a:t>
            </a:r>
          </a:p>
          <a:p>
            <a:pPr lvl="1" eaLnBrk="1" hangingPunct="1"/>
            <a:r>
              <a:rPr lang="en-US" altLang="en-US" smtClean="0"/>
              <a:t>Inorder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95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Array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of the logic of our recursive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2557463"/>
            <a:ext cx="601980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32901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 of a General Tree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23-13 The visitation order of two traversals of a general tree: (a) preorder; (b) postorder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41388" y="1897063"/>
            <a:ext cx="7473950" cy="317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941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Array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1"/>
          </p:nvPr>
        </p:nvSpPr>
        <p:spPr>
          <a:xfrm>
            <a:off x="390525" y="5607050"/>
            <a:ext cx="7899400" cy="749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Method that implements this algorithm will </a:t>
            </a:r>
            <a:br>
              <a:rPr lang="en-US" altLang="en-US" dirty="0" smtClean="0"/>
            </a:br>
            <a:r>
              <a:rPr lang="en-US" altLang="en-US" dirty="0" smtClean="0"/>
              <a:t>need parameters </a:t>
            </a: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alt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90675"/>
            <a:ext cx="6000750" cy="3735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118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Array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2978150"/>
            <a:ext cx="3949700" cy="32194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18-3 A recursive sequential search of an array that (a) finds its target;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550" y="1693863"/>
            <a:ext cx="3606800" cy="484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0990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Array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3103563"/>
            <a:ext cx="2909888" cy="30940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18-3 A recursive sequential search of an array that (b)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2263" y="1801813"/>
            <a:ext cx="388937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8607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Sequential Search of an Unsorted Array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3103563"/>
            <a:ext cx="2909888" cy="30940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18-3 A recursive sequential search of an array that (b)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8475" y="1892300"/>
            <a:ext cx="3927475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10384219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1311</Words>
  <Application>Microsoft Office PowerPoint</Application>
  <PresentationFormat>On-screen Show (4:3)</PresentationFormat>
  <Paragraphs>214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MS PGothic</vt:lpstr>
      <vt:lpstr>MS PGothic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Recursive Sequential Search of an Unsorted Array</vt:lpstr>
      <vt:lpstr>Recursive Sequential Search of an Unsorted Array</vt:lpstr>
      <vt:lpstr>Recursive Sequential Search of an Unsorted Array</vt:lpstr>
      <vt:lpstr>Recursive Sequential Search of an Unsorted Array</vt:lpstr>
      <vt:lpstr>Recursive Sequential Search of an Unsorted Array</vt:lpstr>
      <vt:lpstr>Efficiency of a Sequential  Search of an Array</vt:lpstr>
      <vt:lpstr>Iterative Sequential Search of an Unsorted Chain</vt:lpstr>
      <vt:lpstr>Iterative Sequential Search of an Unsorted Chain</vt:lpstr>
      <vt:lpstr>Recursive Sequential Search of an Unsorted Chain</vt:lpstr>
      <vt:lpstr>Efficiency of a Sequential  Search of a Chain</vt:lpstr>
      <vt:lpstr>Sequential Search of a Sorted Array</vt:lpstr>
      <vt:lpstr>Binary Search of a Sorted Array</vt:lpstr>
      <vt:lpstr>Binary Search of a Sorted Array</vt:lpstr>
      <vt:lpstr>Binary Search of a Sorted Array</vt:lpstr>
      <vt:lpstr>Binary Search of a Sorted Array</vt:lpstr>
      <vt:lpstr>Binary Search of a Sorted Array</vt:lpstr>
      <vt:lpstr>Binary Search of a Sorted Array</vt:lpstr>
      <vt:lpstr>Binary Search of a Sorted Array</vt:lpstr>
      <vt:lpstr>Binary Search of a Sorted Array</vt:lpstr>
      <vt:lpstr>Java Class Library:  The Method binarySearch</vt:lpstr>
      <vt:lpstr>Efficiency of a Binary  Search of an Array</vt:lpstr>
      <vt:lpstr>Searching a Sorted Chain</vt:lpstr>
      <vt:lpstr>Binary Search of a Sorted Chain</vt:lpstr>
      <vt:lpstr>Choosing between Sequential Search and Binary Search</vt:lpstr>
      <vt:lpstr>Choosing between Iterative  Search and Recursive Search</vt:lpstr>
      <vt:lpstr>Tree ADT</vt:lpstr>
      <vt:lpstr>Hierarchical Organizations Example: Family Trees</vt:lpstr>
      <vt:lpstr>Hierarchical Organizations Example: Family Trees</vt:lpstr>
      <vt:lpstr>Hierarchical Organizations</vt:lpstr>
      <vt:lpstr>Hierarchical Organizations</vt:lpstr>
      <vt:lpstr>Tree Terminology</vt:lpstr>
      <vt:lpstr>Tree Terminology</vt:lpstr>
      <vt:lpstr>Binary Trees</vt:lpstr>
      <vt:lpstr>Binary Trees</vt:lpstr>
      <vt:lpstr>Binary Trees</vt:lpstr>
      <vt:lpstr>Binary Trees</vt:lpstr>
      <vt:lpstr>Binary Trees</vt:lpstr>
      <vt:lpstr>Traversals of A Tree</vt:lpstr>
      <vt:lpstr>Traversals of a Binary Tree</vt:lpstr>
      <vt:lpstr>Traversals of a Binary Tree</vt:lpstr>
      <vt:lpstr>Traversals of a Binary Tree</vt:lpstr>
      <vt:lpstr>Traversals of a Binary Tree</vt:lpstr>
      <vt:lpstr>Traversals of a Binary Tree</vt:lpstr>
      <vt:lpstr>Traversals of a Binary Tree</vt:lpstr>
      <vt:lpstr>Traversals of a General Tree</vt:lpstr>
      <vt:lpstr>Traversals of a General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235</cp:revision>
  <dcterms:modified xsi:type="dcterms:W3CDTF">2017-11-21T23:21:01Z</dcterms:modified>
</cp:coreProperties>
</file>