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  <p:sldMasterId id="2147485230" r:id="rId2"/>
  </p:sldMasterIdLst>
  <p:notesMasterIdLst>
    <p:notesMasterId r:id="rId49"/>
  </p:notesMasterIdLst>
  <p:handoutMasterIdLst>
    <p:handoutMasterId r:id="rId50"/>
  </p:handoutMasterIdLst>
  <p:sldIdLst>
    <p:sldId id="1470" r:id="rId3"/>
    <p:sldId id="1476" r:id="rId4"/>
    <p:sldId id="1471" r:id="rId5"/>
    <p:sldId id="1516" r:id="rId6"/>
    <p:sldId id="1796" r:id="rId7"/>
    <p:sldId id="1797" r:id="rId8"/>
    <p:sldId id="1798" r:id="rId9"/>
    <p:sldId id="1799" r:id="rId10"/>
    <p:sldId id="1800" r:id="rId11"/>
    <p:sldId id="1801" r:id="rId12"/>
    <p:sldId id="1802" r:id="rId13"/>
    <p:sldId id="1803" r:id="rId14"/>
    <p:sldId id="1804" r:id="rId15"/>
    <p:sldId id="1805" r:id="rId16"/>
    <p:sldId id="1806" r:id="rId17"/>
    <p:sldId id="1807" r:id="rId18"/>
    <p:sldId id="1808" r:id="rId19"/>
    <p:sldId id="1809" r:id="rId20"/>
    <p:sldId id="1810" r:id="rId21"/>
    <p:sldId id="1811" r:id="rId22"/>
    <p:sldId id="1812" r:id="rId23"/>
    <p:sldId id="1813" r:id="rId24"/>
    <p:sldId id="1763" r:id="rId25"/>
    <p:sldId id="1764" r:id="rId26"/>
    <p:sldId id="1765" r:id="rId27"/>
    <p:sldId id="1768" r:id="rId28"/>
    <p:sldId id="1766" r:id="rId29"/>
    <p:sldId id="1767" r:id="rId30"/>
    <p:sldId id="1769" r:id="rId31"/>
    <p:sldId id="1770" r:id="rId32"/>
    <p:sldId id="1771" r:id="rId33"/>
    <p:sldId id="1772" r:id="rId34"/>
    <p:sldId id="1773" r:id="rId35"/>
    <p:sldId id="1774" r:id="rId36"/>
    <p:sldId id="1775" r:id="rId37"/>
    <p:sldId id="1776" r:id="rId38"/>
    <p:sldId id="1777" r:id="rId39"/>
    <p:sldId id="1778" r:id="rId40"/>
    <p:sldId id="1779" r:id="rId41"/>
    <p:sldId id="1780" r:id="rId42"/>
    <p:sldId id="1781" r:id="rId43"/>
    <p:sldId id="1782" r:id="rId44"/>
    <p:sldId id="1783" r:id="rId45"/>
    <p:sldId id="1784" r:id="rId46"/>
    <p:sldId id="1785" r:id="rId47"/>
    <p:sldId id="1786" r:id="rId4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105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440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466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9020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73100" y="1752600"/>
            <a:ext cx="7988300" cy="448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43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82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3" r:id="rId1"/>
    <p:sldLayoutId id="2147485234" r:id="rId2"/>
    <p:sldLayoutId id="2147485235" r:id="rId3"/>
    <p:sldLayoutId id="2147485236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sz="2400" b="1" dirty="0" smtClean="0">
                <a:solidFill>
                  <a:srgbClr val="000000"/>
                </a:solidFill>
              </a:rPr>
              <a:t>Tree </a:t>
            </a:r>
            <a:r>
              <a:rPr lang="en-GB" sz="2400" b="1" dirty="0" smtClean="0">
                <a:solidFill>
                  <a:srgbClr val="000000"/>
                </a:solidFill>
              </a:rPr>
              <a:t>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LISTING JI5-2 The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java.lang.Iterable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2693988"/>
            <a:ext cx="7215188" cy="135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0679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0363" y="5527675"/>
            <a:ext cx="8669337" cy="835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FIGURE </a:t>
            </a:r>
            <a:r>
              <a:rPr lang="en-US" dirty="0" smtClean="0"/>
              <a:t>JI5 -2 </a:t>
            </a:r>
            <a:r>
              <a:rPr lang="en-US" dirty="0"/>
              <a:t>The effect of the iterator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hasNext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/>
              <a:t> on a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61988" y="1530350"/>
            <a:ext cx="416242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503738" y="3068638"/>
            <a:ext cx="415290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6911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0363" y="5527675"/>
            <a:ext cx="8669337" cy="835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FIGURE </a:t>
            </a:r>
            <a:r>
              <a:rPr lang="en-US" dirty="0" smtClean="0"/>
              <a:t>JI5 -3 </a:t>
            </a:r>
            <a:r>
              <a:rPr lang="en-US" dirty="0"/>
              <a:t>The effect of the iterator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remove</a:t>
            </a:r>
            <a:r>
              <a:rPr lang="en-US" dirty="0"/>
              <a:t> on a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93738" y="1484313"/>
            <a:ext cx="445770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725988" y="3354388"/>
            <a:ext cx="412432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1833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Iterators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813" y="5321300"/>
            <a:ext cx="8751887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JI5 -4 Counting the number of times </a:t>
            </a:r>
            <a:br>
              <a:rPr lang="en-US" altLang="en-US" smtClean="0"/>
            </a:br>
            <a:r>
              <a:rPr lang="en-US" altLang="en-US" smtClean="0"/>
              <a:t>that </a:t>
            </a:r>
            <a:r>
              <a:rPr lang="en-US" altLang="en-US" i="1" smtClean="0"/>
              <a:t>Jane</a:t>
            </a:r>
            <a:r>
              <a:rPr lang="en-US" altLang="en-US" smtClean="0"/>
              <a:t> appears in a list of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41600" y="1460500"/>
            <a:ext cx="4124325" cy="351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5902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Iterators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813" y="5680075"/>
            <a:ext cx="8751887" cy="682625"/>
          </a:xfrm>
        </p:spPr>
        <p:txBody>
          <a:bodyPr/>
          <a:lstStyle/>
          <a:p>
            <a:pPr eaLnBrk="1" hangingPunct="1"/>
            <a:r>
              <a:rPr lang="en-US" altLang="en-US" smtClean="0"/>
              <a:t>Code that counts the occurrences of each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271" y="1676400"/>
            <a:ext cx="7752529" cy="3277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4356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525" y="5638800"/>
            <a:ext cx="8613775" cy="104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LISTING </a:t>
            </a:r>
            <a:r>
              <a:rPr lang="en-US" dirty="0" smtClean="0"/>
              <a:t>JI5-3 </a:t>
            </a:r>
            <a:r>
              <a:rPr lang="en-US" dirty="0"/>
              <a:t>Java’s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java.util.ListIterator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409700"/>
            <a:ext cx="6970713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0102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525" y="5638800"/>
            <a:ext cx="8613775" cy="104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LISTING </a:t>
            </a:r>
            <a:r>
              <a:rPr lang="en-US" dirty="0" smtClean="0"/>
              <a:t>JI5-3 </a:t>
            </a:r>
            <a:r>
              <a:rPr lang="en-US" dirty="0"/>
              <a:t>Java’s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java.util.ListIterator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657350"/>
            <a:ext cx="7199313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9222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525" y="5638800"/>
            <a:ext cx="8613775" cy="104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LISTING </a:t>
            </a:r>
            <a:r>
              <a:rPr lang="en-US" dirty="0" smtClean="0"/>
              <a:t>JI5-3 </a:t>
            </a:r>
            <a:r>
              <a:rPr lang="en-US" dirty="0"/>
              <a:t>Java’s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java.util.ListIterator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1247775"/>
            <a:ext cx="7332663" cy="436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0481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525" y="5816600"/>
            <a:ext cx="8613775" cy="104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LISTING </a:t>
            </a:r>
            <a:r>
              <a:rPr lang="en-US" dirty="0" smtClean="0"/>
              <a:t>JI5-3 </a:t>
            </a:r>
            <a:r>
              <a:rPr lang="en-US" dirty="0"/>
              <a:t>Java’s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java.util.ListIterator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1130300"/>
            <a:ext cx="6792912" cy="4573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3204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525" y="5816600"/>
            <a:ext cx="8613775" cy="104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LISTING </a:t>
            </a:r>
            <a:r>
              <a:rPr lang="en-US" dirty="0" smtClean="0"/>
              <a:t>JI5-3 </a:t>
            </a:r>
            <a:r>
              <a:rPr lang="en-US" dirty="0"/>
              <a:t>Java’s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java.util.ListIterator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813" y="1779588"/>
            <a:ext cx="7199312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661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 due on 12/01 @11:59pm</a:t>
            </a:r>
          </a:p>
          <a:p>
            <a:r>
              <a:rPr lang="en-US" dirty="0" smtClean="0"/>
              <a:t>This week’s recitation is for credit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 dirty="0"/>
              <a:t>OMET 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Email with subject Teaching Survey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My Pitt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 dirty="0"/>
              <a:t>CourseWeb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pic>
        <p:nvPicPr>
          <p:cNvPr id="7" name="Picture 2" descr="CourseWeb_Teaching Survey_ Student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52" y="3474655"/>
            <a:ext cx="4656448" cy="30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388" y="5735638"/>
            <a:ext cx="8850312" cy="6270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FIGURE </a:t>
            </a:r>
            <a:r>
              <a:rPr lang="en-US" dirty="0" smtClean="0"/>
              <a:t>JI5-9 </a:t>
            </a:r>
            <a:r>
              <a:rPr lang="en-US" dirty="0"/>
              <a:t>The effect of a call to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previous</a:t>
            </a:r>
            <a:r>
              <a:rPr lang="en-US" dirty="0"/>
              <a:t> on a list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95313" y="2271713"/>
            <a:ext cx="7942262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7150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388" y="5735638"/>
            <a:ext cx="8850312" cy="6270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FIGURE </a:t>
            </a:r>
            <a:r>
              <a:rPr lang="en-US" dirty="0" smtClean="0"/>
              <a:t>JI5-10 </a:t>
            </a:r>
            <a:r>
              <a:rPr lang="en-US" dirty="0"/>
              <a:t>The indices returned by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nextIndex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previousIndex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71475" y="2295525"/>
            <a:ext cx="840105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3552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mtClean="0"/>
              <a:t> Revisited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2763" y="1746250"/>
            <a:ext cx="8250237" cy="43878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</a:t>
            </a:r>
            <a:r>
              <a:rPr lang="en-US" dirty="0" smtClean="0"/>
              <a:t> replaces entry that either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 smtClean="0"/>
              <a:t> 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previous</a:t>
            </a:r>
            <a:r>
              <a:rPr lang="en-US" dirty="0" smtClean="0"/>
              <a:t> just returned.</a:t>
            </a:r>
          </a:p>
          <a:p>
            <a:pPr eaLnBrk="1" hangingPunct="1">
              <a:defRPr/>
            </a:pPr>
            <a:r>
              <a:rPr lang="en-US" dirty="0" smtClean="0"/>
              <a:t>Method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add</a:t>
            </a:r>
            <a:r>
              <a:rPr lang="en-US" dirty="0" smtClean="0"/>
              <a:t> inserts an entry into list just before iterator’s current position</a:t>
            </a:r>
          </a:p>
          <a:p>
            <a:pPr eaLnBrk="1" hangingPunct="1">
              <a:defRPr/>
            </a:pPr>
            <a:r>
              <a:rPr lang="en-US" dirty="0" smtClean="0"/>
              <a:t>Method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 removes list entry that last call to either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 smtClean="0"/>
              <a:t> 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previous</a:t>
            </a:r>
            <a:r>
              <a:rPr lang="en-US" dirty="0" smtClean="0"/>
              <a:t> returned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196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Interfaces for All Trees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LISTING 23-1 An interface of methods </a:t>
            </a:r>
            <a:br>
              <a:rPr lang="en-US" altLang="en-US" smtClean="0"/>
            </a:br>
            <a:r>
              <a:rPr lang="en-US" altLang="en-US" smtClean="0"/>
              <a:t>common to all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13" y="2381250"/>
            <a:ext cx="4143375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55257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LISTING 23-2 An interface of traversal </a:t>
            </a:r>
            <a:br>
              <a:rPr lang="en-US" altLang="en-US" smtClean="0"/>
            </a:br>
            <a:r>
              <a:rPr lang="en-US" altLang="en-US" smtClean="0"/>
              <a:t>methods for a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363" y="2390775"/>
            <a:ext cx="56292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1049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 for Binary Trees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23-3 An interface for a binary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525" y="1792288"/>
            <a:ext cx="7931150" cy="320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378639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23-14 A binary tree whose nodes </a:t>
            </a:r>
          </a:p>
          <a:p>
            <a:pPr eaLnBrk="1" hangingPunct="1">
              <a:defRPr/>
            </a:pPr>
            <a:r>
              <a:rPr lang="en-US" altLang="en-US" smtClean="0"/>
              <a:t>contain one-letter 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41563" y="1404938"/>
            <a:ext cx="4879975" cy="372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66499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Java statements that build a tree and then </a:t>
            </a:r>
            <a:br>
              <a:rPr lang="en-US" altLang="en-US" smtClean="0"/>
            </a:br>
            <a:r>
              <a:rPr lang="en-US" altLang="en-US" smtClean="0"/>
              <a:t>display some of its characteristics: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1728788"/>
            <a:ext cx="6684963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4515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Java statements that build a tree and then </a:t>
            </a:r>
            <a:br>
              <a:rPr lang="en-US" altLang="en-US" smtClean="0"/>
            </a:br>
            <a:r>
              <a:rPr lang="en-US" altLang="en-US" smtClean="0"/>
              <a:t>display some of its characteristics: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790700"/>
            <a:ext cx="6970713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4359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 Trees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23-15 Expression trees for four algebraic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14450" y="1814513"/>
            <a:ext cx="6515100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013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>
                <a:ea typeface="Tahoma"/>
                <a:cs typeface="Tahoma"/>
              </a:rPr>
              <a:t>ADTs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Bag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Stack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List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Tree</a:t>
            </a:r>
          </a:p>
          <a:p>
            <a:pPr marL="514350" indent="-457200"/>
            <a:r>
              <a:rPr lang="en-US" dirty="0" smtClean="0">
                <a:ea typeface="Tahoma"/>
                <a:cs typeface="Tahoma"/>
              </a:rPr>
              <a:t>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Recursive algorithms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Sorting</a:t>
            </a:r>
          </a:p>
          <a:p>
            <a:pPr marL="914400" lvl="1" indent="-457200"/>
            <a:r>
              <a:rPr lang="en-US" dirty="0" smtClean="0">
                <a:ea typeface="Tahoma"/>
                <a:cs typeface="Tahoma"/>
              </a:rPr>
              <a:t>Searching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 Trees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for postorder traversal of an expression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2138363"/>
            <a:ext cx="7561263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88456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Expert System  </a:t>
            </a:r>
            <a:br>
              <a:rPr lang="en-US" altLang="en-US" smtClean="0"/>
            </a:br>
            <a:r>
              <a:rPr lang="en-US" altLang="en-US" smtClean="0"/>
              <a:t>Uses A Decision Tree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1"/>
          </p:nvPr>
        </p:nvSpPr>
        <p:spPr>
          <a:xfrm>
            <a:off x="403225" y="5545138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23-4 An interface for a binary decision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716088"/>
            <a:ext cx="6870700" cy="3706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18055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Expert System  </a:t>
            </a:r>
            <a:br>
              <a:rPr lang="en-US" altLang="en-US" smtClean="0"/>
            </a:br>
            <a:r>
              <a:rPr lang="en-US" altLang="en-US" smtClean="0"/>
              <a:t>Uses A Decision Tree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1"/>
          </p:nvPr>
        </p:nvSpPr>
        <p:spPr>
          <a:xfrm>
            <a:off x="403225" y="5705475"/>
            <a:ext cx="7899400" cy="588963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23-4 An interface for a binary decision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425" y="1624013"/>
            <a:ext cx="7050088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024935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Expert System  </a:t>
            </a:r>
            <a:br>
              <a:rPr lang="en-US" altLang="en-US" smtClean="0"/>
            </a:br>
            <a:r>
              <a:rPr lang="en-US" altLang="en-US" smtClean="0"/>
              <a:t>Uses A Decision Tree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23-16 A portion of a binary decision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19238" y="1757363"/>
            <a:ext cx="6105525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9738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Expert System  </a:t>
            </a:r>
            <a:br>
              <a:rPr lang="en-US" altLang="en-US" smtClean="0"/>
            </a:br>
            <a:r>
              <a:rPr lang="en-US" altLang="en-US" smtClean="0"/>
              <a:t>Uses A Decision Tree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23-17 An initial decision tree for a guessing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47913" y="2519363"/>
            <a:ext cx="4527550" cy="191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00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Expert System  </a:t>
            </a:r>
            <a:br>
              <a:rPr lang="en-US" altLang="en-US" smtClean="0"/>
            </a:br>
            <a:r>
              <a:rPr lang="en-US" altLang="en-US" smtClean="0"/>
              <a:t>Uses A Decision Tree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23-18 The decision tree for a guessing </a:t>
            </a:r>
            <a:br>
              <a:rPr lang="en-US" altLang="en-US" smtClean="0"/>
            </a:br>
            <a:r>
              <a:rPr lang="en-US" altLang="en-US" smtClean="0"/>
              <a:t>game after acquiring another fact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97038" y="2190750"/>
            <a:ext cx="5491162" cy="280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99316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Expert System  </a:t>
            </a:r>
            <a:br>
              <a:rPr lang="en-US" altLang="en-US" smtClean="0"/>
            </a:br>
            <a:r>
              <a:rPr lang="en-US" altLang="en-US" smtClean="0"/>
              <a:t>Uses A Decision Tree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1"/>
          </p:nvPr>
        </p:nvSpPr>
        <p:spPr>
          <a:xfrm>
            <a:off x="390525" y="5776913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23-5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GuessingGame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1541463"/>
            <a:ext cx="7437437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97475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Expert System  </a:t>
            </a:r>
            <a:br>
              <a:rPr lang="en-US" altLang="en-US" smtClean="0"/>
            </a:br>
            <a:r>
              <a:rPr lang="en-US" altLang="en-US" smtClean="0"/>
              <a:t>Uses A Decision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1"/>
          </p:nvPr>
        </p:nvSpPr>
        <p:spPr>
          <a:xfrm>
            <a:off x="377825" y="5886450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23-5 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GuessingGame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1536700"/>
            <a:ext cx="6321425" cy="410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721812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Tree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each node in a binary search tree</a:t>
            </a:r>
          </a:p>
          <a:p>
            <a:pPr lvl="1" eaLnBrk="1" hangingPunct="1"/>
            <a:r>
              <a:rPr lang="en-US" altLang="en-US" smtClean="0"/>
              <a:t>Node’s data is greater than all data in node’s left subtree</a:t>
            </a:r>
          </a:p>
          <a:p>
            <a:pPr lvl="1" eaLnBrk="1" hangingPunct="1"/>
            <a:r>
              <a:rPr lang="en-US" altLang="en-US" smtClean="0"/>
              <a:t>Node’s data is less than all data in node’s right subtree</a:t>
            </a:r>
          </a:p>
          <a:p>
            <a:pPr eaLnBrk="1" hangingPunct="1"/>
            <a:r>
              <a:rPr lang="en-US" altLang="en-US" smtClean="0"/>
              <a:t>Every node in a binary search tree is the root of a 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7415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23-19 A binary search tree of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92225" y="1979613"/>
            <a:ext cx="6461125" cy="261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106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Iterators</a:t>
            </a:r>
          </a:p>
          <a:p>
            <a:r>
              <a:rPr lang="en-US" dirty="0" smtClean="0"/>
              <a:t>More on Tree ADT and its implementation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Tree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23-20 Two binary search trees containing the same data as the tree in Figure 23-19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85800" y="1417638"/>
            <a:ext cx="8059147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17729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Tree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for recursive search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93788" y="1757363"/>
            <a:ext cx="7094537" cy="3128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56974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Tree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1"/>
          </p:nvPr>
        </p:nvSpPr>
        <p:spPr>
          <a:xfrm>
            <a:off x="673100" y="2074863"/>
            <a:ext cx="7988300" cy="4160837"/>
          </a:xfrm>
        </p:spPr>
        <p:txBody>
          <a:bodyPr/>
          <a:lstStyle/>
          <a:p>
            <a:pPr eaLnBrk="1" hangingPunct="1"/>
            <a:r>
              <a:rPr lang="en-US" altLang="en-US" smtClean="0"/>
              <a:t>Efficiency of a search</a:t>
            </a:r>
          </a:p>
          <a:p>
            <a:pPr lvl="1" eaLnBrk="1" hangingPunct="1"/>
            <a:r>
              <a:rPr lang="en-US" altLang="en-US" smtClean="0"/>
              <a:t>Searching a binary search tree of height h is O(h)</a:t>
            </a:r>
          </a:p>
          <a:p>
            <a:pPr eaLnBrk="1" hangingPunct="1"/>
            <a:r>
              <a:rPr lang="en-US" altLang="en-US" smtClean="0"/>
              <a:t>To make searching a binary search tree as efficient as possible …</a:t>
            </a:r>
          </a:p>
          <a:p>
            <a:pPr lvl="1" eaLnBrk="1" hangingPunct="1"/>
            <a:r>
              <a:rPr lang="en-US" altLang="en-US" smtClean="0"/>
              <a:t>Tree must be as short as 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2790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Definition:  Complete binary tree whose nodes contain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 smtClean="0"/>
              <a:t> objects and are organized as follows.</a:t>
            </a:r>
          </a:p>
          <a:p>
            <a:pPr lvl="1" eaLnBrk="1" hangingPunct="1"/>
            <a:r>
              <a:rPr lang="en-US" altLang="en-US" smtClean="0"/>
              <a:t>Each node contains an object  no smaller/larger  than objects in its descendants</a:t>
            </a:r>
          </a:p>
          <a:p>
            <a:pPr lvl="1" eaLnBrk="1" hangingPunct="1"/>
            <a:r>
              <a:rPr lang="en-US" altLang="en-US" smtClean="0"/>
              <a:t>Maxheap: object in node greater than or equal to its descendant objects</a:t>
            </a:r>
          </a:p>
          <a:p>
            <a:pPr lvl="1" eaLnBrk="1" hangingPunct="1"/>
            <a:r>
              <a:rPr lang="en-US" altLang="en-US" smtClean="0"/>
              <a:t>Minheap: object in node less than or equal to its descendant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1330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mtClean="0"/>
              <a:t>FIGURE 23-21 (a) A maxheap and </a:t>
            </a:r>
            <a:br>
              <a:rPr lang="en-US" altLang="en-US" smtClean="0"/>
            </a:br>
            <a:r>
              <a:rPr lang="en-US" altLang="en-US" smtClean="0"/>
              <a:t>(b) a minheap that contain the same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90638" y="1519238"/>
            <a:ext cx="6562725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37435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23-6 An interface for a maxheap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85" y="1698171"/>
            <a:ext cx="9087715" cy="295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66659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1"/>
          </p:nvPr>
        </p:nvSpPr>
        <p:spPr>
          <a:xfrm>
            <a:off x="622300" y="5765800"/>
            <a:ext cx="7899400" cy="7493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23-6 An interface for a maxheap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857375"/>
            <a:ext cx="6427787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3268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an Iterator?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 sz="quarter" idx="11"/>
          </p:nvPr>
        </p:nvSpPr>
        <p:spPr>
          <a:xfrm>
            <a:off x="623888" y="1593850"/>
            <a:ext cx="8139112" cy="4540250"/>
          </a:xfrm>
        </p:spPr>
        <p:txBody>
          <a:bodyPr/>
          <a:lstStyle/>
          <a:p>
            <a:pPr eaLnBrk="1" hangingPunct="1"/>
            <a:r>
              <a:rPr lang="en-US" altLang="en-US" smtClean="0"/>
              <a:t>An object that traverses a collection of data</a:t>
            </a:r>
          </a:p>
          <a:p>
            <a:pPr eaLnBrk="1" hangingPunct="1"/>
            <a:r>
              <a:rPr lang="en-US" altLang="en-US" smtClean="0"/>
              <a:t>During iteration, each data item is considered once</a:t>
            </a:r>
          </a:p>
          <a:p>
            <a:pPr lvl="1" eaLnBrk="1" hangingPunct="1"/>
            <a:r>
              <a:rPr lang="en-US" altLang="en-US" smtClean="0"/>
              <a:t>Possible to modify item as accessed	</a:t>
            </a:r>
          </a:p>
          <a:p>
            <a:pPr eaLnBrk="1" hangingPunct="1"/>
            <a:r>
              <a:rPr lang="en-US" altLang="en-US" smtClean="0"/>
              <a:t>Should implement as a distinct class that interacts with the ADT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14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1925" y="5551488"/>
            <a:ext cx="8599488" cy="10556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LISTING </a:t>
            </a:r>
            <a:r>
              <a:rPr lang="en-US" dirty="0" smtClean="0"/>
              <a:t>JI5 -1 </a:t>
            </a:r>
            <a:r>
              <a:rPr lang="en-US" dirty="0"/>
              <a:t>Java’s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java.util.Iterator</a:t>
            </a:r>
            <a:endParaRPr lang="en-US" sz="4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1358900"/>
            <a:ext cx="7599363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852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1925" y="5551488"/>
            <a:ext cx="8599488" cy="10556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LISTING </a:t>
            </a:r>
            <a:r>
              <a:rPr lang="en-US" dirty="0" smtClean="0"/>
              <a:t>JI5 -1 </a:t>
            </a:r>
            <a:r>
              <a:rPr lang="en-US" dirty="0"/>
              <a:t>Java’s interface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java.util.Iterator</a:t>
            </a:r>
            <a:endParaRPr lang="en-US" sz="4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1766888"/>
            <a:ext cx="7599363" cy="332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44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0213" y="5307013"/>
            <a:ext cx="8599487" cy="10556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Figure JI5 -1 Possible positions of an iterator’s </a:t>
            </a:r>
            <a:br>
              <a:rPr lang="en-US" dirty="0" smtClean="0"/>
            </a:br>
            <a:r>
              <a:rPr lang="en-US" dirty="0" smtClean="0"/>
              <a:t>cursor within a collection</a:t>
            </a:r>
            <a:endParaRPr lang="en-US" sz="4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30275" y="2508250"/>
            <a:ext cx="7415213" cy="1554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445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0213" y="5307013"/>
            <a:ext cx="8599487" cy="10556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Figure JI5 -2 The effect on a collections iterator by</a:t>
            </a:r>
            <a:br>
              <a:rPr lang="en-US" dirty="0" smtClean="0"/>
            </a:br>
            <a:r>
              <a:rPr lang="en-US" dirty="0" smtClean="0"/>
              <a:t>a call to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 smtClean="0"/>
              <a:t> and a subsequent call to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663" y="1962150"/>
            <a:ext cx="38766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526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948</Words>
  <Application>Microsoft Office PowerPoint</Application>
  <PresentationFormat>On-screen Show (4:3)</PresentationFormat>
  <Paragraphs>177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Topics</vt:lpstr>
      <vt:lpstr>What Is an Iterator?</vt:lpstr>
      <vt:lpstr>The Interface Iterator</vt:lpstr>
      <vt:lpstr>The Interface Iterator</vt:lpstr>
      <vt:lpstr>The Interface Iterator</vt:lpstr>
      <vt:lpstr>The Interface Iterator</vt:lpstr>
      <vt:lpstr>The Interface Iterable</vt:lpstr>
      <vt:lpstr>Using the Interface Iterator</vt:lpstr>
      <vt:lpstr>Using the Interface Iterator</vt:lpstr>
      <vt:lpstr>Multiple Iterators</vt:lpstr>
      <vt:lpstr>Multiple Iterators</vt:lpstr>
      <vt:lpstr>The Interface ListIterator</vt:lpstr>
      <vt:lpstr>The Interface ListIterator</vt:lpstr>
      <vt:lpstr>The Interface ListIterator</vt:lpstr>
      <vt:lpstr>The Interface ListIterator</vt:lpstr>
      <vt:lpstr>The Interface ListIterator</vt:lpstr>
      <vt:lpstr>The Interface ListIterator</vt:lpstr>
      <vt:lpstr>The Interface ListIterator</vt:lpstr>
      <vt:lpstr>The Interface List Revisited</vt:lpstr>
      <vt:lpstr>Interfaces for All Trees</vt:lpstr>
      <vt:lpstr>Traversals</vt:lpstr>
      <vt:lpstr>Interface for Binary Trees</vt:lpstr>
      <vt:lpstr>Example</vt:lpstr>
      <vt:lpstr>Example</vt:lpstr>
      <vt:lpstr>Example</vt:lpstr>
      <vt:lpstr>Expression Trees</vt:lpstr>
      <vt:lpstr>Expression Trees</vt:lpstr>
      <vt:lpstr>Expert System   Uses A Decision Tree</vt:lpstr>
      <vt:lpstr>Expert System   Uses A Decision Tree</vt:lpstr>
      <vt:lpstr>Expert System   Uses A Decision Tree</vt:lpstr>
      <vt:lpstr>Expert System   Uses A Decision Tree</vt:lpstr>
      <vt:lpstr>Expert System   Uses A Decision Tree</vt:lpstr>
      <vt:lpstr>Expert System   Uses A Decision Tree</vt:lpstr>
      <vt:lpstr>Expert System   Uses A Decision Tree</vt:lpstr>
      <vt:lpstr>Binary Search Tree</vt:lpstr>
      <vt:lpstr>Binary Search Tree</vt:lpstr>
      <vt:lpstr>Binary Search Tree</vt:lpstr>
      <vt:lpstr>Binary Search Tree</vt:lpstr>
      <vt:lpstr>Binary Search Tree</vt:lpstr>
      <vt:lpstr>Heaps</vt:lpstr>
      <vt:lpstr>Heaps</vt:lpstr>
      <vt:lpstr>Heaps</vt:lpstr>
      <vt:lpstr>Heaps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244</cp:revision>
  <dcterms:modified xsi:type="dcterms:W3CDTF">2017-11-29T14:19:35Z</dcterms:modified>
</cp:coreProperties>
</file>