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212" r:id="rId1"/>
    <p:sldMasterId id="2147485230" r:id="rId2"/>
  </p:sldMasterIdLst>
  <p:notesMasterIdLst>
    <p:notesMasterId r:id="rId50"/>
  </p:notesMasterIdLst>
  <p:handoutMasterIdLst>
    <p:handoutMasterId r:id="rId51"/>
  </p:handoutMasterIdLst>
  <p:sldIdLst>
    <p:sldId id="1470" r:id="rId3"/>
    <p:sldId id="1476" r:id="rId4"/>
    <p:sldId id="1471" r:id="rId5"/>
    <p:sldId id="1516" r:id="rId6"/>
    <p:sldId id="1788" r:id="rId7"/>
    <p:sldId id="1789" r:id="rId8"/>
    <p:sldId id="1790" r:id="rId9"/>
    <p:sldId id="1814" r:id="rId10"/>
    <p:sldId id="1815" r:id="rId11"/>
    <p:sldId id="1818" r:id="rId12"/>
    <p:sldId id="1819" r:id="rId13"/>
    <p:sldId id="1820" r:id="rId14"/>
    <p:sldId id="1821" r:id="rId15"/>
    <p:sldId id="1822" r:id="rId16"/>
    <p:sldId id="1823" r:id="rId17"/>
    <p:sldId id="1824" r:id="rId18"/>
    <p:sldId id="1825" r:id="rId19"/>
    <p:sldId id="1826" r:id="rId20"/>
    <p:sldId id="1827" r:id="rId21"/>
    <p:sldId id="1828" r:id="rId22"/>
    <p:sldId id="1829" r:id="rId23"/>
    <p:sldId id="1830" r:id="rId24"/>
    <p:sldId id="1831" r:id="rId25"/>
    <p:sldId id="1832" r:id="rId26"/>
    <p:sldId id="1833" r:id="rId27"/>
    <p:sldId id="1834" r:id="rId28"/>
    <p:sldId id="1835" r:id="rId29"/>
    <p:sldId id="1836" r:id="rId30"/>
    <p:sldId id="1837" r:id="rId31"/>
    <p:sldId id="1841" r:id="rId32"/>
    <p:sldId id="1840" r:id="rId33"/>
    <p:sldId id="1839" r:id="rId34"/>
    <p:sldId id="1842" r:id="rId35"/>
    <p:sldId id="1843" r:id="rId36"/>
    <p:sldId id="1844" r:id="rId37"/>
    <p:sldId id="1845" r:id="rId38"/>
    <p:sldId id="1846" r:id="rId39"/>
    <p:sldId id="1847" r:id="rId40"/>
    <p:sldId id="1848" r:id="rId41"/>
    <p:sldId id="1849" r:id="rId42"/>
    <p:sldId id="1850" r:id="rId43"/>
    <p:sldId id="1851" r:id="rId44"/>
    <p:sldId id="1852" r:id="rId45"/>
    <p:sldId id="1853" r:id="rId46"/>
    <p:sldId id="1854" r:id="rId47"/>
    <p:sldId id="1856" r:id="rId48"/>
    <p:sldId id="1857" r:id="rId4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3399"/>
    <a:srgbClr val="C5FFFF"/>
    <a:srgbClr val="00FFFF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54" autoAdjust="0"/>
  </p:normalViewPr>
  <p:slideViewPr>
    <p:cSldViewPr snapToGrid="0">
      <p:cViewPr varScale="1">
        <p:scale>
          <a:sx n="58" d="100"/>
          <a:sy n="58" d="100"/>
        </p:scale>
        <p:origin x="17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19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744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532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2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74CF37E-3170-492F-8D8B-6084D8652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9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24F7B-8A31-450C-B5E6-A320A57D70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7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1A10A-7571-4715-9AD8-6E7A12753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11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5648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620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40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336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892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61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60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413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12800" y="1765300"/>
            <a:ext cx="7645400" cy="436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50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07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0283"/>
            <a:ext cx="8077200" cy="3048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A3FEE-006F-4F66-B516-E093C1D7C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470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38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440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1466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9020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73100" y="1752600"/>
            <a:ext cx="7988300" cy="448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943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27EBB2B-1449-4210-918C-528F79EE8B00}" type="datetime1">
              <a:rPr lang="en-US"/>
              <a:pPr>
                <a:defRPr/>
              </a:pPr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9686F470-D34A-4514-9CA9-8F586A3ADC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33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AC92E-6FA0-4410-BA7F-A25F4DD29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4407F-B9F3-446D-9C1D-8B1A1BF0FA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D845A-DC8C-4CBE-9243-BA9D118BF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2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92570-9F27-4832-B40E-B94F83D24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4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7CF6F-2209-47EF-B7CD-87E869A3D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3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1A9D4-56E7-4359-9916-48D8CB692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5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27C53-B283-4868-922B-B736B7B47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7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fld id="{0DE7B035-0DDD-4626-B579-EA90C30B1D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 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3"/>
            <a:endParaRPr lang="en-US" altLang="en-US" smtClean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0832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05726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213" r:id="rId1"/>
    <p:sldLayoutId id="2147485214" r:id="rId2"/>
    <p:sldLayoutId id="2147485215" r:id="rId3"/>
    <p:sldLayoutId id="2147485216" r:id="rId4"/>
    <p:sldLayoutId id="2147485217" r:id="rId5"/>
    <p:sldLayoutId id="2147485218" r:id="rId6"/>
    <p:sldLayoutId id="2147485219" r:id="rId7"/>
    <p:sldLayoutId id="2147485220" r:id="rId8"/>
    <p:sldLayoutId id="2147485221" r:id="rId9"/>
    <p:sldLayoutId id="2147485222" r:id="rId10"/>
    <p:sldLayoutId id="2147485223" r:id="rId11"/>
    <p:sldLayoutId id="2147485210" r:id="rId12"/>
    <p:sldLayoutId id="2147485211" r:id="rId13"/>
    <p:sldLayoutId id="2147485203" r:id="rId14"/>
    <p:sldLayoutId id="2147485204" r:id="rId15"/>
    <p:sldLayoutId id="2147485205" r:id="rId16"/>
    <p:sldLayoutId id="2147485196" r:id="rId17"/>
    <p:sldLayoutId id="2147485197" r:id="rId18"/>
    <p:sldLayoutId id="2147485189" r:id="rId19"/>
    <p:sldLayoutId id="2147485190" r:id="rId20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30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pitchFamily="2" charset="2"/>
        <a:buChar char="4"/>
        <a:defRPr sz="26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22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&gt;"/>
        <a:defRPr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821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33" r:id="rId1"/>
    <p:sldLayoutId id="2147485234" r:id="rId2"/>
    <p:sldLayoutId id="2147485235" r:id="rId3"/>
    <p:sldLayoutId id="2147485236" r:id="rId4"/>
    <p:sldLayoutId id="2147485237" r:id="rId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sz="2400" b="1" dirty="0" smtClean="0">
                <a:solidFill>
                  <a:srgbClr val="000000"/>
                </a:solidFill>
              </a:rPr>
              <a:t>Implementation of the Tree ADT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Nodes in a Binary Tree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1"/>
          </p:nvPr>
        </p:nvSpPr>
        <p:spPr>
          <a:xfrm>
            <a:off x="620713" y="5699125"/>
            <a:ext cx="7899400" cy="749300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24-1 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1338263"/>
            <a:ext cx="5857875" cy="418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844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Nodes in a Binary Tree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1"/>
          </p:nvPr>
        </p:nvSpPr>
        <p:spPr>
          <a:xfrm>
            <a:off x="620713" y="5954713"/>
            <a:ext cx="7899400" cy="493712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24-1 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6725" y="1231900"/>
            <a:ext cx="5902325" cy="451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11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Nodes in a Binary 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1"/>
          </p:nvPr>
        </p:nvSpPr>
        <p:spPr>
          <a:xfrm>
            <a:off x="620713" y="5954713"/>
            <a:ext cx="7899400" cy="493712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24-1 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3" y="1500188"/>
            <a:ext cx="6740525" cy="397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4448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Basic Binary Tree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Interface for a class of binary trees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66750" y="2433638"/>
            <a:ext cx="7810500" cy="1990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4040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Basic Binary Tree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24-2 A first draft of 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1497013"/>
            <a:ext cx="542925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9488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Basic Binary Tree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24-2 A first draft of 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43100"/>
            <a:ext cx="6856413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2922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Basic Binary Tree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24-2 A first draft of 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749425"/>
            <a:ext cx="6691312" cy="323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2796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Method 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privateSetTree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24-2 The binary tree </a:t>
            </a: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treeA</a:t>
            </a: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shares nodes with </a:t>
            </a: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treeB</a:t>
            </a:r>
            <a:r>
              <a:rPr lang="en-US" altLang="en-US" smtClean="0"/>
              <a:t> and </a:t>
            </a: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treeC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38225" y="2119313"/>
            <a:ext cx="7319963" cy="2433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505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Method 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privateSetTree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 of the 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altLang="en-US" smtClean="0"/>
              <a:t> in 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0" y="2424113"/>
            <a:ext cx="4648200" cy="20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0029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Method 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privateSetTree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Method</a:t>
            </a: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privateSetTree</a:t>
            </a:r>
            <a:r>
              <a:rPr lang="en-US" altLang="en-US" smtClean="0"/>
              <a:t> can invoke </a:t>
            </a: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copy</a:t>
            </a:r>
            <a:r>
              <a:rPr lang="en-US" altLang="en-US" smtClean="0"/>
              <a:t> to copy </a:t>
            </a:r>
            <a:br>
              <a:rPr lang="en-US" altLang="en-US" smtClean="0"/>
            </a:br>
            <a:r>
              <a:rPr lang="en-US" altLang="en-US" smtClean="0"/>
              <a:t>the nodes from the two given subtrees</a:t>
            </a:r>
            <a:endParaRPr lang="en-US" altLang="en-US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42988" y="2200275"/>
            <a:ext cx="7058025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6429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4 due on 12/01 @11:59pm</a:t>
            </a:r>
          </a:p>
          <a:p>
            <a:r>
              <a:rPr lang="en-US" dirty="0" smtClean="0"/>
              <a:t>This week’s recitation is for credit</a:t>
            </a: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dirty="0"/>
              <a:t>OMET Teaching Survey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/>
              <a:t>Email with subject Teaching Survey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/>
              <a:t>My Pitt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/>
              <a:t>CourseWeb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  <p:pic>
        <p:nvPicPr>
          <p:cNvPr id="7" name="Picture 2" descr="CourseWeb_Teaching Survey_ Student 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52" y="3474655"/>
            <a:ext cx="4656448" cy="300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Method 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privateSetTree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Another approach, more problems</a:t>
            </a:r>
          </a:p>
          <a:p>
            <a:pPr eaLnBrk="1" hangingPunct="1">
              <a:defRPr/>
            </a:pPr>
            <a:r>
              <a:rPr lang="en-US" altLang="en-US" smtClean="0"/>
              <a:t>FIGURE 24-3 </a:t>
            </a: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treeA</a:t>
            </a:r>
            <a:r>
              <a:rPr lang="en-US" altLang="en-US" smtClean="0"/>
              <a:t> has identical subtrees</a:t>
            </a:r>
            <a:endParaRPr lang="en-US" altLang="en-US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492375" y="1995488"/>
            <a:ext cx="4310063" cy="2770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4578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privateSetTree</a:t>
            </a:r>
            <a:endParaRPr lang="en-US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73100" y="1662113"/>
            <a:ext cx="7988300" cy="4573587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sz="2800" dirty="0" smtClean="0"/>
              <a:t>The second solution:</a:t>
            </a:r>
          </a:p>
          <a:p>
            <a:pPr marL="514350" indent="-514350" eaLnBrk="1" hangingPunct="1">
              <a:buFont typeface="Calibri" pitchFamily="34" charset="0"/>
              <a:buAutoNum type="arabicPeriod"/>
              <a:defRPr/>
            </a:pPr>
            <a:r>
              <a:rPr lang="en-US" altLang="en-US" sz="2800" dirty="0"/>
              <a:t>Create root node r containing given data.</a:t>
            </a:r>
          </a:p>
          <a:p>
            <a:pPr marL="514350" indent="-514350" eaLnBrk="1" hangingPunct="1">
              <a:buFont typeface="Calibri" pitchFamily="34" charset="0"/>
              <a:buAutoNum type="arabicPeriod"/>
              <a:defRPr/>
            </a:pPr>
            <a:r>
              <a:rPr lang="en-US" altLang="en-US" sz="2800" dirty="0" smtClean="0"/>
              <a:t>If </a:t>
            </a:r>
            <a:r>
              <a:rPr lang="en-US" altLang="en-US" sz="2800" dirty="0"/>
              <a:t>left subtree exists and not empty, attach root node to r as left child.</a:t>
            </a:r>
          </a:p>
          <a:p>
            <a:pPr marL="514350" indent="-514350" eaLnBrk="1" hangingPunct="1">
              <a:buFont typeface="Calibri" pitchFamily="34" charset="0"/>
              <a:buAutoNum type="arabicPeriod"/>
              <a:defRPr/>
            </a:pPr>
            <a:r>
              <a:rPr lang="en-US" altLang="en-US" sz="2800" dirty="0" smtClean="0"/>
              <a:t>If </a:t>
            </a:r>
            <a:r>
              <a:rPr lang="en-US" altLang="en-US" sz="2800" dirty="0"/>
              <a:t>right subtree exists, not empty, and distinct from left subtree, attach root node to r as a right child. But if right and left </a:t>
            </a:r>
            <a:r>
              <a:rPr lang="en-US" altLang="en-US" sz="2800" dirty="0" err="1"/>
              <a:t>subtrees</a:t>
            </a:r>
            <a:r>
              <a:rPr lang="en-US" altLang="en-US" sz="2800" dirty="0"/>
              <a:t> are same, attach copy of right </a:t>
            </a:r>
            <a:r>
              <a:rPr lang="en-US" altLang="en-US" sz="2800" dirty="0" err="1"/>
              <a:t>subtree</a:t>
            </a:r>
            <a:r>
              <a:rPr lang="en-US" altLang="en-US" sz="2800" dirty="0"/>
              <a:t> to r instead.</a:t>
            </a:r>
          </a:p>
          <a:p>
            <a:pPr marL="0" indent="0" eaLnBrk="1" hangingPunct="1">
              <a:buFontTx/>
              <a:buAutoNum type="arabicPeriod"/>
              <a:defRPr/>
            </a:pPr>
            <a:endParaRPr lang="en-US" alt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68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privateSetTree</a:t>
            </a:r>
            <a:endParaRPr lang="en-US" altLang="en-US" smtClean="0"/>
          </a:p>
        </p:txBody>
      </p:sp>
      <p:sp>
        <p:nvSpPr>
          <p:cNvPr id="22531" name="Content Placeholder 5"/>
          <p:cNvSpPr>
            <a:spLocks noGrp="1"/>
          </p:cNvSpPr>
          <p:nvPr>
            <p:ph sz="quarter" idx="11"/>
          </p:nvPr>
        </p:nvSpPr>
        <p:spPr>
          <a:xfrm>
            <a:off x="673100" y="1939925"/>
            <a:ext cx="7988300" cy="4295775"/>
          </a:xfrm>
        </p:spPr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 startAt="4"/>
            </a:pPr>
            <a:r>
              <a:rPr lang="en-US" altLang="en-US" sz="2800" smtClean="0"/>
              <a:t>If the left subtree exists and differs from the tree object used to call </a:t>
            </a:r>
            <a:r>
              <a:rPr lang="en-US" altLang="en-US" sz="24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privateSetTree</a:t>
            </a:r>
            <a:r>
              <a:rPr lang="en-US" altLang="en-US" sz="2800" smtClean="0"/>
              <a:t>, set the subtree’s data field root to null.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5"/>
            </a:pPr>
            <a:r>
              <a:rPr lang="en-US" altLang="en-US" sz="2800" smtClean="0"/>
              <a:t>If right subtree exists and differs from the tree object used to call </a:t>
            </a:r>
            <a:r>
              <a:rPr lang="en-US" altLang="en-US" sz="24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privateSetTree</a:t>
            </a:r>
            <a:r>
              <a:rPr lang="en-US" altLang="en-US" sz="2800" smtClean="0"/>
              <a:t>, set subtree’s data field root to null.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959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privateSetTree</a:t>
            </a:r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1"/>
          </p:nvPr>
        </p:nvSpPr>
        <p:spPr>
          <a:xfrm>
            <a:off x="622300" y="5545138"/>
            <a:ext cx="7899400" cy="749300"/>
          </a:xfrm>
        </p:spPr>
        <p:txBody>
          <a:bodyPr/>
          <a:lstStyle/>
          <a:p>
            <a:pPr eaLnBrk="1" hangingPunct="1"/>
            <a:r>
              <a:rPr lang="en-US" altLang="en-US" smtClean="0"/>
              <a:t>An implementation of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privateSetTree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57338" y="1447800"/>
            <a:ext cx="6029325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9738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Accessor and Mutator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667000" y="1693863"/>
            <a:ext cx="3810000" cy="406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4652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Accessor and Mutator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27100" y="1762125"/>
            <a:ext cx="7407275" cy="3751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797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Computing the Height and Counting Nodes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943100" y="2266950"/>
            <a:ext cx="5257800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5461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within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altLang="en-US" smtClean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74788" y="1946275"/>
            <a:ext cx="6351587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1815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within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altLang="en-US" smtClean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38263" y="1928813"/>
            <a:ext cx="6305550" cy="358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026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Traversals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Traversing a binary tree recursively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82663" y="1604963"/>
            <a:ext cx="7261225" cy="3535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2000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</a:t>
            </a:r>
            <a:r>
              <a:rPr lang="en-US" dirty="0" smtClean="0">
                <a:cs typeface="Arial"/>
              </a:rPr>
              <a:t>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dirty="0" smtClean="0">
                <a:ea typeface="Tahoma"/>
                <a:cs typeface="Tahoma"/>
              </a:rPr>
              <a:t>ADTs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Bag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Stack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List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Tree</a:t>
            </a:r>
          </a:p>
          <a:p>
            <a:pPr marL="514350" indent="-457200"/>
            <a:r>
              <a:rPr lang="en-US" dirty="0" smtClean="0">
                <a:ea typeface="Tahoma"/>
                <a:cs typeface="Tahoma"/>
              </a:rPr>
              <a:t>Algorithms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Recursive algorithms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Sorting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Searching</a:t>
            </a: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Traversals That Use An Iterator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1"/>
          </p:nvPr>
        </p:nvSpPr>
        <p:spPr>
          <a:xfrm>
            <a:off x="622300" y="5840413"/>
            <a:ext cx="7899400" cy="509587"/>
          </a:xfrm>
        </p:spPr>
        <p:txBody>
          <a:bodyPr/>
          <a:lstStyle/>
          <a:p>
            <a:pPr eaLnBrk="1" hangingPunct="1"/>
            <a:r>
              <a:rPr lang="en-US" altLang="en-US" smtClean="0"/>
              <a:t>Iterative version …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9375" y="1538288"/>
            <a:ext cx="6276975" cy="413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Rectangle 1"/>
          <p:cNvSpPr/>
          <p:nvPr/>
        </p:nvSpPr>
        <p:spPr>
          <a:xfrm>
            <a:off x="1534886" y="2209800"/>
            <a:ext cx="4767943" cy="239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37657" y="2569029"/>
            <a:ext cx="5399314" cy="2743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Traversals That Use An Iterator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1"/>
          </p:nvPr>
        </p:nvSpPr>
        <p:spPr>
          <a:xfrm>
            <a:off x="622300" y="5600700"/>
            <a:ext cx="7899400" cy="7493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mtClean="0"/>
              <a:t>FIGURE 24-5 Using a stack to perform an </a:t>
            </a:r>
            <a:br>
              <a:rPr lang="en-US" altLang="en-US" smtClean="0"/>
            </a:br>
            <a:r>
              <a:rPr lang="en-US" altLang="en-US" smtClean="0"/>
              <a:t>inorder traversal of a binary tree</a:t>
            </a:r>
            <a:endParaRPr lang="en-US" altLang="en-US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28713" y="3384550"/>
            <a:ext cx="6886575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3652838" y="1319213"/>
            <a:ext cx="183832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446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Traversals That Use An Iterator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Method </a:t>
            </a: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getInorderIterator</a:t>
            </a:r>
            <a:r>
              <a:rPr lang="en-US" altLang="en-US" smtClean="0"/>
              <a:t> can be implemented within </a:t>
            </a: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87500" y="2632075"/>
            <a:ext cx="5849938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8201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Private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InorderIterator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1"/>
          </p:nvPr>
        </p:nvSpPr>
        <p:spPr>
          <a:xfrm>
            <a:off x="622300" y="5608638"/>
            <a:ext cx="7899400" cy="7493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en-US" smtClean="0"/>
              <a:t>LISTING 24-3 The private inner class </a:t>
            </a: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InorderIterator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7688" y="1506538"/>
            <a:ext cx="5429250" cy="401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8537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Private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InorderIterator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1"/>
          </p:nvPr>
        </p:nvSpPr>
        <p:spPr>
          <a:xfrm>
            <a:off x="620713" y="5710238"/>
            <a:ext cx="7899400" cy="7493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en-US" smtClean="0"/>
              <a:t>LISTING 24-3 The private inner class </a:t>
            </a: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InorderIterator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8463" y="1558925"/>
            <a:ext cx="5772150" cy="4037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3527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Postorder, and </a:t>
            </a:r>
            <a:br>
              <a:rPr lang="en-US" altLang="en-US" smtClean="0"/>
            </a:br>
            <a:r>
              <a:rPr lang="en-US" altLang="en-US" smtClean="0"/>
              <a:t>Level-order Traversals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24-6 Using a stack to traverse a </a:t>
            </a:r>
            <a:br>
              <a:rPr lang="en-US" altLang="en-US" smtClean="0"/>
            </a:br>
            <a:r>
              <a:rPr lang="en-US" altLang="en-US" smtClean="0"/>
              <a:t>binary tree in (a) preorder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763963" y="1524000"/>
            <a:ext cx="180975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520825" y="3651250"/>
            <a:ext cx="6296025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6228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Postorder, and </a:t>
            </a:r>
            <a:br>
              <a:rPr lang="en-US" altLang="en-US" smtClean="0"/>
            </a:br>
            <a:r>
              <a:rPr lang="en-US" altLang="en-US" smtClean="0"/>
              <a:t>Level-order Traversals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24-6 Using a stack to traverse a </a:t>
            </a:r>
            <a:br>
              <a:rPr lang="en-US" altLang="en-US" smtClean="0"/>
            </a:br>
            <a:r>
              <a:rPr lang="en-US" altLang="en-US" smtClean="0"/>
              <a:t>binary tree in  (b) postorder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763963" y="1524000"/>
            <a:ext cx="180975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406525" y="3659188"/>
            <a:ext cx="6524625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2577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Postorder, and </a:t>
            </a:r>
            <a:br>
              <a:rPr lang="en-US" altLang="en-US" smtClean="0"/>
            </a:br>
            <a:r>
              <a:rPr lang="en-US" altLang="en-US" smtClean="0"/>
              <a:t>Level-order Traversals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1"/>
          </p:nvPr>
        </p:nvSpPr>
        <p:spPr>
          <a:xfrm>
            <a:off x="622300" y="3100388"/>
            <a:ext cx="2605088" cy="3097212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24-7 Using a queue to traverse a binary tree in level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618288" y="2327275"/>
            <a:ext cx="180975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3659188" y="1825625"/>
            <a:ext cx="2381250" cy="42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894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 of </a:t>
            </a:r>
            <a:br>
              <a:rPr lang="en-US" altLang="en-US" smtClean="0"/>
            </a:br>
            <a:r>
              <a:rPr lang="en-US" altLang="en-US" smtClean="0"/>
              <a:t>an Expression Tree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24-4 An interface for an expression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575" y="2500313"/>
            <a:ext cx="6799263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120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 of </a:t>
            </a:r>
            <a:br>
              <a:rPr lang="en-US" altLang="en-US" smtClean="0"/>
            </a:br>
            <a:r>
              <a:rPr lang="en-US" altLang="en-US" smtClean="0"/>
              <a:t>an Expression Tree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24-5 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7325" y="1657350"/>
            <a:ext cx="6229350" cy="3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1875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ADT implementation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 of </a:t>
            </a:r>
            <a:br>
              <a:rPr lang="en-US" altLang="en-US" smtClean="0"/>
            </a:br>
            <a:r>
              <a:rPr lang="en-US" altLang="en-US" smtClean="0"/>
              <a:t>an Expression Tree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24-5 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9188" y="1866900"/>
            <a:ext cx="6904037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2547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 of </a:t>
            </a:r>
            <a:br>
              <a:rPr lang="en-US" altLang="en-US" smtClean="0"/>
            </a:br>
            <a:r>
              <a:rPr lang="en-US" altLang="en-US" smtClean="0"/>
              <a:t>an Expression Tree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24-5 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88" y="2124075"/>
            <a:ext cx="6811962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8376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Node for a General Tree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24-8 A node for a general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671763" y="2244725"/>
            <a:ext cx="4452937" cy="2347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7808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Node for a General Tree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24-6 An interface for a node in a general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3763" y="2286000"/>
            <a:ext cx="7546975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891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Binary Tree to </a:t>
            </a:r>
            <a:br>
              <a:rPr lang="en-US" altLang="en-US" smtClean="0"/>
            </a:br>
            <a:r>
              <a:rPr lang="en-US" altLang="en-US" smtClean="0"/>
              <a:t>Represent a General Tree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24-9 (a) A general tree; (b) an equivalent binary tree; (c) a more conventional view of the same binary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22300" y="2692400"/>
            <a:ext cx="55721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6484938" y="2030413"/>
            <a:ext cx="2228850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701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 Tree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each node in a binary search tree</a:t>
            </a:r>
          </a:p>
          <a:p>
            <a:pPr lvl="1" eaLnBrk="1" hangingPunct="1"/>
            <a:r>
              <a:rPr lang="en-US" altLang="en-US" smtClean="0"/>
              <a:t>Node’s data is greater than all data in node’s left subtree</a:t>
            </a:r>
          </a:p>
          <a:p>
            <a:pPr lvl="1" eaLnBrk="1" hangingPunct="1"/>
            <a:r>
              <a:rPr lang="en-US" altLang="en-US" smtClean="0"/>
              <a:t>Node’s data is less than all data in node’s right subtree</a:t>
            </a:r>
          </a:p>
          <a:p>
            <a:pPr eaLnBrk="1" hangingPunct="1"/>
            <a:r>
              <a:rPr lang="en-US" altLang="en-US" smtClean="0"/>
              <a:t>Every node in a binary search tree is the root of a binary search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2175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Interface for the Binary Search Tree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25-1 An interface for a search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1776413"/>
            <a:ext cx="6267450" cy="330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517733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Interface for the Binary Search Tree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25-1 An interface for a search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738" y="1685925"/>
            <a:ext cx="6484937" cy="3486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88113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General Trees</a:t>
            </a:r>
          </a:p>
        </p:txBody>
      </p:sp>
      <p:sp>
        <p:nvSpPr>
          <p:cNvPr id="51203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Parse tree</a:t>
            </a:r>
          </a:p>
          <a:p>
            <a:pPr lvl="1" eaLnBrk="1" hangingPunct="1"/>
            <a:r>
              <a:rPr lang="en-US" altLang="en-US" smtClean="0"/>
              <a:t> Check syntax of a string for valid algebraic expression</a:t>
            </a:r>
          </a:p>
          <a:p>
            <a:pPr lvl="1" eaLnBrk="1" hangingPunct="1"/>
            <a:r>
              <a:rPr lang="en-US" altLang="en-US" smtClean="0"/>
              <a:t>If valid can be expressed as a parse tree</a:t>
            </a:r>
          </a:p>
          <a:p>
            <a:pPr eaLnBrk="1" hangingPunct="1"/>
            <a:r>
              <a:rPr lang="en-US" altLang="en-US" smtClean="0"/>
              <a:t>Parse tree must be a general tree</a:t>
            </a:r>
          </a:p>
          <a:p>
            <a:pPr lvl="1" eaLnBrk="1" hangingPunct="1"/>
            <a:r>
              <a:rPr lang="en-US" altLang="en-US" smtClean="0"/>
              <a:t>So it can accommodate any expression</a:t>
            </a:r>
          </a:p>
          <a:p>
            <a:pPr eaLnBrk="1" hangingPunct="1"/>
            <a:r>
              <a:rPr lang="en-US" altLang="en-US" smtClean="0"/>
              <a:t>Compilers use parse trees</a:t>
            </a:r>
          </a:p>
          <a:p>
            <a:pPr lvl="1" eaLnBrk="1" hangingPunct="1"/>
            <a:r>
              <a:rPr lang="en-US" altLang="en-US" smtClean="0"/>
              <a:t>Check syntax, produce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129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General Trees</a:t>
            </a:r>
          </a:p>
        </p:txBody>
      </p:sp>
      <p:sp>
        <p:nvSpPr>
          <p:cNvPr id="52227" name="Content Placeholder 4"/>
          <p:cNvSpPr>
            <a:spLocks noGrp="1"/>
          </p:cNvSpPr>
          <p:nvPr>
            <p:ph sz="quarter" idx="11"/>
          </p:nvPr>
        </p:nvSpPr>
        <p:spPr>
          <a:xfrm>
            <a:off x="622300" y="3343275"/>
            <a:ext cx="2271713" cy="2854325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23-22 A parse tree for the algebraic expression </a:t>
            </a:r>
            <a:br>
              <a:rPr lang="en-US" altLang="en-US" smtClean="0"/>
            </a:br>
            <a:r>
              <a:rPr lang="en-US" altLang="en-US" i="1" smtClean="0"/>
              <a:t>a * (b + 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544888" y="1350963"/>
            <a:ext cx="4210050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63516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General Trees</a:t>
            </a:r>
          </a:p>
        </p:txBody>
      </p:sp>
      <p:sp>
        <p:nvSpPr>
          <p:cNvPr id="53251" name="Content Placeholder 4"/>
          <p:cNvSpPr>
            <a:spLocks noGrp="1"/>
          </p:cNvSpPr>
          <p:nvPr>
            <p:ph sz="quarter" idx="11"/>
          </p:nvPr>
        </p:nvSpPr>
        <p:spPr>
          <a:xfrm>
            <a:off x="622300" y="5676900"/>
            <a:ext cx="7729538" cy="657225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23-23 A portion of a game tree for tic-tac-toe</a:t>
            </a:r>
            <a:endParaRPr lang="en-US" altLang="en-US" i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935163" y="1403350"/>
            <a:ext cx="5133975" cy="408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5990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Nodes in a Binary Tree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24-1 A node in a binary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24000" y="2305050"/>
            <a:ext cx="6096000" cy="224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88474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Nodes in a Binary Tree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1"/>
          </p:nvPr>
        </p:nvSpPr>
        <p:spPr>
          <a:xfrm>
            <a:off x="620713" y="5641975"/>
            <a:ext cx="7899400" cy="749300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24-1 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717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295400"/>
            <a:ext cx="657066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4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rranoDSA Jave4E-B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</TotalTime>
  <Words>1011</Words>
  <Application>Microsoft Office PowerPoint</Application>
  <PresentationFormat>On-screen Show (4:3)</PresentationFormat>
  <Paragraphs>173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ＭＳ Ｐゴシック</vt:lpstr>
      <vt:lpstr>ＭＳ Ｐゴシック</vt:lpstr>
      <vt:lpstr>Arial</vt:lpstr>
      <vt:lpstr>Arial Unicode MS</vt:lpstr>
      <vt:lpstr>Calibri</vt:lpstr>
      <vt:lpstr>Courier New</vt:lpstr>
      <vt:lpstr>Marlett</vt:lpstr>
      <vt:lpstr>Tahoma</vt:lpstr>
      <vt:lpstr>Times New Roman</vt:lpstr>
      <vt:lpstr>Wingdings</vt:lpstr>
      <vt:lpstr>Generic</vt:lpstr>
      <vt:lpstr>CarranoDSA Jave4E-B</vt:lpstr>
      <vt:lpstr>PowerPoint Presentation</vt:lpstr>
      <vt:lpstr>Administrivia</vt:lpstr>
      <vt:lpstr> Earlier in the course</vt:lpstr>
      <vt:lpstr>Today’s Topics</vt:lpstr>
      <vt:lpstr>Examples of General Trees</vt:lpstr>
      <vt:lpstr>Examples of General Trees</vt:lpstr>
      <vt:lpstr>Examples of General Trees</vt:lpstr>
      <vt:lpstr>Nodes in a Binary Tree</vt:lpstr>
      <vt:lpstr>Nodes in a Binary Tree</vt:lpstr>
      <vt:lpstr>Nodes in a Binary Tree</vt:lpstr>
      <vt:lpstr>Nodes in a Binary Tree</vt:lpstr>
      <vt:lpstr>Nodes in a Binary Tree</vt:lpstr>
      <vt:lpstr>Creating a Basic Binary Tree</vt:lpstr>
      <vt:lpstr>Creating a Basic Binary Tree</vt:lpstr>
      <vt:lpstr>Creating a Basic Binary Tree</vt:lpstr>
      <vt:lpstr>Creating a Basic Binary Tree</vt:lpstr>
      <vt:lpstr>The Method privateSetTree</vt:lpstr>
      <vt:lpstr>The Method privateSetTree</vt:lpstr>
      <vt:lpstr>The Method privateSetTree</vt:lpstr>
      <vt:lpstr>The Method privateSetTree</vt:lpstr>
      <vt:lpstr>The Method privateSetTree</vt:lpstr>
      <vt:lpstr>The Method privateSetTree</vt:lpstr>
      <vt:lpstr>The Method privateSetTree</vt:lpstr>
      <vt:lpstr>Accessor and Mutator Methods</vt:lpstr>
      <vt:lpstr>Accessor and Mutator Methods</vt:lpstr>
      <vt:lpstr>Computing the Height and Counting Nodes</vt:lpstr>
      <vt:lpstr>Methods within BinaryNode.</vt:lpstr>
      <vt:lpstr>Methods within BinaryNode.</vt:lpstr>
      <vt:lpstr>Traversals</vt:lpstr>
      <vt:lpstr>Traversals That Use An Iterator</vt:lpstr>
      <vt:lpstr>Traversals That Use An Iterator</vt:lpstr>
      <vt:lpstr>Traversals That Use An Iterator</vt:lpstr>
      <vt:lpstr>Private Class InorderIterator</vt:lpstr>
      <vt:lpstr>Private Class InorderIterator</vt:lpstr>
      <vt:lpstr>Postorder, and  Level-order Traversals</vt:lpstr>
      <vt:lpstr>Postorder, and  Level-order Traversals</vt:lpstr>
      <vt:lpstr>Postorder, and  Level-order Traversals</vt:lpstr>
      <vt:lpstr>Implementation of  an Expression Tree</vt:lpstr>
      <vt:lpstr>Implementation of  an Expression Tree</vt:lpstr>
      <vt:lpstr>Implementation of  an Expression Tree</vt:lpstr>
      <vt:lpstr>Implementation of  an Expression Tree</vt:lpstr>
      <vt:lpstr>A Node for a General Tree</vt:lpstr>
      <vt:lpstr>A Node for a General Tree</vt:lpstr>
      <vt:lpstr>Using a Binary Tree to  Represent a General Tree</vt:lpstr>
      <vt:lpstr>Binary Search Tree</vt:lpstr>
      <vt:lpstr>Interface for the Binary Search Tree</vt:lpstr>
      <vt:lpstr>Interface for the Binary Search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</cp:lastModifiedBy>
  <cp:revision>253</cp:revision>
  <dcterms:modified xsi:type="dcterms:W3CDTF">2017-12-03T02:06:38Z</dcterms:modified>
</cp:coreProperties>
</file>