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</p:sldMasterIdLst>
  <p:notesMasterIdLst>
    <p:notesMasterId r:id="rId31"/>
  </p:notesMasterIdLst>
  <p:handoutMasterIdLst>
    <p:handoutMasterId r:id="rId32"/>
  </p:handoutMasterIdLst>
  <p:sldIdLst>
    <p:sldId id="1470" r:id="rId2"/>
    <p:sldId id="1476" r:id="rId3"/>
    <p:sldId id="1471" r:id="rId4"/>
    <p:sldId id="1516" r:id="rId5"/>
    <p:sldId id="1517" r:id="rId6"/>
    <p:sldId id="1518" r:id="rId7"/>
    <p:sldId id="1519" r:id="rId8"/>
    <p:sldId id="1520" r:id="rId9"/>
    <p:sldId id="1521" r:id="rId10"/>
    <p:sldId id="1522" r:id="rId11"/>
    <p:sldId id="1523" r:id="rId12"/>
    <p:sldId id="1524" r:id="rId13"/>
    <p:sldId id="1525" r:id="rId14"/>
    <p:sldId id="1526" r:id="rId15"/>
    <p:sldId id="1527" r:id="rId16"/>
    <p:sldId id="1528" r:id="rId17"/>
    <p:sldId id="1529" r:id="rId18"/>
    <p:sldId id="1530" r:id="rId19"/>
    <p:sldId id="1531" r:id="rId20"/>
    <p:sldId id="1532" r:id="rId21"/>
    <p:sldId id="1533" r:id="rId22"/>
    <p:sldId id="1534" r:id="rId23"/>
    <p:sldId id="1535" r:id="rId24"/>
    <p:sldId id="1536" r:id="rId25"/>
    <p:sldId id="1537" r:id="rId26"/>
    <p:sldId id="1538" r:id="rId27"/>
    <p:sldId id="1539" r:id="rId28"/>
    <p:sldId id="1540" r:id="rId29"/>
    <p:sldId id="1541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99"/>
    <a:srgbClr val="C5FFFF"/>
    <a:srgbClr val="00FFFF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1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956D75A-CCA7-4FF6-B02E-66EABCBABB15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Note that the shape of the tree is unrelated to the BST property.  BSTs can be full, linear or anywhere in between.</a:t>
            </a:r>
          </a:p>
        </p:txBody>
      </p:sp>
    </p:spTree>
    <p:extLst>
      <p:ext uri="{BB962C8B-B14F-4D97-AF65-F5344CB8AC3E}">
        <p14:creationId xmlns:p14="http://schemas.microsoft.com/office/powerpoint/2010/main" val="76348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4925776-6828-4800-8B31-FAFE2DD76A31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00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59AFDBD-0C61-4A00-A672-094A74FC669D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Trace on board</a:t>
            </a:r>
          </a:p>
        </p:txBody>
      </p:sp>
    </p:spTree>
    <p:extLst>
      <p:ext uri="{BB962C8B-B14F-4D97-AF65-F5344CB8AC3E}">
        <p14:creationId xmlns:p14="http://schemas.microsoft.com/office/powerpoint/2010/main" val="212706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10" r:id="rId12"/>
    <p:sldLayoutId id="2147485211" r:id="rId13"/>
    <p:sldLayoutId id="2147485203" r:id="rId14"/>
    <p:sldLayoutId id="2147485204" r:id="rId15"/>
    <p:sldLayoutId id="2147485205" r:id="rId16"/>
    <p:sldLayoutId id="2147485196" r:id="rId17"/>
    <p:sldLayoutId id="2147485197" r:id="rId18"/>
    <p:sldLayoutId id="2147485189" r:id="rId19"/>
    <p:sldLayoutId id="2147485190" r:id="rId20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sz="2400" b="1" dirty="0" smtClean="0">
                <a:solidFill>
                  <a:srgbClr val="000000"/>
                </a:solidFill>
              </a:rPr>
              <a:t>Implementation of Binary Search Tree</a:t>
            </a:r>
          </a:p>
          <a:p>
            <a:pPr algn="ctr" eaLnBrk="1">
              <a:lnSpc>
                <a:spcPct val="92000"/>
              </a:lnSpc>
            </a:pPr>
            <a:r>
              <a:rPr lang="en-GB" sz="2400" dirty="0" smtClean="0">
                <a:solidFill>
                  <a:srgbClr val="000000"/>
                </a:solidFill>
              </a:rPr>
              <a:t>(Slides from </a:t>
            </a:r>
            <a:r>
              <a:rPr lang="en-GB" sz="2400" dirty="0" err="1" smtClean="0">
                <a:solidFill>
                  <a:srgbClr val="000000"/>
                </a:solidFill>
              </a:rPr>
              <a:t>Dr.</a:t>
            </a:r>
            <a:r>
              <a:rPr lang="en-GB" sz="2400" dirty="0" smtClean="0">
                <a:solidFill>
                  <a:srgbClr val="000000"/>
                </a:solidFill>
              </a:rPr>
              <a:t> John Ramirez’s CS 445 course)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DE1ECD-610D-4353-A951-AE30C67B2B57}" type="slidenum">
              <a:rPr lang="en-US" altLang="en-US" sz="14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Search</a:t>
            </a:r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Before we discuss the implementation details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Let's get the feel for the structure by seeing how we would do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getEntry(T entry)</a:t>
            </a:r>
            <a:r>
              <a:rPr lang="en-US" altLang="en-US" smtClean="0">
                <a:ea typeface="ＭＳ Ｐゴシック" panose="020B0600070205080204" pitchFamily="34" charset="-128"/>
              </a:rPr>
              <a:t> method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a recursive approach (naturally):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is our </a:t>
            </a:r>
            <a:r>
              <a:rPr lang="en-US" altLang="en-US" smtClean="0">
                <a:solidFill>
                  <a:srgbClr val="003399"/>
                </a:solidFill>
                <a:ea typeface="ＭＳ Ｐゴシック" panose="020B0600070205080204" pitchFamily="34" charset="-128"/>
              </a:rPr>
              <a:t>base case</a:t>
            </a:r>
            <a:r>
              <a:rPr lang="en-US" altLang="en-US" smtClean="0">
                <a:ea typeface="ＭＳ Ｐゴシック" panose="020B0600070205080204" pitchFamily="34" charset="-128"/>
              </a:rPr>
              <a:t> (or cases)?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tree is empty – not found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else if key matches node value -- found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are our </a:t>
            </a:r>
            <a:r>
              <a:rPr lang="en-US" altLang="en-US" smtClean="0">
                <a:solidFill>
                  <a:srgbClr val="003399"/>
                </a:solidFill>
                <a:ea typeface="ＭＳ Ｐゴシック" panose="020B0600070205080204" pitchFamily="34" charset="-128"/>
              </a:rPr>
              <a:t>recursive cases</a:t>
            </a:r>
            <a:r>
              <a:rPr lang="en-US" altLang="en-US" smtClean="0">
                <a:ea typeface="ＭＳ Ｐゴシック" panose="020B0600070205080204" pitchFamily="34" charset="-128"/>
              </a:rPr>
              <a:t>?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key &lt; node value, search left subtree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else if key &gt; node value, search right subtree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do we use our recursive results to determine our overall results?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Simply pass result from recursive call on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Trace an example</a:t>
            </a:r>
          </a:p>
        </p:txBody>
      </p:sp>
    </p:spTree>
    <p:extLst>
      <p:ext uri="{BB962C8B-B14F-4D97-AF65-F5344CB8AC3E}">
        <p14:creationId xmlns:p14="http://schemas.microsoft.com/office/powerpoint/2010/main" val="10763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tymse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2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2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2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2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2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2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52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52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52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CA12BD-FBAF-4328-810A-4C21184D2BD2}" type="slidenum">
              <a:rPr lang="en-US" altLang="en-US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282"/>
            <a:ext cx="8610600" cy="42551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Search vs. Sorted Array Search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181600"/>
          </a:xfrm>
        </p:spPr>
        <p:txBody>
          <a:bodyPr/>
          <a:lstStyle/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Notice the similarity between this algorithm and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binary search of a sorted array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is NOT coincidental!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fact, if we have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full binary tree</a:t>
            </a:r>
            <a:r>
              <a:rPr lang="en-US" altLang="en-US" smtClean="0">
                <a:ea typeface="ＭＳ Ｐゴシック" panose="020B0600070205080204" pitchFamily="34" charset="-128"/>
              </a:rPr>
              <a:t>, and we have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same data in an array</a:t>
            </a:r>
            <a:r>
              <a:rPr lang="en-US" altLang="en-US" smtClean="0">
                <a:ea typeface="ＭＳ Ｐゴシック" panose="020B0600070205080204" pitchFamily="34" charset="-128"/>
              </a:rPr>
              <a:t>, both data structures would search for an item following the exact same steps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Let's look for item 45 in both data structures:</a:t>
            </a:r>
          </a:p>
        </p:txBody>
      </p:sp>
      <p:sp>
        <p:nvSpPr>
          <p:cNvPr id="377860" name="Oval 4"/>
          <p:cNvSpPr>
            <a:spLocks noChangeArrowheads="1"/>
          </p:cNvSpPr>
          <p:nvPr/>
        </p:nvSpPr>
        <p:spPr bwMode="auto">
          <a:xfrm>
            <a:off x="4343400" y="4648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377861" name="Oval 5"/>
          <p:cNvSpPr>
            <a:spLocks noChangeArrowheads="1"/>
          </p:cNvSpPr>
          <p:nvPr/>
        </p:nvSpPr>
        <p:spPr bwMode="auto">
          <a:xfrm>
            <a:off x="54864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80</a:t>
            </a:r>
          </a:p>
        </p:txBody>
      </p:sp>
      <p:sp>
        <p:nvSpPr>
          <p:cNvPr id="377862" name="Oval 6"/>
          <p:cNvSpPr>
            <a:spLocks noChangeArrowheads="1"/>
          </p:cNvSpPr>
          <p:nvPr/>
        </p:nvSpPr>
        <p:spPr bwMode="auto">
          <a:xfrm>
            <a:off x="63246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90</a:t>
            </a:r>
          </a:p>
        </p:txBody>
      </p:sp>
      <p:sp>
        <p:nvSpPr>
          <p:cNvPr id="377863" name="Oval 7"/>
          <p:cNvSpPr>
            <a:spLocks noChangeArrowheads="1"/>
          </p:cNvSpPr>
          <p:nvPr/>
        </p:nvSpPr>
        <p:spPr bwMode="auto">
          <a:xfrm>
            <a:off x="39624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40</a:t>
            </a:r>
          </a:p>
        </p:txBody>
      </p:sp>
      <p:sp>
        <p:nvSpPr>
          <p:cNvPr id="377864" name="Oval 8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77865" name="Oval 9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 flipH="1">
            <a:off x="2667000" y="5562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>
            <a:off x="3581400" y="55626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8" name="Line 12"/>
          <p:cNvSpPr>
            <a:spLocks noChangeShapeType="1"/>
          </p:cNvSpPr>
          <p:nvPr/>
        </p:nvSpPr>
        <p:spPr bwMode="auto">
          <a:xfrm>
            <a:off x="4800600" y="50292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 flipH="1">
            <a:off x="3657600" y="50292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>
            <a:off x="5943600" y="55626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1" name="Oval 15"/>
          <p:cNvSpPr>
            <a:spLocks noChangeArrowheads="1"/>
          </p:cNvSpPr>
          <p:nvPr/>
        </p:nvSpPr>
        <p:spPr bwMode="auto">
          <a:xfrm>
            <a:off x="49530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70</a:t>
            </a:r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 flipV="1">
            <a:off x="5334000" y="56388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29927" name="Group 71"/>
          <p:cNvGraphicFramePr>
            <a:graphicFrameLocks noGrp="1"/>
          </p:cNvGraphicFramePr>
          <p:nvPr/>
        </p:nvGraphicFramePr>
        <p:xfrm>
          <a:off x="1524000" y="3352800"/>
          <a:ext cx="6096000" cy="1149351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0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1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2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3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5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6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10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30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50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80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90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29923" name="Rectangle 67"/>
          <p:cNvSpPr>
            <a:spLocks noChangeArrowheads="1"/>
          </p:cNvSpPr>
          <p:nvPr/>
        </p:nvSpPr>
        <p:spPr bwMode="auto">
          <a:xfrm>
            <a:off x="4016375" y="47101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29924" name="Rectangle 68"/>
          <p:cNvSpPr>
            <a:spLocks noChangeArrowheads="1"/>
          </p:cNvSpPr>
          <p:nvPr/>
        </p:nvSpPr>
        <p:spPr bwMode="auto">
          <a:xfrm>
            <a:off x="2860675" y="52498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529925" name="Rectangle 69"/>
          <p:cNvSpPr>
            <a:spLocks noChangeArrowheads="1"/>
          </p:cNvSpPr>
          <p:nvPr/>
        </p:nvSpPr>
        <p:spPr bwMode="auto">
          <a:xfrm>
            <a:off x="3581400" y="594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529928" name="Rectangle 72"/>
          <p:cNvSpPr>
            <a:spLocks noChangeArrowheads="1"/>
          </p:cNvSpPr>
          <p:nvPr/>
        </p:nvSpPr>
        <p:spPr bwMode="auto">
          <a:xfrm>
            <a:off x="4419600" y="4191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29929" name="Rectangle 73"/>
          <p:cNvSpPr>
            <a:spLocks noChangeArrowheads="1"/>
          </p:cNvSpPr>
          <p:nvPr/>
        </p:nvSpPr>
        <p:spPr bwMode="auto">
          <a:xfrm>
            <a:off x="2667000" y="4191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529930" name="Rectangle 74"/>
          <p:cNvSpPr>
            <a:spLocks noChangeArrowheads="1"/>
          </p:cNvSpPr>
          <p:nvPr/>
        </p:nvSpPr>
        <p:spPr bwMode="auto">
          <a:xfrm>
            <a:off x="3581400" y="4191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415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299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299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299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299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5299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5299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923" grpId="0"/>
      <p:bldP spid="1529924" grpId="0"/>
      <p:bldP spid="1529925" grpId="0"/>
      <p:bldP spid="1529928" grpId="0"/>
      <p:bldP spid="1529929" grpId="0"/>
      <p:bldP spid="15299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4BC464-D325-4834-AD60-128B3399A840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282"/>
            <a:ext cx="8610600" cy="40473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Search vs. Sorted Array Search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the case of the array, 45 is "not found" between 40 and 50, since there are no actual items between 40 and 50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the case of the BST, 45 is "not found" in the right child of 40, since the right child does not exist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Both are base cases of a recursive algorithm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Same runtimes since the height of a full tree is O(log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n)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Immediately, we see an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advantage of the BST over the LinkedList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Although access to nodes requires references to be followed, the tree structure improves our search time from O(n) to O(log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n)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Ok, now is a BST also an improvement over the array? </a:t>
            </a:r>
          </a:p>
        </p:txBody>
      </p:sp>
    </p:spTree>
    <p:extLst>
      <p:ext uri="{BB962C8B-B14F-4D97-AF65-F5344CB8AC3E}">
        <p14:creationId xmlns:p14="http://schemas.microsoft.com/office/powerpoint/2010/main" val="18722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6CA89E6-1CCB-4C01-93C3-EA3BF20B49A6}" type="slidenum">
              <a:rPr lang="en-US" altLang="en-US" sz="14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anose="020B0600070205080204" pitchFamily="34" charset="-128"/>
              </a:rPr>
              <a:t>To answer that question, we need to look at some more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anose="020B0600070205080204" pitchFamily="34" charset="-128"/>
              </a:rPr>
              <a:t>Let's first look more at the BST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dirty="0" smtClean="0">
                <a:ea typeface="ＭＳ Ｐゴシック" panose="020B0600070205080204" pitchFamily="34" charset="-128"/>
              </a:rPr>
              <a:t>BST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>
                <a:ea typeface="ＭＳ Ｐゴシック" panose="020B0600070205080204" pitchFamily="34" charset="-128"/>
              </a:rPr>
              <a:t>We will use the </a:t>
            </a:r>
            <a:r>
              <a:rPr lang="en-US" altLang="en-US" sz="3000" dirty="0" err="1" smtClean="0">
                <a:ea typeface="ＭＳ Ｐゴシック" panose="020B0600070205080204" pitchFamily="34" charset="-128"/>
              </a:rPr>
              <a:t>BinaryTree</a:t>
            </a:r>
            <a:r>
              <a:rPr lang="en-US" altLang="en-US" sz="3000" dirty="0" smtClean="0">
                <a:ea typeface="ＭＳ Ｐゴシック" panose="020B0600070205080204" pitchFamily="34" charset="-128"/>
              </a:rPr>
              <a:t> as the basis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>
                <a:ea typeface="ＭＳ Ｐゴシック" panose="020B0600070205080204" pitchFamily="34" charset="-128"/>
              </a:rPr>
              <a:t>We can implement it either recursively or iteratively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anose="020B0600070205080204" pitchFamily="34" charset="-128"/>
              </a:rPr>
              <a:t>We'll look at both versions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BinarySearchTree</a:t>
            </a:r>
            <a:r>
              <a:rPr lang="en-US" altLang="en-US" sz="18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Comparable&lt;? super T&gt;&gt; 		extends </a:t>
            </a:r>
            <a:r>
              <a:rPr lang="en-US" altLang="en-US" sz="1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BinaryTree</a:t>
            </a:r>
            <a:r>
              <a:rPr lang="en-US" altLang="en-US" sz="18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 implements 				</a:t>
            </a:r>
            <a:r>
              <a:rPr lang="en-US" altLang="en-US" sz="1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SearchTreeInterface</a:t>
            </a:r>
            <a:r>
              <a:rPr lang="en-US" altLang="en-US" sz="18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&lt;T&gt;, </a:t>
            </a:r>
            <a:r>
              <a:rPr lang="en-US" altLang="en-US" sz="1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java.io.Serializable</a:t>
            </a:r>
            <a:endParaRPr lang="en-US" altLang="en-US" sz="18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26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3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86F6C7-7A00-4932-A64A-1B58220EC234}" type="slidenum">
              <a:rPr lang="en-US" altLang="en-US" sz="14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will concentrate on four things: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getEntry()</a:t>
            </a:r>
            <a:r>
              <a:rPr lang="en-US" altLang="en-US" smtClean="0">
                <a:ea typeface="ＭＳ Ｐゴシック" panose="020B0600070205080204" pitchFamily="34" charset="-128"/>
              </a:rPr>
              <a:t> method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contains() can be easily derived from getEntry()</a:t>
            </a:r>
          </a:p>
          <a:p>
            <a:pPr lvl="2" eaLnBrk="1" hangingPunct="1"/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</a:rPr>
              <a:t> method</a:t>
            </a:r>
          </a:p>
          <a:p>
            <a:pPr lvl="2" eaLnBrk="1" hangingPunct="1"/>
            <a:r>
              <a:rPr lang="en-US" altLang="en-US" smtClean="0">
                <a:solidFill>
                  <a:srgbClr val="00CC00"/>
                </a:solidFill>
                <a:ea typeface="ＭＳ Ｐゴシック" panose="020B0600070205080204" pitchFamily="34" charset="-128"/>
              </a:rPr>
              <a:t>remove()</a:t>
            </a:r>
            <a:r>
              <a:rPr lang="en-US" altLang="en-US" smtClean="0">
                <a:ea typeface="ＭＳ Ｐゴシック" panose="020B0600070205080204" pitchFamily="34" charset="-128"/>
              </a:rPr>
              <a:t> method</a:t>
            </a:r>
          </a:p>
          <a:p>
            <a:pPr lvl="2" eaLnBrk="1" hangingPunct="1"/>
            <a:r>
              <a:rPr lang="en-US" altLang="en-US" smtClean="0">
                <a:solidFill>
                  <a:srgbClr val="996633"/>
                </a:solidFill>
                <a:ea typeface="ＭＳ Ｐゴシック" panose="020B0600070205080204" pitchFamily="34" charset="-128"/>
              </a:rPr>
              <a:t>getInorderIterator()</a:t>
            </a:r>
            <a:r>
              <a:rPr lang="en-US" altLang="en-US" smtClean="0">
                <a:ea typeface="ＭＳ Ｐゴシック" panose="020B0600070205080204" pitchFamily="34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These provide the basic functionality of a Binary Search Tree: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Finding an object within the tree</a:t>
            </a:r>
          </a:p>
          <a:p>
            <a:pPr lvl="2" eaLnBrk="1" hangingPunct="1"/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Adding a new object to the tree</a:t>
            </a:r>
          </a:p>
          <a:p>
            <a:pPr lvl="2" eaLnBrk="1" hangingPunct="1"/>
            <a:r>
              <a:rPr lang="en-US" altLang="en-US" smtClean="0">
                <a:solidFill>
                  <a:srgbClr val="00CC00"/>
                </a:solidFill>
                <a:ea typeface="ＭＳ Ｐゴシック" panose="020B0600070205080204" pitchFamily="34" charset="-128"/>
              </a:rPr>
              <a:t>Removing an object from the tree</a:t>
            </a:r>
          </a:p>
          <a:p>
            <a:pPr lvl="2" eaLnBrk="1" hangingPunct="1"/>
            <a:r>
              <a:rPr lang="en-US" altLang="en-US" smtClean="0">
                <a:solidFill>
                  <a:srgbClr val="996633"/>
                </a:solidFill>
                <a:ea typeface="ＭＳ Ｐゴシック" panose="020B0600070205080204" pitchFamily="34" charset="-128"/>
              </a:rPr>
              <a:t>Traversing the tree to view all objects</a:t>
            </a:r>
          </a:p>
        </p:txBody>
      </p:sp>
    </p:spTree>
    <p:extLst>
      <p:ext uri="{BB962C8B-B14F-4D97-AF65-F5344CB8AC3E}">
        <p14:creationId xmlns:p14="http://schemas.microsoft.com/office/powerpoint/2010/main" val="78129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93B2F1-FABA-45AD-ACE4-01424C34C331}" type="slidenum">
              <a:rPr lang="en-US" altLang="en-US" sz="14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getEntry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()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We already discussed the idea of this method in a recursive way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Now let's look at the actual code and trace it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recursive BinarySearchTree.java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iterative BinarySearchTreeI.java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Note how iterations of the loop correspond to recursive calls 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how contains() is easily derived</a:t>
            </a:r>
          </a:p>
        </p:txBody>
      </p:sp>
    </p:spTree>
    <p:extLst>
      <p:ext uri="{BB962C8B-B14F-4D97-AF65-F5344CB8AC3E}">
        <p14:creationId xmlns:p14="http://schemas.microsoft.com/office/powerpoint/2010/main" val="38114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5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5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5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5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5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52E114-DC56-4EA1-A39C-992872809848}" type="slidenum">
              <a:rPr lang="en-US" altLang="en-US" sz="14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/>
            <a:r>
              <a:rPr lang="en-US" altLang="en-US" b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add()</a:t>
            </a:r>
          </a:p>
          <a:p>
            <a:pPr marL="1333500" lvl="2" indent="-419100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one is more complicated</a:t>
            </a:r>
          </a:p>
          <a:p>
            <a:pPr marL="1333500" lvl="2" indent="-419100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Special case if tree is empty, since we need to create a root node</a:t>
            </a:r>
          </a:p>
          <a:p>
            <a:pPr marL="1333500" lvl="2" indent="-419100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Otherwise, we call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addEntry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(), which proceeds much like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getEntry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</a:t>
            </a:r>
          </a:p>
          <a:p>
            <a:pPr marL="1752600" lvl="3" indent="-381000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However, we have more to consider.  Consider possibilities at current node (call it temp):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altLang="en-US" dirty="0" smtClean="0">
                <a:ea typeface="ＭＳ Ｐゴシック" panose="020B0600070205080204" pitchFamily="34" charset="-128"/>
              </a:rPr>
              <a:t>New data is equal to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temp.data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2171700" lvl="4" indent="-342900" eaLnBrk="1" hangingPunct="1">
              <a:buFontTx/>
              <a:buChar char="–"/>
            </a:pPr>
            <a:r>
              <a:rPr lang="en-US" altLang="en-US" dirty="0" smtClean="0">
                <a:ea typeface="ＭＳ Ｐゴシック" panose="020B0600070205080204" pitchFamily="34" charset="-128"/>
              </a:rPr>
              <a:t>Store old value, assign new value and return old value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altLang="en-US" dirty="0" smtClean="0">
                <a:ea typeface="ＭＳ Ｐゴシック" panose="020B0600070205080204" pitchFamily="34" charset="-128"/>
              </a:rPr>
              <a:t>New data is less than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temp.data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2171700" lvl="4" indent="-342900" eaLnBrk="1" hangingPunct="1">
              <a:buFontTx/>
              <a:buChar char="–"/>
            </a:pPr>
            <a:r>
              <a:rPr lang="en-US" altLang="en-US" dirty="0" smtClean="0">
                <a:ea typeface="ＭＳ Ｐゴシック" panose="020B0600070205080204" pitchFamily="34" charset="-128"/>
              </a:rPr>
              <a:t>If temp has a left child, go to it</a:t>
            </a:r>
          </a:p>
          <a:p>
            <a:pPr marL="2171700" lvl="4" indent="-342900" eaLnBrk="1" hangingPunct="1">
              <a:buFontTx/>
              <a:buChar char="–"/>
            </a:pPr>
            <a:r>
              <a:rPr lang="en-US" altLang="en-US" dirty="0" smtClean="0">
                <a:ea typeface="ＭＳ Ｐゴシック" panose="020B0600070205080204" pitchFamily="34" charset="-128"/>
              </a:rPr>
              <a:t>else add a new node with the new data as the left child of temp</a:t>
            </a:r>
          </a:p>
        </p:txBody>
      </p:sp>
    </p:spTree>
    <p:extLst>
      <p:ext uri="{BB962C8B-B14F-4D97-AF65-F5344CB8AC3E}">
        <p14:creationId xmlns:p14="http://schemas.microsoft.com/office/powerpoint/2010/main" val="348837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6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6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6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6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1B339C-E361-4239-8698-AD508285EA80}" type="slidenum">
              <a:rPr lang="en-US" altLang="en-US" sz="14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52600" lvl="3" indent="-381000" eaLnBrk="1" hangingPunct="1">
              <a:buFontTx/>
              <a:buAutoNum type="arabicParenR" startAt="3"/>
            </a:pPr>
            <a:r>
              <a:rPr lang="en-US" altLang="en-US" smtClean="0">
                <a:ea typeface="ＭＳ Ｐゴシック" panose="020B0600070205080204" pitchFamily="34" charset="-128"/>
              </a:rPr>
              <a:t>New data is greater than temp.data</a:t>
            </a:r>
          </a:p>
          <a:p>
            <a:pPr marL="2171700" lvl="4" indent="-342900" eaLnBrk="1" hangingPunct="1">
              <a:buFontTx/>
              <a:buChar char="–"/>
            </a:pPr>
            <a:r>
              <a:rPr lang="en-US" altLang="en-US" smtClean="0">
                <a:ea typeface="ＭＳ Ｐゴシック" panose="020B0600070205080204" pitchFamily="34" charset="-128"/>
              </a:rPr>
              <a:t>If temp has a right child, go to it</a:t>
            </a:r>
          </a:p>
          <a:p>
            <a:pPr marL="2171700" lvl="4" indent="-342900" eaLnBrk="1" hangingPunct="1">
              <a:buFontTx/>
              <a:buChar char="–"/>
            </a:pPr>
            <a:r>
              <a:rPr lang="en-US" altLang="en-US" smtClean="0">
                <a:ea typeface="ＭＳ Ｐゴシック" panose="020B0600070205080204" pitchFamily="34" charset="-128"/>
              </a:rPr>
              <a:t>else add a new node with the new data as the right child of temp</a:t>
            </a:r>
          </a:p>
          <a:p>
            <a:pPr marL="1333500" lvl="2" indent="-419100" eaLnBrk="1" hangingPunct="1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Of course, the actual code is trickier than the pseudocode above</a:t>
            </a:r>
          </a:p>
          <a:p>
            <a:pPr marL="1752600" lvl="3" indent="-381000" eaLnBrk="1" hangingPunct="1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Let's trace the recursive version to see how it works</a:t>
            </a:r>
          </a:p>
          <a:p>
            <a:pPr marL="1752600" lvl="3" indent="-381000" eaLnBrk="1" hangingPunct="1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See recursive version of BinarySearchTree.java</a:t>
            </a:r>
          </a:p>
          <a:p>
            <a:pPr marL="1752600" lvl="3" indent="-381000" eaLnBrk="1" hangingPunct="1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One interesting difference from getEntry()/findEntry()</a:t>
            </a:r>
          </a:p>
          <a:p>
            <a:pPr marL="2171700" lvl="4" indent="-342900" eaLnBrk="1" hangingPunct="1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base case for addEntry() must be at an actual node</a:t>
            </a:r>
          </a:p>
          <a:p>
            <a:pPr marL="2171700" lvl="4" indent="-342900" eaLnBrk="1" hangingPunct="1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cannot go all the way to a null reference, since we must link the new node to an existing node</a:t>
            </a:r>
          </a:p>
          <a:p>
            <a:pPr marL="2171700" lvl="4" indent="-342900" eaLnBrk="1" hangingPunct="1">
              <a:buFontTx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If we go to null we have nothing to link the new node to</a:t>
            </a:r>
          </a:p>
        </p:txBody>
      </p:sp>
    </p:spTree>
    <p:extLst>
      <p:ext uri="{BB962C8B-B14F-4D97-AF65-F5344CB8AC3E}">
        <p14:creationId xmlns:p14="http://schemas.microsoft.com/office/powerpoint/2010/main" val="29322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56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56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56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262C4A-99B8-4374-9A11-6C56BBA82C8C}" type="slidenum">
              <a:rPr lang="en-US" altLang="en-US" sz="14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Recursive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addEntry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 Method</a:t>
            </a:r>
          </a:p>
        </p:txBody>
      </p:sp>
      <p:sp>
        <p:nvSpPr>
          <p:cNvPr id="385027" name="Oval 3"/>
          <p:cNvSpPr>
            <a:spLocks noChangeArrowheads="1"/>
          </p:cNvSpPr>
          <p:nvPr/>
        </p:nvSpPr>
        <p:spPr bwMode="auto">
          <a:xfrm>
            <a:off x="5867400" y="2286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385028" name="Oval 4"/>
          <p:cNvSpPr>
            <a:spLocks noChangeArrowheads="1"/>
          </p:cNvSpPr>
          <p:nvPr/>
        </p:nvSpPr>
        <p:spPr bwMode="auto">
          <a:xfrm>
            <a:off x="74676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85</a:t>
            </a:r>
          </a:p>
        </p:txBody>
      </p:sp>
      <p:sp>
        <p:nvSpPr>
          <p:cNvPr id="385029" name="Oval 5"/>
          <p:cNvSpPr>
            <a:spLocks noChangeArrowheads="1"/>
          </p:cNvSpPr>
          <p:nvPr/>
        </p:nvSpPr>
        <p:spPr bwMode="auto">
          <a:xfrm>
            <a:off x="7010400" y="2819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80</a:t>
            </a:r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auto">
          <a:xfrm>
            <a:off x="7848600" y="3505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90</a:t>
            </a:r>
          </a:p>
        </p:txBody>
      </p:sp>
      <p:sp>
        <p:nvSpPr>
          <p:cNvPr id="385031" name="Oval 7"/>
          <p:cNvSpPr>
            <a:spLocks noChangeArrowheads="1"/>
          </p:cNvSpPr>
          <p:nvPr/>
        </p:nvSpPr>
        <p:spPr bwMode="auto">
          <a:xfrm>
            <a:off x="59436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45</a:t>
            </a:r>
          </a:p>
        </p:txBody>
      </p:sp>
      <p:sp>
        <p:nvSpPr>
          <p:cNvPr id="385032" name="Oval 8"/>
          <p:cNvSpPr>
            <a:spLocks noChangeArrowheads="1"/>
          </p:cNvSpPr>
          <p:nvPr/>
        </p:nvSpPr>
        <p:spPr bwMode="auto">
          <a:xfrm>
            <a:off x="5486400" y="3505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40</a:t>
            </a:r>
          </a:p>
        </p:txBody>
      </p:sp>
      <p:sp>
        <p:nvSpPr>
          <p:cNvPr id="385033" name="Oval 9"/>
          <p:cNvSpPr>
            <a:spLocks noChangeArrowheads="1"/>
          </p:cNvSpPr>
          <p:nvPr/>
        </p:nvSpPr>
        <p:spPr bwMode="auto">
          <a:xfrm>
            <a:off x="4724400" y="2819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85034" name="Oval 10"/>
          <p:cNvSpPr>
            <a:spLocks noChangeArrowheads="1"/>
          </p:cNvSpPr>
          <p:nvPr/>
        </p:nvSpPr>
        <p:spPr bwMode="auto">
          <a:xfrm>
            <a:off x="3810000" y="3505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85035" name="Oval 11"/>
          <p:cNvSpPr>
            <a:spLocks noChangeArrowheads="1"/>
          </p:cNvSpPr>
          <p:nvPr/>
        </p:nvSpPr>
        <p:spPr bwMode="auto">
          <a:xfrm>
            <a:off x="41910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385036" name="Oval 12"/>
          <p:cNvSpPr>
            <a:spLocks noChangeArrowheads="1"/>
          </p:cNvSpPr>
          <p:nvPr/>
        </p:nvSpPr>
        <p:spPr bwMode="auto">
          <a:xfrm>
            <a:off x="33528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385037" name="Line 13"/>
          <p:cNvSpPr>
            <a:spLocks noChangeShapeType="1"/>
          </p:cNvSpPr>
          <p:nvPr/>
        </p:nvSpPr>
        <p:spPr bwMode="auto">
          <a:xfrm flipH="1">
            <a:off x="4191000" y="32004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38" name="Line 14"/>
          <p:cNvSpPr>
            <a:spLocks noChangeShapeType="1"/>
          </p:cNvSpPr>
          <p:nvPr/>
        </p:nvSpPr>
        <p:spPr bwMode="auto">
          <a:xfrm flipH="1">
            <a:off x="3657600" y="3886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39" name="Line 15"/>
          <p:cNvSpPr>
            <a:spLocks noChangeShapeType="1"/>
          </p:cNvSpPr>
          <p:nvPr/>
        </p:nvSpPr>
        <p:spPr bwMode="auto">
          <a:xfrm>
            <a:off x="4191000" y="3962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>
            <a:off x="5105400" y="32004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1" name="Line 17"/>
          <p:cNvSpPr>
            <a:spLocks noChangeShapeType="1"/>
          </p:cNvSpPr>
          <p:nvPr/>
        </p:nvSpPr>
        <p:spPr bwMode="auto">
          <a:xfrm>
            <a:off x="5867400" y="3886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2" name="Line 18"/>
          <p:cNvSpPr>
            <a:spLocks noChangeShapeType="1"/>
          </p:cNvSpPr>
          <p:nvPr/>
        </p:nvSpPr>
        <p:spPr bwMode="auto">
          <a:xfrm>
            <a:off x="6324600" y="26670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3" name="Line 19"/>
          <p:cNvSpPr>
            <a:spLocks noChangeShapeType="1"/>
          </p:cNvSpPr>
          <p:nvPr/>
        </p:nvSpPr>
        <p:spPr bwMode="auto">
          <a:xfrm flipH="1">
            <a:off x="5181600" y="26670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4" name="Line 20"/>
          <p:cNvSpPr>
            <a:spLocks noChangeShapeType="1"/>
          </p:cNvSpPr>
          <p:nvPr/>
        </p:nvSpPr>
        <p:spPr bwMode="auto">
          <a:xfrm>
            <a:off x="7467600" y="32004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5" name="Line 21"/>
          <p:cNvSpPr>
            <a:spLocks noChangeShapeType="1"/>
          </p:cNvSpPr>
          <p:nvPr/>
        </p:nvSpPr>
        <p:spPr bwMode="auto">
          <a:xfrm flipH="1">
            <a:off x="7848600" y="3962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6" name="Oval 22"/>
          <p:cNvSpPr>
            <a:spLocks noChangeArrowheads="1"/>
          </p:cNvSpPr>
          <p:nvPr/>
        </p:nvSpPr>
        <p:spPr bwMode="auto">
          <a:xfrm>
            <a:off x="83820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95</a:t>
            </a:r>
          </a:p>
        </p:txBody>
      </p:sp>
      <p:sp>
        <p:nvSpPr>
          <p:cNvPr id="385047" name="Line 23"/>
          <p:cNvSpPr>
            <a:spLocks noChangeShapeType="1"/>
          </p:cNvSpPr>
          <p:nvPr/>
        </p:nvSpPr>
        <p:spPr bwMode="auto">
          <a:xfrm>
            <a:off x="8229600" y="39624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8" name="Text Box 24"/>
          <p:cNvSpPr txBox="1">
            <a:spLocks noChangeArrowheads="1"/>
          </p:cNvSpPr>
          <p:nvPr/>
        </p:nvSpPr>
        <p:spPr bwMode="auto">
          <a:xfrm>
            <a:off x="6248400" y="990600"/>
            <a:ext cx="26670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Adding 25 to the BST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Note: Run-Time Stack goes </a:t>
            </a:r>
            <a:r>
              <a:rPr lang="en-US" altLang="en-US" sz="1600">
                <a:solidFill>
                  <a:srgbClr val="FF0000"/>
                </a:solidFill>
              </a:rPr>
              <a:t>downward</a:t>
            </a:r>
            <a:r>
              <a:rPr lang="en-US" altLang="en-US" sz="1600"/>
              <a:t> in this case</a:t>
            </a:r>
          </a:p>
        </p:txBody>
      </p:sp>
      <p:sp>
        <p:nvSpPr>
          <p:cNvPr id="1562649" name="Rectangle 25"/>
          <p:cNvSpPr>
            <a:spLocks noChangeArrowheads="1"/>
          </p:cNvSpPr>
          <p:nvPr/>
        </p:nvSpPr>
        <p:spPr bwMode="auto">
          <a:xfrm>
            <a:off x="533400" y="1219200"/>
            <a:ext cx="1676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600" b="1"/>
              <a:t>rootNode</a:t>
            </a:r>
          </a:p>
          <a:p>
            <a:pPr algn="l" eaLnBrk="1" hangingPunct="1"/>
            <a:r>
              <a:rPr lang="en-US" altLang="en-US" sz="1600" b="1"/>
              <a:t>25&lt;50, go left</a:t>
            </a:r>
          </a:p>
        </p:txBody>
      </p:sp>
      <p:sp>
        <p:nvSpPr>
          <p:cNvPr id="1562650" name="Rectangle 26"/>
          <p:cNvSpPr>
            <a:spLocks noChangeArrowheads="1"/>
          </p:cNvSpPr>
          <p:nvPr/>
        </p:nvSpPr>
        <p:spPr bwMode="auto">
          <a:xfrm>
            <a:off x="533400" y="2133600"/>
            <a:ext cx="1676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600" b="1"/>
              <a:t>rootNode</a:t>
            </a:r>
          </a:p>
          <a:p>
            <a:pPr algn="l" eaLnBrk="1" hangingPunct="1"/>
            <a:r>
              <a:rPr lang="en-US" altLang="en-US" sz="1600" b="1"/>
              <a:t>25&lt;30, go left</a:t>
            </a:r>
          </a:p>
        </p:txBody>
      </p:sp>
      <p:sp>
        <p:nvSpPr>
          <p:cNvPr id="1562651" name="Rectangle 27"/>
          <p:cNvSpPr>
            <a:spLocks noChangeArrowheads="1"/>
          </p:cNvSpPr>
          <p:nvPr/>
        </p:nvSpPr>
        <p:spPr bwMode="auto">
          <a:xfrm>
            <a:off x="533400" y="3048000"/>
            <a:ext cx="1676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600" b="1"/>
              <a:t>rootNode</a:t>
            </a:r>
          </a:p>
          <a:p>
            <a:pPr algn="l" eaLnBrk="1" hangingPunct="1"/>
            <a:r>
              <a:rPr lang="en-US" altLang="en-US" sz="1600" b="1"/>
              <a:t>25&gt;10, go right</a:t>
            </a:r>
          </a:p>
        </p:txBody>
      </p:sp>
      <p:sp>
        <p:nvSpPr>
          <p:cNvPr id="1562652" name="Rectangle 28"/>
          <p:cNvSpPr>
            <a:spLocks noChangeArrowheads="1"/>
          </p:cNvSpPr>
          <p:nvPr/>
        </p:nvSpPr>
        <p:spPr bwMode="auto">
          <a:xfrm>
            <a:off x="533400" y="3962400"/>
            <a:ext cx="1676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600" b="1"/>
              <a:t>rootNode</a:t>
            </a:r>
          </a:p>
          <a:p>
            <a:pPr algn="l" eaLnBrk="1" hangingPunct="1"/>
            <a:r>
              <a:rPr lang="en-US" altLang="en-US" sz="1600" b="1"/>
              <a:t>25&gt;20, right null</a:t>
            </a:r>
          </a:p>
        </p:txBody>
      </p:sp>
      <p:sp>
        <p:nvSpPr>
          <p:cNvPr id="1562654" name="Line 30"/>
          <p:cNvSpPr>
            <a:spLocks noChangeShapeType="1"/>
          </p:cNvSpPr>
          <p:nvPr/>
        </p:nvSpPr>
        <p:spPr bwMode="auto">
          <a:xfrm>
            <a:off x="1600200" y="1371600"/>
            <a:ext cx="42672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2656" name="Line 32"/>
          <p:cNvSpPr>
            <a:spLocks noChangeShapeType="1"/>
          </p:cNvSpPr>
          <p:nvPr/>
        </p:nvSpPr>
        <p:spPr bwMode="auto">
          <a:xfrm>
            <a:off x="1676400" y="2286000"/>
            <a:ext cx="3048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2658" name="Line 34"/>
          <p:cNvSpPr>
            <a:spLocks noChangeShapeType="1"/>
          </p:cNvSpPr>
          <p:nvPr/>
        </p:nvSpPr>
        <p:spPr bwMode="auto">
          <a:xfrm>
            <a:off x="1600200" y="3200400"/>
            <a:ext cx="2209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2660" name="Line 36"/>
          <p:cNvSpPr>
            <a:spLocks noChangeShapeType="1"/>
          </p:cNvSpPr>
          <p:nvPr/>
        </p:nvSpPr>
        <p:spPr bwMode="auto">
          <a:xfrm>
            <a:off x="1600200" y="4114800"/>
            <a:ext cx="2590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2665" name="Oval 41"/>
          <p:cNvSpPr>
            <a:spLocks noChangeArrowheads="1"/>
          </p:cNvSpPr>
          <p:nvPr/>
        </p:nvSpPr>
        <p:spPr bwMode="auto">
          <a:xfrm>
            <a:off x="4648200" y="5105400"/>
            <a:ext cx="457200" cy="457200"/>
          </a:xfrm>
          <a:prstGeom prst="ellipse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1562668" name="Line 44"/>
          <p:cNvSpPr>
            <a:spLocks noChangeShapeType="1"/>
          </p:cNvSpPr>
          <p:nvPr/>
        </p:nvSpPr>
        <p:spPr bwMode="auto">
          <a:xfrm>
            <a:off x="4572000" y="47244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59" name="Text Box 49"/>
          <p:cNvSpPr txBox="1">
            <a:spLocks noChangeArrowheads="1"/>
          </p:cNvSpPr>
          <p:nvPr/>
        </p:nvSpPr>
        <p:spPr bwMode="auto">
          <a:xfrm>
            <a:off x="5943600" y="5181600"/>
            <a:ext cx="2667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 To see this correctly you must run it in a Powerpoint slideshow</a:t>
            </a:r>
          </a:p>
        </p:txBody>
      </p:sp>
      <p:sp>
        <p:nvSpPr>
          <p:cNvPr id="385060" name="Rectangle 50"/>
          <p:cNvSpPr>
            <a:spLocks noChangeArrowheads="1"/>
          </p:cNvSpPr>
          <p:nvPr/>
        </p:nvSpPr>
        <p:spPr bwMode="auto">
          <a:xfrm>
            <a:off x="4724400" y="1371600"/>
            <a:ext cx="1143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root</a:t>
            </a:r>
          </a:p>
        </p:txBody>
      </p:sp>
      <p:sp>
        <p:nvSpPr>
          <p:cNvPr id="385061" name="Line 51"/>
          <p:cNvSpPr>
            <a:spLocks noChangeShapeType="1"/>
          </p:cNvSpPr>
          <p:nvPr/>
        </p:nvSpPr>
        <p:spPr bwMode="auto">
          <a:xfrm>
            <a:off x="5638800" y="1600200"/>
            <a:ext cx="381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62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2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62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62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62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62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562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562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562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562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49" grpId="0" build="allAtOnce" animBg="1"/>
      <p:bldP spid="1562649" grpId="1" build="allAtOnce" animBg="1"/>
      <p:bldP spid="1562650" grpId="0" build="allAtOnce" animBg="1"/>
      <p:bldP spid="1562650" grpId="1" build="allAtOnce" animBg="1"/>
      <p:bldP spid="1562651" grpId="0" build="allAtOnce" animBg="1"/>
      <p:bldP spid="1562651" grpId="1" build="allAtOnce" animBg="1"/>
      <p:bldP spid="1562652" grpId="0" build="allAtOnce" animBg="1"/>
      <p:bldP spid="1562652" grpId="1" build="allAtOnce" animBg="1"/>
      <p:bldP spid="15626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1C7382-8FE7-498C-984C-13B21DE1B0BD}" type="slidenum">
              <a:rPr lang="en-US" altLang="en-US" sz="14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add() Method 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is elegant but it still (obviously) requires many calls of the method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As we know, this adds overhead to the algorithm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If we do the process iteratively, this overhead largely goes away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iterative version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Trace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As with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findEntry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(), since the recursive calls are "either" "or" but not both, the iteration is very simple and actually preferred over the recursion</a:t>
            </a:r>
          </a:p>
        </p:txBody>
      </p:sp>
    </p:spTree>
    <p:extLst>
      <p:ext uri="{BB962C8B-B14F-4D97-AF65-F5344CB8AC3E}">
        <p14:creationId xmlns:p14="http://schemas.microsoft.com/office/powerpoint/2010/main" val="8607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6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5 due on 12/12 @11:59pm</a:t>
            </a:r>
          </a:p>
          <a:p>
            <a:r>
              <a:rPr lang="en-US" dirty="0" smtClean="0"/>
              <a:t>Final on 12/15 12:00-1:50pm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dirty="0" smtClean="0"/>
              <a:t>OMET </a:t>
            </a:r>
            <a:r>
              <a:rPr lang="en-US" dirty="0"/>
              <a:t>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Email with subject 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My Pitt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CourseWeb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pic>
        <p:nvPicPr>
          <p:cNvPr id="7" name="Picture 2" descr="CourseWeb_Teaching Survey_ Student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42" y="3301190"/>
            <a:ext cx="4474029" cy="288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29A4F6-E428-4A4C-8A82-6945CDFE1ACD}" type="slidenum">
              <a:rPr lang="en-US" altLang="en-US" sz="14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029200"/>
          </a:xfrm>
        </p:spPr>
        <p:txBody>
          <a:bodyPr/>
          <a:lstStyle/>
          <a:p>
            <a:pPr lvl="1" eaLnBrk="1" hangingPunct="1"/>
            <a:r>
              <a:rPr lang="en-US" altLang="en-US" b="1" smtClean="0">
                <a:solidFill>
                  <a:srgbClr val="33CC33"/>
                </a:solidFill>
                <a:ea typeface="ＭＳ Ｐゴシック" panose="020B0600070205080204" pitchFamily="34" charset="-128"/>
              </a:rPr>
              <a:t>remove()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Idea is simple: 1) Find the node and, 2) Delete it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it is much trickier than add – why?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Unlike add(), which is always at a leaf, the remove() operation could remove an arbitrary node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Depending upon where that node is, this could be a problem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Let's look at 3 cases, and discuss the differences between them</a:t>
            </a:r>
          </a:p>
        </p:txBody>
      </p:sp>
      <p:sp>
        <p:nvSpPr>
          <p:cNvPr id="1565700" name="Oval 4"/>
          <p:cNvSpPr>
            <a:spLocks noChangeArrowheads="1"/>
          </p:cNvSpPr>
          <p:nvPr/>
        </p:nvSpPr>
        <p:spPr bwMode="auto">
          <a:xfrm>
            <a:off x="4876800" y="5715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5701" name="Oval 5"/>
          <p:cNvSpPr>
            <a:spLocks noChangeArrowheads="1"/>
          </p:cNvSpPr>
          <p:nvPr/>
        </p:nvSpPr>
        <p:spPr bwMode="auto">
          <a:xfrm>
            <a:off x="4419600" y="49530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5702" name="Oval 6"/>
          <p:cNvSpPr>
            <a:spLocks noChangeArrowheads="1"/>
          </p:cNvSpPr>
          <p:nvPr/>
        </p:nvSpPr>
        <p:spPr bwMode="auto">
          <a:xfrm>
            <a:off x="7010400" y="48768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5703" name="Oval 7"/>
          <p:cNvSpPr>
            <a:spLocks noChangeArrowheads="1"/>
          </p:cNvSpPr>
          <p:nvPr/>
        </p:nvSpPr>
        <p:spPr bwMode="auto">
          <a:xfrm>
            <a:off x="7391400" y="5638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5704" name="Oval 8"/>
          <p:cNvSpPr>
            <a:spLocks noChangeArrowheads="1"/>
          </p:cNvSpPr>
          <p:nvPr/>
        </p:nvSpPr>
        <p:spPr bwMode="auto">
          <a:xfrm>
            <a:off x="6553200" y="5638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5705" name="Line 9"/>
          <p:cNvSpPr>
            <a:spLocks noChangeShapeType="1"/>
          </p:cNvSpPr>
          <p:nvPr/>
        </p:nvSpPr>
        <p:spPr bwMode="auto">
          <a:xfrm flipH="1">
            <a:off x="6858000" y="52578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6" name="Line 10"/>
          <p:cNvSpPr>
            <a:spLocks noChangeShapeType="1"/>
          </p:cNvSpPr>
          <p:nvPr/>
        </p:nvSpPr>
        <p:spPr bwMode="auto">
          <a:xfrm>
            <a:off x="7391400" y="53340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7" name="Line 11"/>
          <p:cNvSpPr>
            <a:spLocks noChangeShapeType="1"/>
          </p:cNvSpPr>
          <p:nvPr/>
        </p:nvSpPr>
        <p:spPr bwMode="auto">
          <a:xfrm>
            <a:off x="4038600" y="46482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8" name="Line 12"/>
          <p:cNvSpPr>
            <a:spLocks noChangeShapeType="1"/>
          </p:cNvSpPr>
          <p:nvPr/>
        </p:nvSpPr>
        <p:spPr bwMode="auto">
          <a:xfrm>
            <a:off x="4800600" y="53340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9" name="Oval 13"/>
          <p:cNvSpPr>
            <a:spLocks noChangeArrowheads="1"/>
          </p:cNvSpPr>
          <p:nvPr/>
        </p:nvSpPr>
        <p:spPr bwMode="auto">
          <a:xfrm>
            <a:off x="1219200" y="53340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5710" name="Line 14"/>
          <p:cNvSpPr>
            <a:spLocks noChangeShapeType="1"/>
          </p:cNvSpPr>
          <p:nvPr/>
        </p:nvSpPr>
        <p:spPr bwMode="auto">
          <a:xfrm flipV="1">
            <a:off x="1524000" y="4724400"/>
            <a:ext cx="533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11" name="Text Box 15"/>
          <p:cNvSpPr txBox="1">
            <a:spLocks noChangeArrowheads="1"/>
          </p:cNvSpPr>
          <p:nvPr/>
        </p:nvSpPr>
        <p:spPr bwMode="auto">
          <a:xfrm>
            <a:off x="762000" y="42672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node is a leaf</a:t>
            </a:r>
          </a:p>
        </p:txBody>
      </p:sp>
      <p:sp>
        <p:nvSpPr>
          <p:cNvPr id="1565712" name="Text Box 16"/>
          <p:cNvSpPr txBox="1">
            <a:spLocks noChangeArrowheads="1"/>
          </p:cNvSpPr>
          <p:nvPr/>
        </p:nvSpPr>
        <p:spPr bwMode="auto">
          <a:xfrm>
            <a:off x="3733800" y="4191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node has 1 child</a:t>
            </a:r>
          </a:p>
        </p:txBody>
      </p:sp>
      <p:sp>
        <p:nvSpPr>
          <p:cNvPr id="1565713" name="Text Box 17"/>
          <p:cNvSpPr txBox="1">
            <a:spLocks noChangeArrowheads="1"/>
          </p:cNvSpPr>
          <p:nvPr/>
        </p:nvSpPr>
        <p:spPr bwMode="auto">
          <a:xfrm>
            <a:off x="6858000" y="41148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node has 2 children</a:t>
            </a:r>
          </a:p>
        </p:txBody>
      </p:sp>
      <p:sp>
        <p:nvSpPr>
          <p:cNvPr id="1565714" name="Line 18"/>
          <p:cNvSpPr>
            <a:spLocks noChangeShapeType="1"/>
          </p:cNvSpPr>
          <p:nvPr/>
        </p:nvSpPr>
        <p:spPr bwMode="auto">
          <a:xfrm flipH="1" flipV="1">
            <a:off x="6553200" y="46482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6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6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6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6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6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6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6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6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6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6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6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00" grpId="0" animBg="1"/>
      <p:bldP spid="1565701" grpId="0" animBg="1"/>
      <p:bldP spid="1565702" grpId="0" animBg="1"/>
      <p:bldP spid="1565703" grpId="0" animBg="1"/>
      <p:bldP spid="1565704" grpId="0" animBg="1"/>
      <p:bldP spid="1565709" grpId="0" animBg="1"/>
      <p:bldP spid="1565711" grpId="0"/>
      <p:bldP spid="1565712" grpId="0"/>
      <p:bldP spid="15657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7E258D-E100-47A1-9C87-6DEA7557B594}" type="slidenum">
              <a:rPr lang="en-US" altLang="en-US" sz="14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>
              <a:buFont typeface="Marlett" pitchFamily="2" charset="2"/>
              <a:buAutoNum type="arabicParenR"/>
            </a:pPr>
            <a:r>
              <a:rPr lang="en-US" altLang="en-US" smtClean="0">
                <a:ea typeface="ＭＳ Ｐゴシック" panose="020B0600070205080204" pitchFamily="34" charset="-128"/>
              </a:rPr>
              <a:t>Node is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leaf</a:t>
            </a:r>
          </a:p>
          <a:p>
            <a:pPr marL="1333500" lvl="2" indent="-419100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one is easy – simply set its parent's appropriate child reference to null (so we need a ref. to parent)</a:t>
            </a:r>
          </a:p>
          <a:p>
            <a:pPr marL="1333500" lvl="2" indent="-419100" eaLnBrk="1" hangingPunct="1"/>
            <a:r>
              <a:rPr lang="en-US" altLang="en-US" smtClean="0">
                <a:ea typeface="ＭＳ Ｐゴシック" panose="020B0600070205080204" pitchFamily="34" charset="-128"/>
              </a:rPr>
              <a:t>Garbage collector takes care of the rest</a:t>
            </a:r>
          </a:p>
          <a:p>
            <a:pPr marL="952500" lvl="1" indent="-495300" eaLnBrk="1" hangingPunct="1">
              <a:buFont typeface="Marlett" pitchFamily="2" charset="2"/>
              <a:buAutoNum type="arabicParenR" startAt="2"/>
            </a:pPr>
            <a:r>
              <a:rPr lang="en-US" altLang="en-US" smtClean="0">
                <a:ea typeface="ＭＳ Ｐゴシック" panose="020B0600070205080204" pitchFamily="34" charset="-128"/>
              </a:rPr>
              <a:t>Node has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one child</a:t>
            </a:r>
          </a:p>
          <a:p>
            <a:pPr marL="1333500" lvl="2" indent="-419100" eaLnBrk="1" hangingPunct="1"/>
            <a:r>
              <a:rPr lang="en-US" altLang="en-US" smtClean="0">
                <a:ea typeface="ＭＳ Ｐゴシック" panose="020B0600070205080204" pitchFamily="34" charset="-128"/>
              </a:rPr>
              <a:t>Still not so bad…in fact this looks a lot like what?</a:t>
            </a:r>
          </a:p>
          <a:p>
            <a:pPr marL="1333500" lvl="2" indent="-419100" eaLnBrk="1" hangingPunct="1"/>
            <a:r>
              <a:rPr lang="en-US" altLang="en-US" smtClean="0">
                <a:ea typeface="ＭＳ Ｐゴシック" panose="020B0600070205080204" pitchFamily="34" charset="-128"/>
              </a:rPr>
              <a:t>Deleting a node from a linked list</a:t>
            </a:r>
          </a:p>
          <a:p>
            <a:pPr marL="1752600" lvl="3" indent="-381000" eaLnBrk="1" hangingPunct="1"/>
            <a:r>
              <a:rPr lang="en-US" altLang="en-US" smtClean="0">
                <a:ea typeface="ＭＳ Ｐゴシック" panose="020B0600070205080204" pitchFamily="34" charset="-128"/>
              </a:rPr>
              <a:t>Set parent's child reference to node's child reference</a:t>
            </a:r>
          </a:p>
          <a:p>
            <a:pPr marL="952500" lvl="1" indent="-495300" eaLnBrk="1" hangingPunct="1">
              <a:buFont typeface="Marlett" pitchFamily="2" charset="2"/>
              <a:buAutoNum type="arabicParenR" startAt="3"/>
            </a:pPr>
            <a:r>
              <a:rPr lang="en-US" altLang="en-US" smtClean="0">
                <a:ea typeface="ＭＳ Ｐゴシック" panose="020B0600070205080204" pitchFamily="34" charset="-128"/>
              </a:rPr>
              <a:t>Node has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two children</a:t>
            </a:r>
          </a:p>
          <a:p>
            <a:pPr marL="1333500" lvl="2" indent="-419100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one is tricky!</a:t>
            </a:r>
          </a:p>
          <a:p>
            <a:pPr marL="1333500" lvl="2" indent="-419100" eaLnBrk="1" hangingPunct="1"/>
            <a:r>
              <a:rPr lang="en-US" altLang="en-US" smtClean="0">
                <a:ea typeface="ＭＳ Ｐゴシック" panose="020B0600070205080204" pitchFamily="34" charset="-128"/>
              </a:rPr>
              <a:t>Why -- only one reference coming in but two going out</a:t>
            </a:r>
          </a:p>
        </p:txBody>
      </p:sp>
    </p:spTree>
    <p:extLst>
      <p:ext uri="{BB962C8B-B14F-4D97-AF65-F5344CB8AC3E}">
        <p14:creationId xmlns:p14="http://schemas.microsoft.com/office/powerpoint/2010/main" val="12003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6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6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6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1EB8EA-9930-405E-9227-4A2930A53F47}" type="slidenum">
              <a:rPr lang="en-US" altLang="en-US" sz="14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So to actually delete the node would require significant reorganization of the tree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do we really even need to delete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NODE</a:t>
            </a:r>
            <a:r>
              <a:rPr lang="en-US" altLang="en-US" smtClean="0">
                <a:ea typeface="ＭＳ Ｐゴシック" panose="020B0600070205080204" pitchFamily="34" charset="-128"/>
              </a:rPr>
              <a:t>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No, we need to delete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DATA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Perhaps we can accomplish this while leaving the node itself where it is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Recall that what is important about a BST is the BST Property (i.e. the ordering)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shape is irrelevant (except for efficiency concerns, which we will discuss next)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So perhaps we can move data from another node into the node whose value we want to delete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Perhaps the other node will be easier to delete</a:t>
            </a:r>
          </a:p>
        </p:txBody>
      </p:sp>
    </p:spTree>
    <p:extLst>
      <p:ext uri="{BB962C8B-B14F-4D97-AF65-F5344CB8AC3E}">
        <p14:creationId xmlns:p14="http://schemas.microsoft.com/office/powerpoint/2010/main" val="5343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6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6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97FC6F-45BC-46C9-BCBF-881887248F9E}" type="slidenum">
              <a:rPr lang="en-US" altLang="en-US" sz="14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do we choose this node?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an inorder traversal of the tree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could substitute the value directly before (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inorder predecessor</a:t>
            </a:r>
            <a:r>
              <a:rPr lang="en-US" altLang="en-US" smtClean="0">
                <a:ea typeface="ＭＳ Ｐゴシック" panose="020B0600070205080204" pitchFamily="34" charset="-128"/>
              </a:rPr>
              <a:t>) or the value directly after (inorder successor)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to find this node?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inorder predecessor – it is the largest value that is less than the current value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So we go to the left one node, then right as far as we can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if this node also has two children?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Will not ever – since we know by how we found it that it has no right child</a:t>
            </a:r>
          </a:p>
        </p:txBody>
      </p:sp>
    </p:spTree>
    <p:extLst>
      <p:ext uri="{BB962C8B-B14F-4D97-AF65-F5344CB8AC3E}">
        <p14:creationId xmlns:p14="http://schemas.microsoft.com/office/powerpoint/2010/main" val="23049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27E8F0-1878-466E-965D-4E0C43D2AF26}" type="slidenum">
              <a:rPr lang="en-US" altLang="en-US" sz="14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Let's look at the code to see how this is done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We'll look at the iterative version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Recursive version works, but due to the same issues we discussed for add(), we will prefer the iterative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Note that the code looks fairly tricky, but in reality we are just going down the tree one time, then changing some references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A lot of the complexity of the code is due to the author's object-oriented focus</a:t>
            </a:r>
          </a:p>
        </p:txBody>
      </p:sp>
    </p:spTree>
    <p:extLst>
      <p:ext uri="{BB962C8B-B14F-4D97-AF65-F5344CB8AC3E}">
        <p14:creationId xmlns:p14="http://schemas.microsoft.com/office/powerpoint/2010/main" val="34693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CCBA31-92D5-4621-85B0-6022C2C441FF}" type="slidenum">
              <a:rPr lang="en-US" altLang="en-US" sz="14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125"/>
            <a:ext cx="8980714" cy="50171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Deleting a Node with 2 Children from a BST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3886200"/>
            <a:ext cx="4419600" cy="2438400"/>
          </a:xfrm>
        </p:spPr>
        <p:txBody>
          <a:bodyPr/>
          <a:lstStyle/>
          <a:p>
            <a:pPr eaLnBrk="1" hangingPunct="1"/>
            <a:r>
              <a:rPr lang="en-US" altLang="en-US" sz="1800" smtClean="0">
                <a:ea typeface="ＭＳ Ｐゴシック" panose="020B0600070205080204" pitchFamily="34" charset="-128"/>
              </a:rPr>
              <a:t>30 is found</a:t>
            </a:r>
          </a:p>
          <a:p>
            <a:pPr lvl="1" eaLnBrk="1" hangingPunct="1"/>
            <a:r>
              <a:rPr lang="en-US" altLang="en-US" sz="1600" smtClean="0">
                <a:ea typeface="ＭＳ Ｐゴシック" panose="020B0600070205080204" pitchFamily="34" charset="-128"/>
              </a:rPr>
              <a:t>It has two children</a:t>
            </a:r>
          </a:p>
          <a:p>
            <a:pPr lvl="1" eaLnBrk="1" hangingPunct="1"/>
            <a:r>
              <a:rPr lang="en-US" altLang="en-US" sz="1600" smtClean="0">
                <a:ea typeface="ＭＳ Ｐゴシック" panose="020B0600070205080204" pitchFamily="34" charset="-128"/>
              </a:rPr>
              <a:t>Find Inorder Predecessor</a:t>
            </a:r>
          </a:p>
          <a:p>
            <a:pPr lvl="2" eaLnBrk="1" hangingPunct="1"/>
            <a:r>
              <a:rPr lang="en-US" altLang="en-US" sz="1400" smtClean="0">
                <a:ea typeface="ＭＳ Ｐゴシック" panose="020B0600070205080204" pitchFamily="34" charset="-128"/>
              </a:rPr>
              <a:t>Go left</a:t>
            </a:r>
          </a:p>
          <a:p>
            <a:pPr lvl="2" eaLnBrk="1" hangingPunct="1"/>
            <a:r>
              <a:rPr lang="en-US" altLang="en-US" sz="1400" smtClean="0">
                <a:ea typeface="ＭＳ Ｐゴシック" panose="020B0600070205080204" pitchFamily="34" charset="-128"/>
              </a:rPr>
              <a:t>Go right until null</a:t>
            </a:r>
          </a:p>
          <a:p>
            <a:pPr lvl="1" eaLnBrk="1" hangingPunct="1"/>
            <a:r>
              <a:rPr lang="en-US" altLang="en-US" sz="1600" smtClean="0">
                <a:ea typeface="ＭＳ Ｐゴシック" panose="020B0600070205080204" pitchFamily="34" charset="-128"/>
              </a:rPr>
              <a:t>Overwrite current node with inorder precessor</a:t>
            </a:r>
          </a:p>
          <a:p>
            <a:pPr lvl="1" eaLnBrk="1" hangingPunct="1"/>
            <a:r>
              <a:rPr lang="en-US" altLang="en-US" sz="1600" smtClean="0">
                <a:ea typeface="ＭＳ Ｐゴシック" panose="020B0600070205080204" pitchFamily="34" charset="-128"/>
              </a:rPr>
              <a:t>Delete inorder predecessor</a:t>
            </a:r>
          </a:p>
        </p:txBody>
      </p:sp>
      <p:sp>
        <p:nvSpPr>
          <p:cNvPr id="394244" name="Oval 4"/>
          <p:cNvSpPr>
            <a:spLocks noChangeArrowheads="1"/>
          </p:cNvSpPr>
          <p:nvPr/>
        </p:nvSpPr>
        <p:spPr bwMode="auto">
          <a:xfrm>
            <a:off x="4343400" y="1143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394245" name="Oval 5"/>
          <p:cNvSpPr>
            <a:spLocks noChangeArrowheads="1"/>
          </p:cNvSpPr>
          <p:nvPr/>
        </p:nvSpPr>
        <p:spPr bwMode="auto">
          <a:xfrm>
            <a:off x="59436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85</a:t>
            </a:r>
          </a:p>
        </p:txBody>
      </p:sp>
      <p:sp>
        <p:nvSpPr>
          <p:cNvPr id="394246" name="Oval 6"/>
          <p:cNvSpPr>
            <a:spLocks noChangeArrowheads="1"/>
          </p:cNvSpPr>
          <p:nvPr/>
        </p:nvSpPr>
        <p:spPr bwMode="auto">
          <a:xfrm>
            <a:off x="5486400" y="1676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80</a:t>
            </a:r>
          </a:p>
        </p:txBody>
      </p:sp>
      <p:sp>
        <p:nvSpPr>
          <p:cNvPr id="394247" name="Oval 7"/>
          <p:cNvSpPr>
            <a:spLocks noChangeArrowheads="1"/>
          </p:cNvSpPr>
          <p:nvPr/>
        </p:nvSpPr>
        <p:spPr bwMode="auto">
          <a:xfrm>
            <a:off x="63246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90</a:t>
            </a:r>
          </a:p>
        </p:txBody>
      </p:sp>
      <p:sp>
        <p:nvSpPr>
          <p:cNvPr id="394248" name="Oval 8"/>
          <p:cNvSpPr>
            <a:spLocks noChangeArrowheads="1"/>
          </p:cNvSpPr>
          <p:nvPr/>
        </p:nvSpPr>
        <p:spPr bwMode="auto">
          <a:xfrm>
            <a:off x="44196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45</a:t>
            </a:r>
          </a:p>
        </p:txBody>
      </p:sp>
      <p:sp>
        <p:nvSpPr>
          <p:cNvPr id="1588233" name="Oval 9"/>
          <p:cNvSpPr>
            <a:spLocks noChangeArrowheads="1"/>
          </p:cNvSpPr>
          <p:nvPr/>
        </p:nvSpPr>
        <p:spPr bwMode="auto">
          <a:xfrm>
            <a:off x="39624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40</a:t>
            </a:r>
          </a:p>
        </p:txBody>
      </p:sp>
      <p:sp>
        <p:nvSpPr>
          <p:cNvPr id="1588234" name="Oval 10"/>
          <p:cNvSpPr>
            <a:spLocks noChangeArrowheads="1"/>
          </p:cNvSpPr>
          <p:nvPr/>
        </p:nvSpPr>
        <p:spPr bwMode="auto">
          <a:xfrm>
            <a:off x="3200400" y="1676400"/>
            <a:ext cx="457200" cy="457200"/>
          </a:xfrm>
          <a:prstGeom prst="ellipse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1588235" name="Oval 11"/>
          <p:cNvSpPr>
            <a:spLocks noChangeArrowheads="1"/>
          </p:cNvSpPr>
          <p:nvPr/>
        </p:nvSpPr>
        <p:spPr bwMode="auto">
          <a:xfrm>
            <a:off x="22860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1588236" name="Oval 12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394253" name="Oval 13"/>
          <p:cNvSpPr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394254" name="Line 14"/>
          <p:cNvSpPr>
            <a:spLocks noChangeShapeType="1"/>
          </p:cNvSpPr>
          <p:nvPr/>
        </p:nvSpPr>
        <p:spPr bwMode="auto">
          <a:xfrm flipH="1">
            <a:off x="2667000" y="20574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55" name="Line 15"/>
          <p:cNvSpPr>
            <a:spLocks noChangeShapeType="1"/>
          </p:cNvSpPr>
          <p:nvPr/>
        </p:nvSpPr>
        <p:spPr bwMode="auto">
          <a:xfrm flipH="1">
            <a:off x="2133600" y="2743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56" name="Line 16"/>
          <p:cNvSpPr>
            <a:spLocks noChangeShapeType="1"/>
          </p:cNvSpPr>
          <p:nvPr/>
        </p:nvSpPr>
        <p:spPr bwMode="auto">
          <a:xfrm>
            <a:off x="2667000" y="2819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57" name="Line 17"/>
          <p:cNvSpPr>
            <a:spLocks noChangeShapeType="1"/>
          </p:cNvSpPr>
          <p:nvPr/>
        </p:nvSpPr>
        <p:spPr bwMode="auto">
          <a:xfrm>
            <a:off x="3581400" y="20574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58" name="Line 18"/>
          <p:cNvSpPr>
            <a:spLocks noChangeShapeType="1"/>
          </p:cNvSpPr>
          <p:nvPr/>
        </p:nvSpPr>
        <p:spPr bwMode="auto">
          <a:xfrm>
            <a:off x="4343400" y="2743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59" name="Line 19"/>
          <p:cNvSpPr>
            <a:spLocks noChangeShapeType="1"/>
          </p:cNvSpPr>
          <p:nvPr/>
        </p:nvSpPr>
        <p:spPr bwMode="auto">
          <a:xfrm>
            <a:off x="4800600" y="15240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60" name="Line 20"/>
          <p:cNvSpPr>
            <a:spLocks noChangeShapeType="1"/>
          </p:cNvSpPr>
          <p:nvPr/>
        </p:nvSpPr>
        <p:spPr bwMode="auto">
          <a:xfrm flipH="1">
            <a:off x="3657600" y="15240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61" name="Line 21"/>
          <p:cNvSpPr>
            <a:spLocks noChangeShapeType="1"/>
          </p:cNvSpPr>
          <p:nvPr/>
        </p:nvSpPr>
        <p:spPr bwMode="auto">
          <a:xfrm>
            <a:off x="5943600" y="20574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62" name="Line 22"/>
          <p:cNvSpPr>
            <a:spLocks noChangeShapeType="1"/>
          </p:cNvSpPr>
          <p:nvPr/>
        </p:nvSpPr>
        <p:spPr bwMode="auto">
          <a:xfrm flipH="1">
            <a:off x="6324600" y="2819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63" name="Oval 23"/>
          <p:cNvSpPr>
            <a:spLocks noChangeArrowheads="1"/>
          </p:cNvSpPr>
          <p:nvPr/>
        </p:nvSpPr>
        <p:spPr bwMode="auto">
          <a:xfrm>
            <a:off x="68580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95</a:t>
            </a:r>
          </a:p>
        </p:txBody>
      </p:sp>
      <p:sp>
        <p:nvSpPr>
          <p:cNvPr id="394264" name="Line 24"/>
          <p:cNvSpPr>
            <a:spLocks noChangeShapeType="1"/>
          </p:cNvSpPr>
          <p:nvPr/>
        </p:nvSpPr>
        <p:spPr bwMode="auto">
          <a:xfrm>
            <a:off x="6705600" y="28194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8249" name="Oval 25"/>
          <p:cNvSpPr>
            <a:spLocks noChangeArrowheads="1"/>
          </p:cNvSpPr>
          <p:nvPr/>
        </p:nvSpPr>
        <p:spPr bwMode="auto">
          <a:xfrm>
            <a:off x="3124200" y="3962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1588252" name="Line 28"/>
          <p:cNvSpPr>
            <a:spLocks noChangeShapeType="1"/>
          </p:cNvSpPr>
          <p:nvPr/>
        </p:nvSpPr>
        <p:spPr bwMode="auto">
          <a:xfrm>
            <a:off x="3048000" y="35814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8253" name="Oval 29"/>
          <p:cNvSpPr>
            <a:spLocks noChangeArrowheads="1"/>
          </p:cNvSpPr>
          <p:nvPr/>
        </p:nvSpPr>
        <p:spPr bwMode="auto">
          <a:xfrm>
            <a:off x="3200400" y="1676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394268" name="Text Box 30"/>
          <p:cNvSpPr txBox="1">
            <a:spLocks noChangeArrowheads="1"/>
          </p:cNvSpPr>
          <p:nvPr/>
        </p:nvSpPr>
        <p:spPr bwMode="auto">
          <a:xfrm>
            <a:off x="838200" y="5181600"/>
            <a:ext cx="2667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 To see this correctly you must run it in a Powerpoint slideshow</a:t>
            </a:r>
          </a:p>
        </p:txBody>
      </p:sp>
    </p:spTree>
    <p:extLst>
      <p:ext uri="{BB962C8B-B14F-4D97-AF65-F5344CB8AC3E}">
        <p14:creationId xmlns:p14="http://schemas.microsoft.com/office/powerpoint/2010/main" val="146426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882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5882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4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1588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88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5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158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33" grpId="0" animBg="1"/>
      <p:bldP spid="1588234" grpId="0" animBg="1"/>
      <p:bldP spid="1588235" grpId="0" animBg="1"/>
      <p:bldP spid="1588235" grpId="1" animBg="1"/>
      <p:bldP spid="1588235" grpId="2" animBg="1"/>
      <p:bldP spid="1588236" grpId="0" animBg="1"/>
      <p:bldP spid="1588249" grpId="0" build="allAtOnce" animBg="1"/>
      <p:bldP spid="1588249" grpId="1" build="allAtOnce" animBg="1"/>
      <p:bldP spid="1588253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F30A77-08D6-4229-B0A1-00B0F2696505}" type="slidenum">
              <a:rPr lang="en-US" altLang="en-US" sz="14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getInoderIterator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 Method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 eaLnBrk="1" hangingPunct="1"/>
            <a:r>
              <a:rPr lang="en-US" altLang="en-US" b="1" smtClean="0">
                <a:solidFill>
                  <a:srgbClr val="996633"/>
                </a:solidFill>
                <a:ea typeface="ＭＳ Ｐゴシック" panose="020B0600070205080204" pitchFamily="34" charset="-128"/>
              </a:rPr>
              <a:t>getInorderIterator()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As we discussed previously, this will be a step-by-step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inorder traversal</a:t>
            </a:r>
            <a:r>
              <a:rPr lang="en-US" altLang="en-US" smtClean="0">
                <a:ea typeface="ＭＳ Ｐゴシック" panose="020B0600070205080204" pitchFamily="34" charset="-128"/>
              </a:rPr>
              <a:t> of the tree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It is done iteratively so that we can pause indefinitely after each item is returned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Still the logic is much less clear than for the recursive traversals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method is implemented in the BinaryTree class, so we don't have to add anything for BinarySearchTree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See BinaryTree.java</a:t>
            </a:r>
          </a:p>
        </p:txBody>
      </p:sp>
    </p:spTree>
    <p:extLst>
      <p:ext uri="{BB962C8B-B14F-4D97-AF65-F5344CB8AC3E}">
        <p14:creationId xmlns:p14="http://schemas.microsoft.com/office/powerpoint/2010/main" val="27818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6CE957-18C5-465D-A671-2DF6B7FF6C58}" type="slidenum">
              <a:rPr lang="en-US" altLang="en-US" sz="14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getInorderIterator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 Method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data and methods do we need?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Method simply returns an instance of private InorderIterator object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Recall the methods we need for an iterator()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hasNext() – is there an item left in the iteration?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next() – return the next item in the iteration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also need some instance variables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To mimic the behavior of the run-time stack, we will use our own Stack object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Plus we need a BinaryNode to store the current node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will it work?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Think about behavior of inorder traversal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need to duplicate this iteratively</a:t>
            </a:r>
          </a:p>
        </p:txBody>
      </p:sp>
    </p:spTree>
    <p:extLst>
      <p:ext uri="{BB962C8B-B14F-4D97-AF65-F5344CB8AC3E}">
        <p14:creationId xmlns:p14="http://schemas.microsoft.com/office/powerpoint/2010/main" val="30406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8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8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8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8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8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58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8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45E366-B988-422A-B100-CB97FC3D9CBB}" type="slidenum">
              <a:rPr lang="en-US" altLang="en-US" sz="14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getInorderIterator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 Method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Initially (in the constructor), set the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currentNode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the root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For each call of next()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Go left from root as far as we can, pushing all nodes onto the stack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Top of the stack will be the next value in the iteration 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nextNode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 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Then set the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currentNode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the right child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nextNode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After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nextNode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we should traverse its right subtree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That is what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currentNode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now represents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It could be null – in this case the previous node had no right subtree, and we backtrack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Let's trace this execution</a:t>
            </a:r>
          </a:p>
        </p:txBody>
      </p:sp>
    </p:spTree>
    <p:extLst>
      <p:ext uri="{BB962C8B-B14F-4D97-AF65-F5344CB8AC3E}">
        <p14:creationId xmlns:p14="http://schemas.microsoft.com/office/powerpoint/2010/main" val="235387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430F39-DE8E-4BA7-BC5E-E0DE14FE2B5A}" type="slidenum">
              <a:rPr lang="en-US" altLang="en-US" sz="14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InorderIterator.next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Method</a:t>
            </a:r>
          </a:p>
        </p:txBody>
      </p:sp>
      <p:sp>
        <p:nvSpPr>
          <p:cNvPr id="398339" name="Oval 3"/>
          <p:cNvSpPr>
            <a:spLocks noChangeArrowheads="1"/>
          </p:cNvSpPr>
          <p:nvPr/>
        </p:nvSpPr>
        <p:spPr bwMode="auto">
          <a:xfrm>
            <a:off x="5791200" y="2819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398340" name="Oval 4"/>
          <p:cNvSpPr>
            <a:spLocks noChangeArrowheads="1"/>
          </p:cNvSpPr>
          <p:nvPr/>
        </p:nvSpPr>
        <p:spPr bwMode="auto">
          <a:xfrm>
            <a:off x="73914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85</a:t>
            </a:r>
          </a:p>
        </p:txBody>
      </p:sp>
      <p:sp>
        <p:nvSpPr>
          <p:cNvPr id="398341" name="Oval 5"/>
          <p:cNvSpPr>
            <a:spLocks noChangeArrowheads="1"/>
          </p:cNvSpPr>
          <p:nvPr/>
        </p:nvSpPr>
        <p:spPr bwMode="auto">
          <a:xfrm>
            <a:off x="6934200" y="3352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80</a:t>
            </a:r>
          </a:p>
        </p:txBody>
      </p:sp>
      <p:sp>
        <p:nvSpPr>
          <p:cNvPr id="398342" name="Oval 6"/>
          <p:cNvSpPr>
            <a:spLocks noChangeArrowheads="1"/>
          </p:cNvSpPr>
          <p:nvPr/>
        </p:nvSpPr>
        <p:spPr bwMode="auto">
          <a:xfrm>
            <a:off x="7772400" y="4038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90</a:t>
            </a:r>
          </a:p>
        </p:txBody>
      </p:sp>
      <p:sp>
        <p:nvSpPr>
          <p:cNvPr id="398343" name="Oval 7"/>
          <p:cNvSpPr>
            <a:spLocks noChangeArrowheads="1"/>
          </p:cNvSpPr>
          <p:nvPr/>
        </p:nvSpPr>
        <p:spPr bwMode="auto">
          <a:xfrm>
            <a:off x="58674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45</a:t>
            </a:r>
          </a:p>
        </p:txBody>
      </p:sp>
      <p:sp>
        <p:nvSpPr>
          <p:cNvPr id="1583112" name="Oval 8"/>
          <p:cNvSpPr>
            <a:spLocks noChangeArrowheads="1"/>
          </p:cNvSpPr>
          <p:nvPr/>
        </p:nvSpPr>
        <p:spPr bwMode="auto">
          <a:xfrm>
            <a:off x="5410200" y="4038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40</a:t>
            </a:r>
          </a:p>
        </p:txBody>
      </p:sp>
      <p:sp>
        <p:nvSpPr>
          <p:cNvPr id="1583113" name="Oval 9"/>
          <p:cNvSpPr>
            <a:spLocks noChangeArrowheads="1"/>
          </p:cNvSpPr>
          <p:nvPr/>
        </p:nvSpPr>
        <p:spPr bwMode="auto">
          <a:xfrm>
            <a:off x="4648200" y="3352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1583114" name="Oval 10"/>
          <p:cNvSpPr>
            <a:spLocks noChangeArrowheads="1"/>
          </p:cNvSpPr>
          <p:nvPr/>
        </p:nvSpPr>
        <p:spPr bwMode="auto">
          <a:xfrm>
            <a:off x="3733800" y="4038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1583115" name="Oval 11"/>
          <p:cNvSpPr>
            <a:spLocks noChangeArrowheads="1"/>
          </p:cNvSpPr>
          <p:nvPr/>
        </p:nvSpPr>
        <p:spPr bwMode="auto">
          <a:xfrm>
            <a:off x="41148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1583116" name="Oval 12"/>
          <p:cNvSpPr>
            <a:spLocks noChangeArrowheads="1"/>
          </p:cNvSpPr>
          <p:nvPr/>
        </p:nvSpPr>
        <p:spPr bwMode="auto">
          <a:xfrm>
            <a:off x="32766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398349" name="Line 13"/>
          <p:cNvSpPr>
            <a:spLocks noChangeShapeType="1"/>
          </p:cNvSpPr>
          <p:nvPr/>
        </p:nvSpPr>
        <p:spPr bwMode="auto">
          <a:xfrm flipH="1">
            <a:off x="4114800" y="37338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0" name="Line 14"/>
          <p:cNvSpPr>
            <a:spLocks noChangeShapeType="1"/>
          </p:cNvSpPr>
          <p:nvPr/>
        </p:nvSpPr>
        <p:spPr bwMode="auto">
          <a:xfrm flipH="1">
            <a:off x="3581400" y="44196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4114800" y="44958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5029200" y="37338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5791200" y="44196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>
            <a:off x="6248400" y="32004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5" name="Line 19"/>
          <p:cNvSpPr>
            <a:spLocks noChangeShapeType="1"/>
          </p:cNvSpPr>
          <p:nvPr/>
        </p:nvSpPr>
        <p:spPr bwMode="auto">
          <a:xfrm flipH="1">
            <a:off x="5105400" y="32004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6" name="Line 20"/>
          <p:cNvSpPr>
            <a:spLocks noChangeShapeType="1"/>
          </p:cNvSpPr>
          <p:nvPr/>
        </p:nvSpPr>
        <p:spPr bwMode="auto">
          <a:xfrm>
            <a:off x="7391400" y="37338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7" name="Line 21"/>
          <p:cNvSpPr>
            <a:spLocks noChangeShapeType="1"/>
          </p:cNvSpPr>
          <p:nvPr/>
        </p:nvSpPr>
        <p:spPr bwMode="auto">
          <a:xfrm flipH="1">
            <a:off x="7772400" y="44958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3058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95</a:t>
            </a:r>
          </a:p>
        </p:txBody>
      </p:sp>
      <p:sp>
        <p:nvSpPr>
          <p:cNvPr id="398359" name="Line 23"/>
          <p:cNvSpPr>
            <a:spLocks noChangeShapeType="1"/>
          </p:cNvSpPr>
          <p:nvPr/>
        </p:nvSpPr>
        <p:spPr bwMode="auto">
          <a:xfrm>
            <a:off x="8153400" y="44958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28" name="Rectangle 24"/>
          <p:cNvSpPr>
            <a:spLocks noChangeArrowheads="1"/>
          </p:cNvSpPr>
          <p:nvPr/>
        </p:nvSpPr>
        <p:spPr bwMode="auto">
          <a:xfrm>
            <a:off x="685800" y="1295400"/>
            <a:ext cx="990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83129" name="Line 25"/>
          <p:cNvSpPr>
            <a:spLocks noChangeShapeType="1"/>
          </p:cNvSpPr>
          <p:nvPr/>
        </p:nvSpPr>
        <p:spPr bwMode="auto">
          <a:xfrm>
            <a:off x="1295400" y="1600200"/>
            <a:ext cx="4419600" cy="137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0" name="Rectangle 26"/>
          <p:cNvSpPr>
            <a:spLocks noChangeArrowheads="1"/>
          </p:cNvSpPr>
          <p:nvPr/>
        </p:nvSpPr>
        <p:spPr bwMode="auto">
          <a:xfrm>
            <a:off x="685800" y="1905000"/>
            <a:ext cx="990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83131" name="Rectangle 27"/>
          <p:cNvSpPr>
            <a:spLocks noChangeArrowheads="1"/>
          </p:cNvSpPr>
          <p:nvPr/>
        </p:nvSpPr>
        <p:spPr bwMode="auto">
          <a:xfrm>
            <a:off x="685800" y="2514600"/>
            <a:ext cx="990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83132" name="Rectangle 28"/>
          <p:cNvSpPr>
            <a:spLocks noChangeArrowheads="1"/>
          </p:cNvSpPr>
          <p:nvPr/>
        </p:nvSpPr>
        <p:spPr bwMode="auto">
          <a:xfrm>
            <a:off x="685800" y="3124200"/>
            <a:ext cx="990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83133" name="Line 29"/>
          <p:cNvSpPr>
            <a:spLocks noChangeShapeType="1"/>
          </p:cNvSpPr>
          <p:nvPr/>
        </p:nvSpPr>
        <p:spPr bwMode="auto">
          <a:xfrm>
            <a:off x="1295400" y="2209800"/>
            <a:ext cx="33528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4" name="Line 30"/>
          <p:cNvSpPr>
            <a:spLocks noChangeShapeType="1"/>
          </p:cNvSpPr>
          <p:nvPr/>
        </p:nvSpPr>
        <p:spPr bwMode="auto">
          <a:xfrm>
            <a:off x="1295400" y="2819400"/>
            <a:ext cx="25146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5" name="Line 31"/>
          <p:cNvSpPr>
            <a:spLocks noChangeShapeType="1"/>
          </p:cNvSpPr>
          <p:nvPr/>
        </p:nvSpPr>
        <p:spPr bwMode="auto">
          <a:xfrm>
            <a:off x="1295400" y="3429000"/>
            <a:ext cx="1981200" cy="137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68" name="Rectangle 32"/>
          <p:cNvSpPr>
            <a:spLocks noChangeArrowheads="1"/>
          </p:cNvSpPr>
          <p:nvPr/>
        </p:nvSpPr>
        <p:spPr bwMode="auto">
          <a:xfrm>
            <a:off x="457200" y="8382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nodeStack</a:t>
            </a:r>
          </a:p>
        </p:txBody>
      </p:sp>
      <p:sp>
        <p:nvSpPr>
          <p:cNvPr id="398369" name="Rectangle 33"/>
          <p:cNvSpPr>
            <a:spLocks noChangeArrowheads="1"/>
          </p:cNvSpPr>
          <p:nvPr/>
        </p:nvSpPr>
        <p:spPr bwMode="auto">
          <a:xfrm>
            <a:off x="152400" y="3962400"/>
            <a:ext cx="1828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/>
              <a:t>currentNode</a:t>
            </a:r>
          </a:p>
        </p:txBody>
      </p:sp>
      <p:sp>
        <p:nvSpPr>
          <p:cNvPr id="1583138" name="Rectangle 34"/>
          <p:cNvSpPr>
            <a:spLocks noChangeArrowheads="1"/>
          </p:cNvSpPr>
          <p:nvPr/>
        </p:nvSpPr>
        <p:spPr bwMode="auto">
          <a:xfrm>
            <a:off x="152400" y="4267200"/>
            <a:ext cx="1828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/>
              <a:t>nextNode</a:t>
            </a:r>
          </a:p>
        </p:txBody>
      </p:sp>
      <p:sp>
        <p:nvSpPr>
          <p:cNvPr id="1583139" name="Rectangle 35"/>
          <p:cNvSpPr>
            <a:spLocks noChangeArrowheads="1"/>
          </p:cNvSpPr>
          <p:nvPr/>
        </p:nvSpPr>
        <p:spPr bwMode="auto">
          <a:xfrm>
            <a:off x="1600200" y="3962400"/>
            <a:ext cx="3810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83140" name="Line 36"/>
          <p:cNvSpPr>
            <a:spLocks noChangeShapeType="1"/>
          </p:cNvSpPr>
          <p:nvPr/>
        </p:nvSpPr>
        <p:spPr bwMode="auto">
          <a:xfrm flipV="1">
            <a:off x="1600200" y="39624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1" name="Line 37"/>
          <p:cNvSpPr>
            <a:spLocks noChangeShapeType="1"/>
          </p:cNvSpPr>
          <p:nvPr/>
        </p:nvSpPr>
        <p:spPr bwMode="auto">
          <a:xfrm>
            <a:off x="1752600" y="4419600"/>
            <a:ext cx="14478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2" name="Line 38"/>
          <p:cNvSpPr>
            <a:spLocks noChangeShapeType="1"/>
          </p:cNvSpPr>
          <p:nvPr/>
        </p:nvSpPr>
        <p:spPr bwMode="auto">
          <a:xfrm flipV="1">
            <a:off x="1752600" y="3048000"/>
            <a:ext cx="3962400" cy="1066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3" name="Line 39"/>
          <p:cNvSpPr>
            <a:spLocks noChangeShapeType="1"/>
          </p:cNvSpPr>
          <p:nvPr/>
        </p:nvSpPr>
        <p:spPr bwMode="auto">
          <a:xfrm flipV="1">
            <a:off x="1752600" y="3581400"/>
            <a:ext cx="28956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4" name="Line 40"/>
          <p:cNvSpPr>
            <a:spLocks noChangeShapeType="1"/>
          </p:cNvSpPr>
          <p:nvPr/>
        </p:nvSpPr>
        <p:spPr bwMode="auto">
          <a:xfrm>
            <a:off x="1752600" y="4114800"/>
            <a:ext cx="19050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5" name="Line 41"/>
          <p:cNvSpPr>
            <a:spLocks noChangeShapeType="1"/>
          </p:cNvSpPr>
          <p:nvPr/>
        </p:nvSpPr>
        <p:spPr bwMode="auto">
          <a:xfrm>
            <a:off x="1752600" y="4114800"/>
            <a:ext cx="1447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78" name="Text Box 42"/>
          <p:cNvSpPr txBox="1">
            <a:spLocks noChangeArrowheads="1"/>
          </p:cNvSpPr>
          <p:nvPr/>
        </p:nvSpPr>
        <p:spPr bwMode="auto">
          <a:xfrm>
            <a:off x="3810000" y="5562600"/>
            <a:ext cx="4800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 To see this correctly you must run it in a Powerpoint slideshow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/>
              <a:t>Trace is only partially shown (up to 40)</a:t>
            </a:r>
          </a:p>
        </p:txBody>
      </p:sp>
      <p:sp>
        <p:nvSpPr>
          <p:cNvPr id="398379" name="Rectangle 43"/>
          <p:cNvSpPr>
            <a:spLocks noChangeArrowheads="1"/>
          </p:cNvSpPr>
          <p:nvPr/>
        </p:nvSpPr>
        <p:spPr bwMode="auto">
          <a:xfrm>
            <a:off x="6248400" y="1828800"/>
            <a:ext cx="1143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root</a:t>
            </a:r>
          </a:p>
        </p:txBody>
      </p:sp>
      <p:sp>
        <p:nvSpPr>
          <p:cNvPr id="398380" name="Line 44"/>
          <p:cNvSpPr>
            <a:spLocks noChangeShapeType="1"/>
          </p:cNvSpPr>
          <p:nvPr/>
        </p:nvSpPr>
        <p:spPr bwMode="auto">
          <a:xfrm flipH="1">
            <a:off x="6019800" y="2057400"/>
            <a:ext cx="381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9" name="Line 45"/>
          <p:cNvSpPr>
            <a:spLocks noChangeShapeType="1"/>
          </p:cNvSpPr>
          <p:nvPr/>
        </p:nvSpPr>
        <p:spPr bwMode="auto">
          <a:xfrm flipV="1">
            <a:off x="1752600" y="4267200"/>
            <a:ext cx="1905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0" name="Line 46"/>
          <p:cNvSpPr>
            <a:spLocks noChangeShapeType="1"/>
          </p:cNvSpPr>
          <p:nvPr/>
        </p:nvSpPr>
        <p:spPr bwMode="auto">
          <a:xfrm>
            <a:off x="1752600" y="4114800"/>
            <a:ext cx="23622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1" name="Line 47"/>
          <p:cNvSpPr>
            <a:spLocks noChangeShapeType="1"/>
          </p:cNvSpPr>
          <p:nvPr/>
        </p:nvSpPr>
        <p:spPr bwMode="auto">
          <a:xfrm>
            <a:off x="1295400" y="2819400"/>
            <a:ext cx="2819400" cy="1981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2" name="Line 48"/>
          <p:cNvSpPr>
            <a:spLocks noChangeShapeType="1"/>
          </p:cNvSpPr>
          <p:nvPr/>
        </p:nvSpPr>
        <p:spPr bwMode="auto">
          <a:xfrm>
            <a:off x="1752600" y="4419600"/>
            <a:ext cx="2362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3" name="Line 49"/>
          <p:cNvSpPr>
            <a:spLocks noChangeShapeType="1"/>
          </p:cNvSpPr>
          <p:nvPr/>
        </p:nvSpPr>
        <p:spPr bwMode="auto">
          <a:xfrm flipV="1">
            <a:off x="1752600" y="3657600"/>
            <a:ext cx="2819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4" name="Freeform 50"/>
          <p:cNvSpPr>
            <a:spLocks/>
          </p:cNvSpPr>
          <p:nvPr/>
        </p:nvSpPr>
        <p:spPr bwMode="auto">
          <a:xfrm>
            <a:off x="1752600" y="3800475"/>
            <a:ext cx="3652838" cy="369888"/>
          </a:xfrm>
          <a:custGeom>
            <a:avLst/>
            <a:gdLst>
              <a:gd name="T0" fmla="*/ 0 w 2301"/>
              <a:gd name="T1" fmla="*/ 2147483647 h 233"/>
              <a:gd name="T2" fmla="*/ 2147483647 w 2301"/>
              <a:gd name="T3" fmla="*/ 2147483647 h 233"/>
              <a:gd name="T4" fmla="*/ 2147483647 w 2301"/>
              <a:gd name="T5" fmla="*/ 2147483647 h 233"/>
              <a:gd name="T6" fmla="*/ 0 60000 65536"/>
              <a:gd name="T7" fmla="*/ 0 60000 65536"/>
              <a:gd name="T8" fmla="*/ 0 60000 65536"/>
              <a:gd name="T9" fmla="*/ 0 w 2301"/>
              <a:gd name="T10" fmla="*/ 0 h 233"/>
              <a:gd name="T11" fmla="*/ 2301 w 2301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1" h="233">
                <a:moveTo>
                  <a:pt x="0" y="198"/>
                </a:moveTo>
                <a:cubicBezTo>
                  <a:pt x="456" y="102"/>
                  <a:pt x="913" y="0"/>
                  <a:pt x="1296" y="6"/>
                </a:cubicBezTo>
                <a:cubicBezTo>
                  <a:pt x="1679" y="12"/>
                  <a:pt x="2092" y="186"/>
                  <a:pt x="2301" y="233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5" name="Line 51"/>
          <p:cNvSpPr>
            <a:spLocks noChangeShapeType="1"/>
          </p:cNvSpPr>
          <p:nvPr/>
        </p:nvSpPr>
        <p:spPr bwMode="auto">
          <a:xfrm>
            <a:off x="1295400" y="2209800"/>
            <a:ext cx="4114800" cy="190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6" name="Freeform 52"/>
          <p:cNvSpPr>
            <a:spLocks/>
          </p:cNvSpPr>
          <p:nvPr/>
        </p:nvSpPr>
        <p:spPr bwMode="auto">
          <a:xfrm>
            <a:off x="1752600" y="3848100"/>
            <a:ext cx="3581400" cy="571500"/>
          </a:xfrm>
          <a:custGeom>
            <a:avLst/>
            <a:gdLst>
              <a:gd name="T0" fmla="*/ 0 w 2256"/>
              <a:gd name="T1" fmla="*/ 2147483647 h 360"/>
              <a:gd name="T2" fmla="*/ 2147483647 w 2256"/>
              <a:gd name="T3" fmla="*/ 2147483647 h 360"/>
              <a:gd name="T4" fmla="*/ 2147483647 w 2256"/>
              <a:gd name="T5" fmla="*/ 2147483647 h 360"/>
              <a:gd name="T6" fmla="*/ 0 60000 65536"/>
              <a:gd name="T7" fmla="*/ 0 60000 65536"/>
              <a:gd name="T8" fmla="*/ 0 60000 65536"/>
              <a:gd name="T9" fmla="*/ 0 w 2256"/>
              <a:gd name="T10" fmla="*/ 0 h 360"/>
              <a:gd name="T11" fmla="*/ 2256 w 225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360">
                <a:moveTo>
                  <a:pt x="0" y="360"/>
                </a:moveTo>
                <a:cubicBezTo>
                  <a:pt x="388" y="204"/>
                  <a:pt x="776" y="48"/>
                  <a:pt x="1152" y="24"/>
                </a:cubicBezTo>
                <a:cubicBezTo>
                  <a:pt x="1528" y="0"/>
                  <a:pt x="1892" y="108"/>
                  <a:pt x="2256" y="216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3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83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8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83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83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83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83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83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83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583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83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83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83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583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583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583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58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83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5831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583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583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83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583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583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83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583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58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583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583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58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1583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1583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83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158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583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583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9" dur="500"/>
                                        <p:tgtEl>
                                          <p:spTgt spid="1583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1583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1583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583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158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116" grpId="0"/>
      <p:bldP spid="1583128" grpId="0" animBg="1"/>
      <p:bldP spid="1583130" grpId="0" animBg="1"/>
      <p:bldP spid="1583130" grpId="1" animBg="1"/>
      <p:bldP spid="1583130" grpId="2" animBg="1"/>
      <p:bldP spid="1583130" grpId="3" animBg="1"/>
      <p:bldP spid="1583131" grpId="0" animBg="1"/>
      <p:bldP spid="1583131" grpId="1" animBg="1"/>
      <p:bldP spid="1583131" grpId="2" animBg="1"/>
      <p:bldP spid="1583131" grpId="3" animBg="1"/>
      <p:bldP spid="1583132" grpId="0" animBg="1"/>
      <p:bldP spid="1583132" grpId="1" animBg="1"/>
      <p:bldP spid="1583138" grpId="0" animBg="1"/>
      <p:bldP spid="1583139" grpId="0" animBg="1"/>
      <p:bldP spid="1583139" grpId="1" animBg="1"/>
      <p:bldP spid="1583139" grpId="2" animBg="1"/>
      <p:bldP spid="1583139" grpId="3" animBg="1"/>
      <p:bldP spid="1583139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>
                <a:ea typeface="Tahoma"/>
                <a:cs typeface="Tahoma"/>
              </a:rPr>
              <a:t>ADTs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Bag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Stack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List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Tree</a:t>
            </a:r>
          </a:p>
          <a:p>
            <a:pPr marL="514350" indent="-457200"/>
            <a:r>
              <a:rPr lang="en-US" dirty="0" smtClean="0">
                <a:ea typeface="Tahoma"/>
                <a:cs typeface="Tahoma"/>
              </a:rPr>
              <a:t>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Recursive 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Sorting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Searching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Tree implementation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B82F96-F54B-4C71-A4EF-39195AFF0B14}" type="slidenum">
              <a:rPr lang="en-US" alt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Binary Search Trees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Binary Trees are nice, but how can we use them effectively as data structures?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One way is to organize the data in the tree in a special way, to create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binary search tree (BST)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 BST is a binary tree such that, for each node in the tree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All data in the left subtree of that node is less than the data in that node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All data in the right subtree of that node is greater than the data in that node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Note that this definition does not allow for duplicates.  If we want to allow duplicates we should add "or equal to" to one of the above lines (but not both)</a:t>
            </a:r>
          </a:p>
        </p:txBody>
      </p:sp>
    </p:spTree>
    <p:extLst>
      <p:ext uri="{BB962C8B-B14F-4D97-AF65-F5344CB8AC3E}">
        <p14:creationId xmlns:p14="http://schemas.microsoft.com/office/powerpoint/2010/main" val="347149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0891B1-FBCE-48F8-B3EF-8212A2B1A440}" type="slidenum">
              <a:rPr lang="en-US" altLang="en-US" sz="14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Binary Search Trees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marL="952500" lvl="1" indent="-495300" eaLnBrk="1" hangingPunct="1"/>
            <a:r>
              <a:rPr lang="en-US" altLang="en-US" smtClean="0">
                <a:ea typeface="ＭＳ Ｐゴシック" panose="020B0600070205080204" pitchFamily="34" charset="-128"/>
              </a:rPr>
              <a:t>Naturally, we can also define BSTs recursively:</a:t>
            </a:r>
          </a:p>
          <a:p>
            <a:pPr marL="1333500" lvl="2" indent="-419100" eaLnBrk="1" hangingPunct="1"/>
            <a:r>
              <a:rPr lang="en-US" altLang="en-US" smtClean="0">
                <a:ea typeface="ＭＳ Ｐゴシック" panose="020B0600070205080204" pitchFamily="34" charset="-128"/>
              </a:rPr>
              <a:t>A binary tree, T, is a BST if either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altLang="en-US" smtClean="0">
                <a:ea typeface="ＭＳ Ｐゴシック" panose="020B0600070205080204" pitchFamily="34" charset="-128"/>
              </a:rPr>
              <a:t>T is empty (base case) or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altLang="en-US" smtClean="0">
                <a:ea typeface="ＭＳ Ｐゴシック" panose="020B0600070205080204" pitchFamily="34" charset="-128"/>
              </a:rPr>
              <a:t>T is a node with the following structure</a:t>
            </a:r>
          </a:p>
          <a:p>
            <a:pPr marL="1752600" lvl="3" indent="-381000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marL="1752600" lvl="3" indent="-381000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marL="2171700" lvl="4" indent="-342900" eaLnBrk="1" hangingPunct="1"/>
            <a:r>
              <a:rPr lang="en-US" altLang="en-US" smtClean="0">
                <a:ea typeface="ＭＳ Ｐゴシック" panose="020B0600070205080204" pitchFamily="34" charset="-128"/>
              </a:rPr>
              <a:t>where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all values</a:t>
            </a:r>
            <a:r>
              <a:rPr lang="en-US" altLang="en-US" smtClean="0">
                <a:ea typeface="ＭＳ Ｐゴシック" panose="020B0600070205080204" pitchFamily="34" charset="-128"/>
              </a:rPr>
              <a:t> in the tree rooted at </a:t>
            </a:r>
            <a:r>
              <a:rPr lang="en-US" altLang="en-US" b="1" smtClean="0">
                <a:ea typeface="ＭＳ Ｐゴシック" panose="020B0600070205080204" pitchFamily="34" charset="-128"/>
              </a:rPr>
              <a:t>left</a:t>
            </a:r>
            <a:r>
              <a:rPr lang="en-US" altLang="en-US" smtClean="0">
                <a:ea typeface="ＭＳ Ｐゴシック" panose="020B0600070205080204" pitchFamily="34" charset="-128"/>
              </a:rPr>
              <a:t> are less than data</a:t>
            </a:r>
          </a:p>
          <a:p>
            <a:pPr marL="2171700" lvl="4" indent="-342900" eaLnBrk="1" hangingPunct="1"/>
            <a:r>
              <a:rPr lang="en-US" altLang="en-US" smtClean="0">
                <a:ea typeface="ＭＳ Ｐゴシック" panose="020B0600070205080204" pitchFamily="34" charset="-128"/>
              </a:rPr>
              <a:t>where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all values</a:t>
            </a:r>
            <a:r>
              <a:rPr lang="en-US" altLang="en-US" smtClean="0">
                <a:ea typeface="ＭＳ Ｐゴシック" panose="020B0600070205080204" pitchFamily="34" charset="-128"/>
              </a:rPr>
              <a:t> in the tree rooted at </a:t>
            </a:r>
            <a:r>
              <a:rPr lang="en-US" altLang="en-US" b="1" smtClean="0">
                <a:ea typeface="ＭＳ Ｐゴシック" panose="020B0600070205080204" pitchFamily="34" charset="-128"/>
              </a:rPr>
              <a:t>right</a:t>
            </a:r>
            <a:r>
              <a:rPr lang="en-US" altLang="en-US" smtClean="0">
                <a:ea typeface="ＭＳ Ｐゴシック" panose="020B0600070205080204" pitchFamily="34" charset="-128"/>
              </a:rPr>
              <a:t> are greater than data</a:t>
            </a:r>
          </a:p>
          <a:p>
            <a:pPr marL="2171700" lvl="4" indent="-342900" eaLnBrk="1" hangingPunct="1"/>
            <a:r>
              <a:rPr lang="en-US" altLang="en-US" smtClean="0">
                <a:ea typeface="ＭＳ Ｐゴシック" panose="020B0600070205080204" pitchFamily="34" charset="-128"/>
              </a:rPr>
              <a:t>where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left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right</a:t>
            </a:r>
            <a:r>
              <a:rPr lang="en-US" altLang="en-US" smtClean="0">
                <a:ea typeface="ＭＳ Ｐゴシック" panose="020B0600070205080204" pitchFamily="34" charset="-128"/>
              </a:rPr>
              <a:t> are BSTs</a:t>
            </a:r>
          </a:p>
          <a:p>
            <a:pPr marL="2171700" lvl="4" indent="-342900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marL="1752600" lvl="3" indent="-381000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523716" name="Group 4"/>
          <p:cNvGraphicFramePr>
            <a:graphicFrameLocks noGrp="1"/>
          </p:cNvGraphicFramePr>
          <p:nvPr/>
        </p:nvGraphicFramePr>
        <p:xfrm>
          <a:off x="2514600" y="3200400"/>
          <a:ext cx="4191000" cy="5080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2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2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52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237812-075E-470B-83A7-FC6408E9E0AC}" type="slidenum">
              <a:rPr lang="en-US" altLang="en-US" sz="14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Binary Search Trees</a:t>
            </a:r>
          </a:p>
        </p:txBody>
      </p:sp>
      <p:sp>
        <p:nvSpPr>
          <p:cNvPr id="1524739" name="Oval 3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1524740" name="Oval 4"/>
          <p:cNvSpPr>
            <a:spLocks noChangeArrowheads="1"/>
          </p:cNvSpPr>
          <p:nvPr/>
        </p:nvSpPr>
        <p:spPr bwMode="auto">
          <a:xfrm>
            <a:off x="76962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80</a:t>
            </a:r>
          </a:p>
        </p:txBody>
      </p:sp>
      <p:sp>
        <p:nvSpPr>
          <p:cNvPr id="1524741" name="Oval 5"/>
          <p:cNvSpPr>
            <a:spLocks noChangeArrowheads="1"/>
          </p:cNvSpPr>
          <p:nvPr/>
        </p:nvSpPr>
        <p:spPr bwMode="auto">
          <a:xfrm>
            <a:off x="85344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90</a:t>
            </a:r>
          </a:p>
        </p:txBody>
      </p:sp>
      <p:sp>
        <p:nvSpPr>
          <p:cNvPr id="1524742" name="Oval 6"/>
          <p:cNvSpPr>
            <a:spLocks noChangeArrowheads="1"/>
          </p:cNvSpPr>
          <p:nvPr/>
        </p:nvSpPr>
        <p:spPr bwMode="auto">
          <a:xfrm>
            <a:off x="61722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40</a:t>
            </a:r>
          </a:p>
        </p:txBody>
      </p:sp>
      <p:sp>
        <p:nvSpPr>
          <p:cNvPr id="1524743" name="Oval 7"/>
          <p:cNvSpPr>
            <a:spLocks noChangeArrowheads="1"/>
          </p:cNvSpPr>
          <p:nvPr/>
        </p:nvSpPr>
        <p:spPr bwMode="auto">
          <a:xfrm>
            <a:off x="54102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1524744" name="Oval 8"/>
          <p:cNvSpPr>
            <a:spLocks noChangeArrowheads="1"/>
          </p:cNvSpPr>
          <p:nvPr/>
        </p:nvSpPr>
        <p:spPr bwMode="auto">
          <a:xfrm>
            <a:off x="44958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1524745" name="Line 9"/>
          <p:cNvSpPr>
            <a:spLocks noChangeShapeType="1"/>
          </p:cNvSpPr>
          <p:nvPr/>
        </p:nvSpPr>
        <p:spPr bwMode="auto">
          <a:xfrm flipH="1">
            <a:off x="4876800" y="5562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6" name="Line 10"/>
          <p:cNvSpPr>
            <a:spLocks noChangeShapeType="1"/>
          </p:cNvSpPr>
          <p:nvPr/>
        </p:nvSpPr>
        <p:spPr bwMode="auto">
          <a:xfrm>
            <a:off x="5791200" y="55626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7" name="Line 11"/>
          <p:cNvSpPr>
            <a:spLocks noChangeShapeType="1"/>
          </p:cNvSpPr>
          <p:nvPr/>
        </p:nvSpPr>
        <p:spPr bwMode="auto">
          <a:xfrm>
            <a:off x="7010400" y="50292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8" name="Line 12"/>
          <p:cNvSpPr>
            <a:spLocks noChangeShapeType="1"/>
          </p:cNvSpPr>
          <p:nvPr/>
        </p:nvSpPr>
        <p:spPr bwMode="auto">
          <a:xfrm flipH="1">
            <a:off x="5867400" y="50292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9" name="Line 13"/>
          <p:cNvSpPr>
            <a:spLocks noChangeShapeType="1"/>
          </p:cNvSpPr>
          <p:nvPr/>
        </p:nvSpPr>
        <p:spPr bwMode="auto">
          <a:xfrm>
            <a:off x="8153400" y="55626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50" name="Oval 14"/>
          <p:cNvSpPr>
            <a:spLocks noChangeArrowheads="1"/>
          </p:cNvSpPr>
          <p:nvPr/>
        </p:nvSpPr>
        <p:spPr bwMode="auto">
          <a:xfrm>
            <a:off x="4572000" y="1066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1524751" name="Oval 15"/>
          <p:cNvSpPr>
            <a:spLocks noChangeArrowheads="1"/>
          </p:cNvSpPr>
          <p:nvPr/>
        </p:nvSpPr>
        <p:spPr bwMode="auto">
          <a:xfrm>
            <a:off x="61722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85</a:t>
            </a:r>
          </a:p>
        </p:txBody>
      </p:sp>
      <p:sp>
        <p:nvSpPr>
          <p:cNvPr id="1524752" name="Oval 16"/>
          <p:cNvSpPr>
            <a:spLocks noChangeArrowheads="1"/>
          </p:cNvSpPr>
          <p:nvPr/>
        </p:nvSpPr>
        <p:spPr bwMode="auto">
          <a:xfrm>
            <a:off x="5715000" y="1600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80</a:t>
            </a:r>
          </a:p>
        </p:txBody>
      </p:sp>
      <p:sp>
        <p:nvSpPr>
          <p:cNvPr id="1524753" name="Oval 17"/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90</a:t>
            </a:r>
          </a:p>
        </p:txBody>
      </p:sp>
      <p:sp>
        <p:nvSpPr>
          <p:cNvPr id="1524754" name="Oval 18"/>
          <p:cNvSpPr>
            <a:spLocks noChangeArrowheads="1"/>
          </p:cNvSpPr>
          <p:nvPr/>
        </p:nvSpPr>
        <p:spPr bwMode="auto">
          <a:xfrm>
            <a:off x="46482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45</a:t>
            </a:r>
          </a:p>
        </p:txBody>
      </p:sp>
      <p:sp>
        <p:nvSpPr>
          <p:cNvPr id="1524755" name="Oval 19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40</a:t>
            </a:r>
          </a:p>
        </p:txBody>
      </p:sp>
      <p:sp>
        <p:nvSpPr>
          <p:cNvPr id="1524756" name="Oval 20"/>
          <p:cNvSpPr>
            <a:spLocks noChangeArrowheads="1"/>
          </p:cNvSpPr>
          <p:nvPr/>
        </p:nvSpPr>
        <p:spPr bwMode="auto">
          <a:xfrm>
            <a:off x="3429000" y="1600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1524757" name="Oval 21"/>
          <p:cNvSpPr>
            <a:spLocks noChangeArrowheads="1"/>
          </p:cNvSpPr>
          <p:nvPr/>
        </p:nvSpPr>
        <p:spPr bwMode="auto">
          <a:xfrm>
            <a:off x="2514600" y="2286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1524758" name="Oval 22"/>
          <p:cNvSpPr>
            <a:spLocks noChangeArrowheads="1"/>
          </p:cNvSpPr>
          <p:nvPr/>
        </p:nvSpPr>
        <p:spPr bwMode="auto">
          <a:xfrm>
            <a:off x="28956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20</a:t>
            </a:r>
          </a:p>
        </p:txBody>
      </p:sp>
      <p:sp>
        <p:nvSpPr>
          <p:cNvPr id="1524759" name="Oval 23"/>
          <p:cNvSpPr>
            <a:spLocks noChangeArrowheads="1"/>
          </p:cNvSpPr>
          <p:nvPr/>
        </p:nvSpPr>
        <p:spPr bwMode="auto">
          <a:xfrm>
            <a:off x="20574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524760" name="Line 24"/>
          <p:cNvSpPr>
            <a:spLocks noChangeShapeType="1"/>
          </p:cNvSpPr>
          <p:nvPr/>
        </p:nvSpPr>
        <p:spPr bwMode="auto">
          <a:xfrm flipH="1">
            <a:off x="2895600" y="19812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1" name="Line 25"/>
          <p:cNvSpPr>
            <a:spLocks noChangeShapeType="1"/>
          </p:cNvSpPr>
          <p:nvPr/>
        </p:nvSpPr>
        <p:spPr bwMode="auto">
          <a:xfrm flipH="1">
            <a:off x="2362200" y="26670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2" name="Line 26"/>
          <p:cNvSpPr>
            <a:spLocks noChangeShapeType="1"/>
          </p:cNvSpPr>
          <p:nvPr/>
        </p:nvSpPr>
        <p:spPr bwMode="auto">
          <a:xfrm>
            <a:off x="2895600" y="27432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3" name="Line 27"/>
          <p:cNvSpPr>
            <a:spLocks noChangeShapeType="1"/>
          </p:cNvSpPr>
          <p:nvPr/>
        </p:nvSpPr>
        <p:spPr bwMode="auto">
          <a:xfrm>
            <a:off x="3810000" y="19812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4" name="Line 28"/>
          <p:cNvSpPr>
            <a:spLocks noChangeShapeType="1"/>
          </p:cNvSpPr>
          <p:nvPr/>
        </p:nvSpPr>
        <p:spPr bwMode="auto">
          <a:xfrm>
            <a:off x="4572000" y="26670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5" name="Line 29"/>
          <p:cNvSpPr>
            <a:spLocks noChangeShapeType="1"/>
          </p:cNvSpPr>
          <p:nvPr/>
        </p:nvSpPr>
        <p:spPr bwMode="auto">
          <a:xfrm>
            <a:off x="5029200" y="14478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6" name="Line 30"/>
          <p:cNvSpPr>
            <a:spLocks noChangeShapeType="1"/>
          </p:cNvSpPr>
          <p:nvPr/>
        </p:nvSpPr>
        <p:spPr bwMode="auto">
          <a:xfrm flipH="1">
            <a:off x="3886200" y="14478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7" name="Line 31"/>
          <p:cNvSpPr>
            <a:spLocks noChangeShapeType="1"/>
          </p:cNvSpPr>
          <p:nvPr/>
        </p:nvSpPr>
        <p:spPr bwMode="auto">
          <a:xfrm>
            <a:off x="6172200" y="19812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8" name="Line 32"/>
          <p:cNvSpPr>
            <a:spLocks noChangeShapeType="1"/>
          </p:cNvSpPr>
          <p:nvPr/>
        </p:nvSpPr>
        <p:spPr bwMode="auto">
          <a:xfrm flipH="1">
            <a:off x="6553200" y="27432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9" name="Oval 33"/>
          <p:cNvSpPr>
            <a:spLocks noChangeArrowheads="1"/>
          </p:cNvSpPr>
          <p:nvPr/>
        </p:nvSpPr>
        <p:spPr bwMode="auto">
          <a:xfrm>
            <a:off x="70866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95</a:t>
            </a:r>
          </a:p>
        </p:txBody>
      </p:sp>
      <p:sp>
        <p:nvSpPr>
          <p:cNvPr id="1524770" name="Line 34"/>
          <p:cNvSpPr>
            <a:spLocks noChangeShapeType="1"/>
          </p:cNvSpPr>
          <p:nvPr/>
        </p:nvSpPr>
        <p:spPr bwMode="auto">
          <a:xfrm>
            <a:off x="6934200" y="27432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71" name="Oval 35"/>
          <p:cNvSpPr>
            <a:spLocks noChangeArrowheads="1"/>
          </p:cNvSpPr>
          <p:nvPr/>
        </p:nvSpPr>
        <p:spPr bwMode="auto">
          <a:xfrm>
            <a:off x="7162800" y="5867400"/>
            <a:ext cx="457200" cy="457200"/>
          </a:xfrm>
          <a:prstGeom prst="ellipse">
            <a:avLst/>
          </a:prstGeom>
          <a:solidFill>
            <a:srgbClr val="80008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1524772" name="Line 36"/>
          <p:cNvSpPr>
            <a:spLocks noChangeShapeType="1"/>
          </p:cNvSpPr>
          <p:nvPr/>
        </p:nvSpPr>
        <p:spPr bwMode="auto">
          <a:xfrm flipV="1">
            <a:off x="7543800" y="56388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73" name="Oval 37"/>
          <p:cNvSpPr>
            <a:spLocks noChangeArrowheads="1"/>
          </p:cNvSpPr>
          <p:nvPr/>
        </p:nvSpPr>
        <p:spPr bwMode="auto">
          <a:xfrm>
            <a:off x="4191000" y="3962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1524774" name="Oval 38"/>
          <p:cNvSpPr>
            <a:spLocks noChangeArrowheads="1"/>
          </p:cNvSpPr>
          <p:nvPr/>
        </p:nvSpPr>
        <p:spPr bwMode="auto">
          <a:xfrm>
            <a:off x="3048000" y="4495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1524775" name="Oval 39"/>
          <p:cNvSpPr>
            <a:spLocks noChangeArrowheads="1"/>
          </p:cNvSpPr>
          <p:nvPr/>
        </p:nvSpPr>
        <p:spPr bwMode="auto">
          <a:xfrm>
            <a:off x="21336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1524776" name="Oval 40"/>
          <p:cNvSpPr>
            <a:spLocks noChangeArrowheads="1"/>
          </p:cNvSpPr>
          <p:nvPr/>
        </p:nvSpPr>
        <p:spPr bwMode="auto">
          <a:xfrm>
            <a:off x="1676400" y="5943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524777" name="Line 41"/>
          <p:cNvSpPr>
            <a:spLocks noChangeShapeType="1"/>
          </p:cNvSpPr>
          <p:nvPr/>
        </p:nvSpPr>
        <p:spPr bwMode="auto">
          <a:xfrm flipH="1">
            <a:off x="2514600" y="48768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78" name="Line 42"/>
          <p:cNvSpPr>
            <a:spLocks noChangeShapeType="1"/>
          </p:cNvSpPr>
          <p:nvPr/>
        </p:nvSpPr>
        <p:spPr bwMode="auto">
          <a:xfrm flipH="1">
            <a:off x="1981200" y="55626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79" name="Line 43"/>
          <p:cNvSpPr>
            <a:spLocks noChangeShapeType="1"/>
          </p:cNvSpPr>
          <p:nvPr/>
        </p:nvSpPr>
        <p:spPr bwMode="auto">
          <a:xfrm flipH="1">
            <a:off x="3505200" y="43434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80" name="Text Box 44"/>
          <p:cNvSpPr txBox="1">
            <a:spLocks noChangeArrowheads="1"/>
          </p:cNvSpPr>
          <p:nvPr/>
        </p:nvSpPr>
        <p:spPr bwMode="auto">
          <a:xfrm>
            <a:off x="1600200" y="137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BST</a:t>
            </a:r>
          </a:p>
        </p:txBody>
      </p:sp>
      <p:sp>
        <p:nvSpPr>
          <p:cNvPr id="1524781" name="Text Box 45"/>
          <p:cNvSpPr txBox="1">
            <a:spLocks noChangeArrowheads="1"/>
          </p:cNvSpPr>
          <p:nvPr/>
        </p:nvSpPr>
        <p:spPr bwMode="auto">
          <a:xfrm>
            <a:off x="838200" y="4495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BST</a:t>
            </a:r>
          </a:p>
        </p:txBody>
      </p:sp>
      <p:sp>
        <p:nvSpPr>
          <p:cNvPr id="1524782" name="Text Box 46"/>
          <p:cNvSpPr txBox="1">
            <a:spLocks noChangeArrowheads="1"/>
          </p:cNvSpPr>
          <p:nvPr/>
        </p:nvSpPr>
        <p:spPr bwMode="auto">
          <a:xfrm>
            <a:off x="5638800" y="4114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NOT A BST</a:t>
            </a:r>
          </a:p>
        </p:txBody>
      </p:sp>
    </p:spTree>
    <p:extLst>
      <p:ext uri="{BB962C8B-B14F-4D97-AF65-F5344CB8AC3E}">
        <p14:creationId xmlns:p14="http://schemas.microsoft.com/office/powerpoint/2010/main" val="30462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47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247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247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247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5247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247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247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247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5247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5247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247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5247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5247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5247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5247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5247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5247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15247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15247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15247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15247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5247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15247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15247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15247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" dur="1" fill="hold"/>
                                        <p:tgtEl>
                                          <p:spTgt spid="15247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15247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0" dur="1" fill="hold"/>
                                        <p:tgtEl>
                                          <p:spTgt spid="15247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3" dur="1" fill="hold"/>
                                        <p:tgtEl>
                                          <p:spTgt spid="15247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" fill="hold"/>
                                        <p:tgtEl>
                                          <p:spTgt spid="15247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1" dur="1" fill="hold"/>
                                        <p:tgtEl>
                                          <p:spTgt spid="15247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4" dur="1" fill="hold"/>
                                        <p:tgtEl>
                                          <p:spTgt spid="15247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1" fill="hold"/>
                                        <p:tgtEl>
                                          <p:spTgt spid="15247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0" dur="1" fill="hold"/>
                                        <p:tgtEl>
                                          <p:spTgt spid="15247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3" dur="1" fill="hold"/>
                                        <p:tgtEl>
                                          <p:spTgt spid="15247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6" dur="1" fill="hold"/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9" dur="1" fill="hold"/>
                                        <p:tgtEl>
                                          <p:spTgt spid="15247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" dur="1" fill="hold"/>
                                        <p:tgtEl>
                                          <p:spTgt spid="1524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" dur="1" fill="hold"/>
                                        <p:tgtEl>
                                          <p:spTgt spid="15247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8" dur="1" fill="hold"/>
                                        <p:tgtEl>
                                          <p:spTgt spid="15247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" dur="1" fill="hold"/>
                                        <p:tgtEl>
                                          <p:spTgt spid="1524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4" dur="1" fill="hold"/>
                                        <p:tgtEl>
                                          <p:spTgt spid="15247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15247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0" dur="1" fill="hold"/>
                                        <p:tgtEl>
                                          <p:spTgt spid="15247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39" grpId="0" animBg="1"/>
      <p:bldP spid="1524740" grpId="0" animBg="1"/>
      <p:bldP spid="1524741" grpId="0" animBg="1"/>
      <p:bldP spid="1524742" grpId="0" animBg="1"/>
      <p:bldP spid="1524743" grpId="0" animBg="1"/>
      <p:bldP spid="1524744" grpId="0" animBg="1"/>
      <p:bldP spid="1524750" grpId="0" animBg="1"/>
      <p:bldP spid="1524751" grpId="0" animBg="1"/>
      <p:bldP spid="1524752" grpId="0" animBg="1"/>
      <p:bldP spid="1524753" grpId="0" animBg="1"/>
      <p:bldP spid="1524754" grpId="0" animBg="1"/>
      <p:bldP spid="1524755" grpId="0" animBg="1"/>
      <p:bldP spid="1524756" grpId="0" animBg="1"/>
      <p:bldP spid="1524757" grpId="0" animBg="1"/>
      <p:bldP spid="1524758" grpId="0" animBg="1"/>
      <p:bldP spid="1524759" grpId="0" animBg="1"/>
      <p:bldP spid="1524769" grpId="0" animBg="1"/>
      <p:bldP spid="1524771" grpId="0" animBg="1"/>
      <p:bldP spid="1524773" grpId="0" animBg="1"/>
      <p:bldP spid="1524774" grpId="0" animBg="1"/>
      <p:bldP spid="1524775" grpId="0" animBg="1"/>
      <p:bldP spid="1524776" grpId="0" animBg="1"/>
      <p:bldP spid="1524780" grpId="0"/>
      <p:bldP spid="1524781" grpId="0"/>
      <p:bldP spid="15247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BD7F2D-A268-4746-BB3C-820356E65428}" type="slidenum">
              <a:rPr lang="en-US" altLang="en-US" sz="14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Interface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Let's back up a bit now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haven't defined the BST ADT yet (i.e. the methods that make up a BST):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Actually, the text defines a more general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SearchTreeInterface</a:t>
            </a:r>
            <a:r>
              <a:rPr lang="en-US" altLang="en-US" smtClean="0">
                <a:ea typeface="ＭＳ Ｐゴシック" panose="020B0600070205080204" pitchFamily="34" charset="-128"/>
              </a:rPr>
              <a:t>, which our BST will implement:</a:t>
            </a:r>
          </a:p>
          <a:p>
            <a:pPr lvl="3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boolean contains(T entry)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Is an entry in the tree or not?</a:t>
            </a:r>
          </a:p>
          <a:p>
            <a:pPr lvl="3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T getEntry(T entry)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Find and return and entry that "equals" the param entry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the key matches return the object; otherwise return null</a:t>
            </a:r>
          </a:p>
        </p:txBody>
      </p:sp>
    </p:spTree>
    <p:extLst>
      <p:ext uri="{BB962C8B-B14F-4D97-AF65-F5344CB8AC3E}">
        <p14:creationId xmlns:p14="http://schemas.microsoft.com/office/powerpoint/2010/main" val="37481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C7284D-768B-4B0A-AF7A-29515806AD19}" type="slidenum">
              <a:rPr lang="en-US" altLang="en-US" sz="14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Interface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T add(T newEntry)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Add a new entry into the tree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New object is put into its appropriate location, keeping the search property of the tree intact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an object matching newEntry is already present in the tree, replace it and return the old object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if we don't want to replace it?  Implications?</a:t>
            </a:r>
          </a:p>
          <a:p>
            <a:pPr lvl="3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T remove(T entry)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Remove entry from the tree and return it if it exists; otherwise return null</a:t>
            </a:r>
          </a:p>
          <a:p>
            <a:pPr lvl="3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Iterator&lt;T&gt; getInorderIterator()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Return an iterator that will allow us to go through the items sequentially from smallest to largest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Go back and look at Iterator&lt;T&gt; interface</a:t>
            </a:r>
          </a:p>
        </p:txBody>
      </p:sp>
    </p:spTree>
    <p:extLst>
      <p:ext uri="{BB962C8B-B14F-4D97-AF65-F5344CB8AC3E}">
        <p14:creationId xmlns:p14="http://schemas.microsoft.com/office/powerpoint/2010/main" val="37477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2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2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2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52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52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2275</Words>
  <Application>Microsoft Office PowerPoint</Application>
  <PresentationFormat>On-screen Show (4:3)</PresentationFormat>
  <Paragraphs>383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MS PGothic</vt:lpstr>
      <vt:lpstr>MS PGothic</vt:lpstr>
      <vt:lpstr>Arial</vt:lpstr>
      <vt:lpstr>Arial Unicode MS</vt:lpstr>
      <vt:lpstr>Courier New</vt:lpstr>
      <vt:lpstr>Marlett</vt:lpstr>
      <vt:lpstr>Tahoma</vt:lpstr>
      <vt:lpstr>Times New Roman</vt:lpstr>
      <vt:lpstr>Generic</vt:lpstr>
      <vt:lpstr>PowerPoint Presentation</vt:lpstr>
      <vt:lpstr>Administrivia</vt:lpstr>
      <vt:lpstr> Earlier in the course</vt:lpstr>
      <vt:lpstr>Today’s Topics</vt:lpstr>
      <vt:lpstr> Binary Search Trees</vt:lpstr>
      <vt:lpstr> Binary Search Trees</vt:lpstr>
      <vt:lpstr> Binary Search Trees</vt:lpstr>
      <vt:lpstr> BST Interface</vt:lpstr>
      <vt:lpstr> BST Interface</vt:lpstr>
      <vt:lpstr> BST Search</vt:lpstr>
      <vt:lpstr> BST Search vs. Sorted Array Search</vt:lpstr>
      <vt:lpstr> BST Search vs. Sorted Array Search</vt:lpstr>
      <vt:lpstr> BST Implementation</vt:lpstr>
      <vt:lpstr> BST Implementation</vt:lpstr>
      <vt:lpstr> BST Implementation</vt:lpstr>
      <vt:lpstr> BST Implementation</vt:lpstr>
      <vt:lpstr> BST Implementation</vt:lpstr>
      <vt:lpstr> BST Recursive addEntry() Method</vt:lpstr>
      <vt:lpstr> BST add() Method </vt:lpstr>
      <vt:lpstr> BST remove() Method</vt:lpstr>
      <vt:lpstr> BST remove() Method</vt:lpstr>
      <vt:lpstr> BST remove() Method</vt:lpstr>
      <vt:lpstr> BST remove() Method</vt:lpstr>
      <vt:lpstr> BST remove() Method</vt:lpstr>
      <vt:lpstr> Deleting a Node with 2 Children from a BST</vt:lpstr>
      <vt:lpstr> BST getInoderIterator() Method</vt:lpstr>
      <vt:lpstr> BST getInorderIterator() Method</vt:lpstr>
      <vt:lpstr> BST getInorderIterator() Method</vt:lpstr>
      <vt:lpstr> BST InorderIterator.next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286</cp:revision>
  <dcterms:modified xsi:type="dcterms:W3CDTF">2017-12-05T22:39:56Z</dcterms:modified>
</cp:coreProperties>
</file>