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</p:sldMasterIdLst>
  <p:notesMasterIdLst>
    <p:notesMasterId r:id="rId38"/>
  </p:notesMasterIdLst>
  <p:handoutMasterIdLst>
    <p:handoutMasterId r:id="rId39"/>
  </p:handoutMasterIdLst>
  <p:sldIdLst>
    <p:sldId id="1470" r:id="rId2"/>
    <p:sldId id="1476" r:id="rId3"/>
    <p:sldId id="1471" r:id="rId4"/>
    <p:sldId id="1516" r:id="rId5"/>
    <p:sldId id="1517" r:id="rId6"/>
    <p:sldId id="1518" r:id="rId7"/>
    <p:sldId id="1519" r:id="rId8"/>
    <p:sldId id="1520" r:id="rId9"/>
    <p:sldId id="1521" r:id="rId10"/>
    <p:sldId id="1522" r:id="rId11"/>
    <p:sldId id="1523" r:id="rId12"/>
    <p:sldId id="1524" r:id="rId13"/>
    <p:sldId id="1525" r:id="rId14"/>
    <p:sldId id="1526" r:id="rId15"/>
    <p:sldId id="1527" r:id="rId16"/>
    <p:sldId id="1528" r:id="rId17"/>
    <p:sldId id="1529" r:id="rId18"/>
    <p:sldId id="1530" r:id="rId19"/>
    <p:sldId id="1531" r:id="rId20"/>
    <p:sldId id="1532" r:id="rId21"/>
    <p:sldId id="1533" r:id="rId22"/>
    <p:sldId id="1534" r:id="rId23"/>
    <p:sldId id="1535" r:id="rId24"/>
    <p:sldId id="1536" r:id="rId25"/>
    <p:sldId id="1537" r:id="rId26"/>
    <p:sldId id="1538" r:id="rId27"/>
    <p:sldId id="1539" r:id="rId28"/>
    <p:sldId id="1540" r:id="rId29"/>
    <p:sldId id="1541" r:id="rId30"/>
    <p:sldId id="1542" r:id="rId31"/>
    <p:sldId id="1543" r:id="rId32"/>
    <p:sldId id="1544" r:id="rId33"/>
    <p:sldId id="1545" r:id="rId34"/>
    <p:sldId id="1546" r:id="rId35"/>
    <p:sldId id="1547" r:id="rId36"/>
    <p:sldId id="1548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99"/>
    <a:srgbClr val="C5FFFF"/>
    <a:srgbClr val="00FFFF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9"/>
    <p:restoredTop sz="80088" autoAdjust="0"/>
  </p:normalViewPr>
  <p:slideViewPr>
    <p:cSldViewPr snapToGrid="0">
      <p:cViewPr varScale="1">
        <p:scale>
          <a:sx n="127" d="100"/>
          <a:sy n="127" d="100"/>
        </p:scale>
        <p:origin x="31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CC6764-B98D-4DA1-81BB-E257CAF9E30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45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23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23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E2BCF2-DAE1-442F-ACD4-1C6952EABF5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25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 all cases with a simple array or linked list, one of the operations (either add or remove) is linear.  Thus, if we consider N adds followed by N removes, the total run-time will be N^2 by the following logic [we consider the case of the unsorted array – other cases are similar]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Each add() will be O(1) for a total of O(N)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First remove will require N comparisons to find the highest priority item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Second remove will require N-1 comparisons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Third remove will require N-2 comparisons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…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Adding we get the sum: 1 + 2 + … + N which we know evaluates to N(N+1)/2 which is O(N^2)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 the amortized case we have O(N^2)/N = O(N) per operation, which is more time than we want to spend</a:t>
            </a:r>
          </a:p>
        </p:txBody>
      </p:sp>
      <p:sp>
        <p:nvSpPr>
          <p:cNvPr id="425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45F498-E33D-476E-BF2C-36212496DB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86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10" r:id="rId12"/>
    <p:sldLayoutId id="2147485211" r:id="rId13"/>
    <p:sldLayoutId id="2147485203" r:id="rId14"/>
    <p:sldLayoutId id="2147485204" r:id="rId15"/>
    <p:sldLayoutId id="2147485205" r:id="rId16"/>
    <p:sldLayoutId id="2147485196" r:id="rId17"/>
    <p:sldLayoutId id="2147485197" r:id="rId18"/>
    <p:sldLayoutId id="2147485189" r:id="rId19"/>
    <p:sldLayoutId id="2147485190" r:id="rId20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sz="2400" b="1" dirty="0" smtClean="0">
                <a:solidFill>
                  <a:srgbClr val="000000"/>
                </a:solidFill>
              </a:rPr>
              <a:t>Queue and Heap</a:t>
            </a:r>
          </a:p>
          <a:p>
            <a:pPr algn="ctr" eaLnBrk="1">
              <a:lnSpc>
                <a:spcPct val="92000"/>
              </a:lnSpc>
            </a:pPr>
            <a:r>
              <a:rPr lang="en-GB" sz="2400" dirty="0" smtClean="0">
                <a:solidFill>
                  <a:srgbClr val="000000"/>
                </a:solidFill>
              </a:rPr>
              <a:t>(Slides from </a:t>
            </a:r>
            <a:r>
              <a:rPr lang="en-GB" sz="2400" dirty="0" err="1" smtClean="0">
                <a:solidFill>
                  <a:srgbClr val="000000"/>
                </a:solidFill>
              </a:rPr>
              <a:t>Dr.</a:t>
            </a:r>
            <a:r>
              <a:rPr lang="en-GB" sz="2400" dirty="0" smtClean="0">
                <a:solidFill>
                  <a:srgbClr val="000000"/>
                </a:solidFill>
              </a:rPr>
              <a:t> John Ramirez’s CS 445 course)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5F925-2891-4B6F-A3F5-393D21CD04B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Ex: A bank wants to determine how best to set up its lines to the tellers: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Option 1</a:t>
            </a:r>
            <a:r>
              <a:rPr lang="en-US" altLang="en-US" smtClean="0">
                <a:ea typeface="ＭＳ Ｐゴシック" panose="020B0600070205080204" pitchFamily="34" charset="-128"/>
              </a:rPr>
              <a:t>: Have a separate line for each teller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Option 2</a:t>
            </a:r>
            <a:r>
              <a:rPr lang="en-US" altLang="en-US" smtClean="0">
                <a:ea typeface="ＭＳ Ｐゴシック" panose="020B0600070205080204" pitchFamily="34" charset="-128"/>
              </a:rPr>
              <a:t>: Have a single line, with the customer at the front going to the next available teller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we determine which will have better results?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try each one for a while and measure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Obviously this will take time and may create some upset customers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can simulate each one using reasonable data and compare the results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Other (often more complex) problems can also be solved through simulation </a:t>
            </a:r>
          </a:p>
        </p:txBody>
      </p:sp>
    </p:spTree>
    <p:extLst>
      <p:ext uri="{BB962C8B-B14F-4D97-AF65-F5344CB8AC3E}">
        <p14:creationId xmlns:p14="http://schemas.microsoft.com/office/powerpoint/2010/main" val="5220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0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0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60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7E340-8BFE-46CC-9CA5-C0F9898DE2D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Queue Implementation?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need a structure that has access to both the front and the rear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We'd like both enqueue and dequeue to be O(1) operations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have two basic approaches: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Use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linked-list based</a:t>
            </a:r>
            <a:r>
              <a:rPr lang="en-US" altLang="en-US" smtClean="0">
                <a:ea typeface="ＭＳ Ｐゴシック" panose="020B0600070205080204" pitchFamily="34" charset="-128"/>
              </a:rPr>
              <a:t> implementation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Use an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 based</a:t>
            </a:r>
            <a:r>
              <a:rPr lang="en-US" altLang="en-US" smtClean="0">
                <a:ea typeface="ＭＳ Ｐゴシック" panose="020B0600070205080204" pitchFamily="34" charset="-128"/>
              </a:rPr>
              <a:t> implementation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Let's consider each one</a:t>
            </a:r>
          </a:p>
        </p:txBody>
      </p:sp>
    </p:spTree>
    <p:extLst>
      <p:ext uri="{BB962C8B-B14F-4D97-AF65-F5344CB8AC3E}">
        <p14:creationId xmlns:p14="http://schemas.microsoft.com/office/powerpoint/2010/main" val="16627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60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874F1A-36DB-4328-8B0F-A2CC27AC701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Queue using a Linked List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implementation is fairly straightforward as long as we have 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doubly linked 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or access to the front and rear of the list</a:t>
            </a:r>
          </a:p>
          <a:p>
            <a:pPr lvl="2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enqueue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simply adds a new object to the end of the list</a:t>
            </a:r>
          </a:p>
          <a:p>
            <a:pPr lvl="2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dequeue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simply removes an object from the front of the list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Other operations are also simple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We can build our Queue from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LinkedList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object, making the implementation even simpler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is more or less done in the JDK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QueueInterface.java, LList.java</a:t>
            </a:r>
          </a:p>
        </p:txBody>
      </p:sp>
    </p:spTree>
    <p:extLst>
      <p:ext uri="{BB962C8B-B14F-4D97-AF65-F5344CB8AC3E}">
        <p14:creationId xmlns:p14="http://schemas.microsoft.com/office/powerpoint/2010/main" val="23982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3622EE-1E6C-4C3B-949D-03AE92C84CC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Note that Queue is an interface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class implements Queue (among other things)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Note that in one way this is a good use of interfaces as ADTs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Even though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LinkedList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can do a lot more than just the Queue operations, if we use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QueueInterface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reference to the object, we restrict it to the Queue operations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text author also uses an interface, but implements the Queue from scratch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LinkedQueue.java from text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Linked list with front and rear references is used</a:t>
            </a:r>
          </a:p>
        </p:txBody>
      </p:sp>
    </p:spTree>
    <p:extLst>
      <p:ext uri="{BB962C8B-B14F-4D97-AF65-F5344CB8AC3E}">
        <p14:creationId xmlns:p14="http://schemas.microsoft.com/office/powerpoint/2010/main" val="140388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1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61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0673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D42E0E-B54D-4724-85F2-64C4F74764E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Are there other linked options?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 circular linked list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extra link gives us all the functionality we need for a Queue</a:t>
            </a:r>
          </a:p>
          <a:p>
            <a:pPr lvl="3" eaLnBrk="1" hangingPunct="1"/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enqueue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newNode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Node(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newEntry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newNode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newNode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3" eaLnBrk="1" hangingPunct="1"/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dequeue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lastNode.next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frontNode.next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null;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 </a:t>
            </a:r>
            <a:r>
              <a:rPr lang="en-US" altLang="en-US" sz="1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frontNode</a:t>
            </a:r>
            <a:r>
              <a:rPr lang="en-US" altLang="en-US" sz="1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</p:txBody>
      </p:sp>
      <p:graphicFrame>
        <p:nvGraphicFramePr>
          <p:cNvPr id="16035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76924"/>
              </p:ext>
            </p:extLst>
          </p:nvPr>
        </p:nvGraphicFramePr>
        <p:xfrm>
          <a:off x="1288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03596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40456"/>
              </p:ext>
            </p:extLst>
          </p:nvPr>
        </p:nvGraphicFramePr>
        <p:xfrm>
          <a:off x="2812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0360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72518"/>
              </p:ext>
            </p:extLst>
          </p:nvPr>
        </p:nvGraphicFramePr>
        <p:xfrm>
          <a:off x="4336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036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63059"/>
              </p:ext>
            </p:extLst>
          </p:nvPr>
        </p:nvGraphicFramePr>
        <p:xfrm>
          <a:off x="5860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0362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78765"/>
              </p:ext>
            </p:extLst>
          </p:nvPr>
        </p:nvGraphicFramePr>
        <p:xfrm>
          <a:off x="7384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09644" name="AutoShape 44"/>
          <p:cNvCxnSpPr>
            <a:cxnSpLocks noChangeShapeType="1"/>
          </p:cNvCxnSpPr>
          <p:nvPr/>
        </p:nvCxnSpPr>
        <p:spPr bwMode="auto">
          <a:xfrm>
            <a:off x="2088573" y="6188075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5" name="AutoShape 45"/>
          <p:cNvCxnSpPr>
            <a:cxnSpLocks noChangeShapeType="1"/>
          </p:cNvCxnSpPr>
          <p:nvPr/>
        </p:nvCxnSpPr>
        <p:spPr bwMode="auto">
          <a:xfrm>
            <a:off x="6622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6" name="AutoShape 46"/>
          <p:cNvCxnSpPr>
            <a:cxnSpLocks noChangeShapeType="1"/>
          </p:cNvCxnSpPr>
          <p:nvPr/>
        </p:nvCxnSpPr>
        <p:spPr bwMode="auto">
          <a:xfrm>
            <a:off x="5098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7" name="AutoShape 47"/>
          <p:cNvCxnSpPr>
            <a:cxnSpLocks noChangeShapeType="1"/>
          </p:cNvCxnSpPr>
          <p:nvPr/>
        </p:nvCxnSpPr>
        <p:spPr bwMode="auto">
          <a:xfrm>
            <a:off x="3574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48" name="Freeform 48"/>
          <p:cNvSpPr>
            <a:spLocks/>
          </p:cNvSpPr>
          <p:nvPr/>
        </p:nvSpPr>
        <p:spPr bwMode="auto">
          <a:xfrm>
            <a:off x="1412298" y="5484813"/>
            <a:ext cx="7434263" cy="688975"/>
          </a:xfrm>
          <a:custGeom>
            <a:avLst/>
            <a:gdLst>
              <a:gd name="T0" fmla="*/ 2147483647 w 4683"/>
              <a:gd name="T1" fmla="*/ 2147483647 h 434"/>
              <a:gd name="T2" fmla="*/ 2147483647 w 4683"/>
              <a:gd name="T3" fmla="*/ 2147483647 h 434"/>
              <a:gd name="T4" fmla="*/ 2147483647 w 4683"/>
              <a:gd name="T5" fmla="*/ 2147483647 h 434"/>
              <a:gd name="T6" fmla="*/ 2147483647 w 4683"/>
              <a:gd name="T7" fmla="*/ 2147483647 h 434"/>
              <a:gd name="T8" fmla="*/ 2147483647 w 4683"/>
              <a:gd name="T9" fmla="*/ 2147483647 h 434"/>
              <a:gd name="T10" fmla="*/ 2147483647 w 4683"/>
              <a:gd name="T11" fmla="*/ 2147483647 h 434"/>
              <a:gd name="T12" fmla="*/ 2147483647 w 4683"/>
              <a:gd name="T13" fmla="*/ 2147483647 h 434"/>
              <a:gd name="T14" fmla="*/ 2147483647 w 4683"/>
              <a:gd name="T15" fmla="*/ 2147483647 h 4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83"/>
              <a:gd name="T25" fmla="*/ 0 h 434"/>
              <a:gd name="T26" fmla="*/ 4683 w 4683"/>
              <a:gd name="T27" fmla="*/ 434 h 43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83" h="434">
                <a:moveTo>
                  <a:pt x="4290" y="433"/>
                </a:moveTo>
                <a:cubicBezTo>
                  <a:pt x="4336" y="427"/>
                  <a:pt x="4502" y="434"/>
                  <a:pt x="4566" y="394"/>
                </a:cubicBezTo>
                <a:cubicBezTo>
                  <a:pt x="4630" y="354"/>
                  <a:pt x="4683" y="248"/>
                  <a:pt x="4674" y="193"/>
                </a:cubicBezTo>
                <a:cubicBezTo>
                  <a:pt x="4665" y="138"/>
                  <a:pt x="4649" y="92"/>
                  <a:pt x="4512" y="66"/>
                </a:cubicBezTo>
                <a:cubicBezTo>
                  <a:pt x="4375" y="40"/>
                  <a:pt x="4237" y="47"/>
                  <a:pt x="3849" y="39"/>
                </a:cubicBezTo>
                <a:cubicBezTo>
                  <a:pt x="3461" y="31"/>
                  <a:pt x="2762" y="19"/>
                  <a:pt x="2181" y="19"/>
                </a:cubicBezTo>
                <a:cubicBezTo>
                  <a:pt x="1600" y="19"/>
                  <a:pt x="720" y="0"/>
                  <a:pt x="360" y="39"/>
                </a:cubicBezTo>
                <a:cubicBezTo>
                  <a:pt x="0" y="78"/>
                  <a:pt x="89" y="209"/>
                  <a:pt x="18" y="253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60363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31098"/>
              </p:ext>
            </p:extLst>
          </p:nvPr>
        </p:nvGraphicFramePr>
        <p:xfrm>
          <a:off x="1288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0364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81239"/>
              </p:ext>
            </p:extLst>
          </p:nvPr>
        </p:nvGraphicFramePr>
        <p:xfrm>
          <a:off x="2812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03649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99039"/>
              </p:ext>
            </p:extLst>
          </p:nvPr>
        </p:nvGraphicFramePr>
        <p:xfrm>
          <a:off x="4336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0365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60829"/>
              </p:ext>
            </p:extLst>
          </p:nvPr>
        </p:nvGraphicFramePr>
        <p:xfrm>
          <a:off x="5860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0366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53332"/>
              </p:ext>
            </p:extLst>
          </p:nvPr>
        </p:nvGraphicFramePr>
        <p:xfrm>
          <a:off x="7384473" y="5943600"/>
          <a:ext cx="1066800" cy="4873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09689" name="AutoShape 89"/>
          <p:cNvCxnSpPr>
            <a:cxnSpLocks noChangeShapeType="1"/>
          </p:cNvCxnSpPr>
          <p:nvPr/>
        </p:nvCxnSpPr>
        <p:spPr bwMode="auto">
          <a:xfrm rot="16200000" flipH="1">
            <a:off x="7106660" y="5611813"/>
            <a:ext cx="593725" cy="38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0" name="AutoShape 90"/>
          <p:cNvCxnSpPr>
            <a:cxnSpLocks noChangeShapeType="1"/>
          </p:cNvCxnSpPr>
          <p:nvPr/>
        </p:nvCxnSpPr>
        <p:spPr bwMode="auto">
          <a:xfrm>
            <a:off x="2088573" y="6188075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1" name="AutoShape 91"/>
          <p:cNvCxnSpPr>
            <a:cxnSpLocks noChangeShapeType="1"/>
          </p:cNvCxnSpPr>
          <p:nvPr/>
        </p:nvCxnSpPr>
        <p:spPr bwMode="auto">
          <a:xfrm>
            <a:off x="6622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2" name="AutoShape 92"/>
          <p:cNvCxnSpPr>
            <a:cxnSpLocks noChangeShapeType="1"/>
          </p:cNvCxnSpPr>
          <p:nvPr/>
        </p:nvCxnSpPr>
        <p:spPr bwMode="auto">
          <a:xfrm>
            <a:off x="5098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3" name="AutoShape 93"/>
          <p:cNvCxnSpPr>
            <a:cxnSpLocks noChangeShapeType="1"/>
          </p:cNvCxnSpPr>
          <p:nvPr/>
        </p:nvCxnSpPr>
        <p:spPr bwMode="auto">
          <a:xfrm>
            <a:off x="3574473" y="6172200"/>
            <a:ext cx="7239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4" name="Line 94"/>
          <p:cNvSpPr>
            <a:spLocks noChangeShapeType="1"/>
          </p:cNvSpPr>
          <p:nvPr/>
        </p:nvSpPr>
        <p:spPr bwMode="auto">
          <a:xfrm flipV="1">
            <a:off x="7917873" y="5943600"/>
            <a:ext cx="5334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95" name="Text Box 95"/>
          <p:cNvSpPr txBox="1">
            <a:spLocks noChangeArrowheads="1"/>
          </p:cNvSpPr>
          <p:nvPr/>
        </p:nvSpPr>
        <p:spPr bwMode="auto">
          <a:xfrm>
            <a:off x="6705600" y="4800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lastNode</a:t>
            </a:r>
          </a:p>
        </p:txBody>
      </p:sp>
    </p:spTree>
    <p:extLst>
      <p:ext uri="{BB962C8B-B14F-4D97-AF65-F5344CB8AC3E}">
        <p14:creationId xmlns:p14="http://schemas.microsoft.com/office/powerpoint/2010/main" val="32614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0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0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0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0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8D4517-3B4F-49C0-B11F-FAD8CC3D11B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410200"/>
          </a:xfrm>
        </p:spPr>
        <p:txBody>
          <a:bodyPr/>
          <a:lstStyle/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Take this notion one step further: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Logic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enqueue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dequeue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are as we expect 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However, when we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dequeue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rather than removing the node (and allowing it to be garbage collected), we instead just "deallocate it" ourselves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way we save some overhead of creating new nodes all the time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We keep two references: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freeNode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queueNode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the front of the queue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will be the next node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dequeued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freeNode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the rear of the queue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This will be the next node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enqueued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– if none left we will then create a new node</a:t>
            </a:r>
          </a:p>
        </p:txBody>
      </p:sp>
    </p:spTree>
    <p:extLst>
      <p:ext uri="{BB962C8B-B14F-4D97-AF65-F5344CB8AC3E}">
        <p14:creationId xmlns:p14="http://schemas.microsoft.com/office/powerpoint/2010/main" val="11523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60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0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60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0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60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B5A7F8-903D-480C-94C0-3731132A650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Queue using an array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Arrays that we have seen so far can easily add at the end, so enqueue is not a problem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Can clearly be done in O(1) time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may have to resize, but we know how to do that too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removing from the front is trickier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ArrayList, removing from the front </a:t>
            </a:r>
            <a:r>
              <a:rPr lang="en-US" altLang="en-US" smtClean="0">
                <a:ea typeface="ＭＳ Ｐゴシック" panose="020B0600070205080204" pitchFamily="34" charset="-128"/>
              </a:rPr>
              <a:t>causes the remaining objects to be shifted forward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gives a run-time of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O(N)</a:t>
            </a:r>
            <a:r>
              <a:rPr lang="en-US" altLang="en-US" smtClean="0">
                <a:ea typeface="ＭＳ Ｐゴシック" panose="020B0600070205080204" pitchFamily="34" charset="-128"/>
              </a:rPr>
              <a:t>, not O(1) as we want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So we will not use an ArrayList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Instead we will work directly with an array to implement our Queue</a:t>
            </a:r>
          </a:p>
        </p:txBody>
      </p:sp>
    </p:spTree>
    <p:extLst>
      <p:ext uri="{BB962C8B-B14F-4D97-AF65-F5344CB8AC3E}">
        <p14:creationId xmlns:p14="http://schemas.microsoft.com/office/powerpoint/2010/main" val="41921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60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C720A-D29A-489B-9FAA-D3DB02271BD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we make dequeue an O(1) operation?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if the front of the Queue could "move" – not necessarily be at index 0?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would then keep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head index</a:t>
            </a:r>
            <a:r>
              <a:rPr lang="en-US" altLang="en-US" smtClean="0">
                <a:ea typeface="ＭＳ Ｐゴシック" panose="020B0600070205080204" pitchFamily="34" charset="-128"/>
              </a:rPr>
              <a:t> to tell us where the front is (and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tail index</a:t>
            </a:r>
            <a:r>
              <a:rPr lang="en-US" altLang="en-US" smtClean="0">
                <a:ea typeface="ＭＳ Ｐゴシック" panose="020B0600070205080204" pitchFamily="34" charset="-128"/>
              </a:rPr>
              <a:t> to tell where the end is)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Ok…so now we can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enqueue</a:t>
            </a:r>
            <a:r>
              <a:rPr lang="en-US" altLang="en-US" smtClean="0">
                <a:ea typeface="ＭＳ Ｐゴシック" panose="020B0600070205080204" pitchFamily="34" charset="-128"/>
              </a:rPr>
              <a:t> at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rear</a:t>
            </a:r>
            <a:r>
              <a:rPr lang="en-US" altLang="en-US" smtClean="0">
                <a:ea typeface="ＭＳ Ｐゴシック" panose="020B0600070205080204" pitchFamily="34" charset="-128"/>
              </a:rPr>
              <a:t> by incrementing the tail index and putting the new object in that location and we can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dequeue</a:t>
            </a:r>
            <a:r>
              <a:rPr lang="en-US" altLang="en-US" smtClean="0">
                <a:ea typeface="ＭＳ Ｐゴシック" panose="020B0600070205080204" pitchFamily="34" charset="-128"/>
              </a:rPr>
              <a:t> in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front</a:t>
            </a:r>
            <a:r>
              <a:rPr lang="en-US" altLang="en-US" smtClean="0">
                <a:ea typeface="ＭＳ Ｐゴシック" panose="020B0600070205080204" pitchFamily="34" charset="-128"/>
              </a:rPr>
              <a:t> by simply returning the head value and incrementing the head index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1219200" y="5181600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1606661" name="Group 5"/>
          <p:cNvGraphicFramePr>
            <a:graphicFrameLocks noGrp="1"/>
          </p:cNvGraphicFramePr>
          <p:nvPr/>
        </p:nvGraphicFramePr>
        <p:xfrm>
          <a:off x="1524000" y="4953000"/>
          <a:ext cx="6096000" cy="11176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43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0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67EF3F-2140-4D5E-926A-9DD10C28052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This implementation will definitely work, but it has an important drawback: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Both enqueue and dequeue increment index values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Once we increment front past a location, we never use that location again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Thus, as the queue is used the data migrates toward the end of the array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Clearly this is wasteful in terms of memory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can we do to fix this problem?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need a way to reclaim the locations at the front of the array without spending too much time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So shifting is not a good idea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22128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0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0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60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0EC660-1FC4-4173-854F-33D0951981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about proceeding down the array as we did before, but when we get to the end, we wrap around back to the beginning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We call this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circular queue</a:t>
            </a:r>
            <a:r>
              <a:rPr lang="en-US" altLang="en-US" smtClean="0">
                <a:ea typeface="ＭＳ Ｐゴシック" panose="020B0600070205080204" pitchFamily="34" charset="-128"/>
              </a:rPr>
              <a:t>, since we use the array locations in a circular way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Circular queue before enqueue of 80</a:t>
            </a:r>
          </a:p>
          <a:p>
            <a:pPr lvl="3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3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3"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Circular queue after enqueue of 80</a:t>
            </a:r>
          </a:p>
          <a:p>
            <a:pPr lvl="3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608708" name="Group 4"/>
          <p:cNvGraphicFramePr>
            <a:graphicFrameLocks noGrp="1"/>
          </p:cNvGraphicFramePr>
          <p:nvPr/>
        </p:nvGraphicFramePr>
        <p:xfrm>
          <a:off x="1524000" y="3581400"/>
          <a:ext cx="6096000" cy="97473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H</a:t>
                      </a: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</a:p>
                  </a:txBody>
                  <a:tcPr marT="45563" marB="4556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60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50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90</a:t>
                      </a:r>
                    </a:p>
                  </a:txBody>
                  <a:tcPr marT="45563" marB="4556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08746" name="Group 42"/>
          <p:cNvGraphicFramePr>
            <a:graphicFrameLocks noGrp="1"/>
          </p:cNvGraphicFramePr>
          <p:nvPr/>
        </p:nvGraphicFramePr>
        <p:xfrm>
          <a:off x="1524000" y="5105400"/>
          <a:ext cx="6096000" cy="1041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6087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60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08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5 due on 12/12 @11:59pm</a:t>
            </a:r>
          </a:p>
          <a:p>
            <a:r>
              <a:rPr lang="en-US" dirty="0" smtClean="0"/>
              <a:t>Final on 12/15 12:00-1:50pm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dirty="0" smtClean="0"/>
              <a:t>OMET </a:t>
            </a:r>
            <a:r>
              <a:rPr lang="en-US" dirty="0"/>
              <a:t>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Email with subject 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My Pitt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CourseWeb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pic>
        <p:nvPicPr>
          <p:cNvPr id="7" name="Picture 2" descr="CourseWeb_Teaching Survey_ Student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42" y="3301190"/>
            <a:ext cx="4474029" cy="288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F70742-8C9F-419B-AFAD-399F47C6BBA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52578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can this be done?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Actually it is quite simple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When we increment the front and rear index values we do so mod the array length, or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backIndex = (backIndex + 1) % queue.length;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queue[backIndex] = newEntry;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As long as backIndex+1 is less than queue.length, the result is a normal increment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once backIndex+1 == queue.length, taking the mod will result in 0, returning us to the beginning of the array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One remaining question: how do we know if the queue is empty or full?</a:t>
            </a:r>
          </a:p>
        </p:txBody>
      </p:sp>
    </p:spTree>
    <p:extLst>
      <p:ext uri="{BB962C8B-B14F-4D97-AF65-F5344CB8AC3E}">
        <p14:creationId xmlns:p14="http://schemas.microsoft.com/office/powerpoint/2010/main" val="1706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CB74A-29F6-42E7-917E-5836B940919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Both indexes move throughout the array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Show example on board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front == (back+1) %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queue.length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when array is full or empty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One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easy solution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to keep track of the size with an extra instance variable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Text doesn't want to do that (even though the size of a queue is often needed)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Rather, they keep one location in the array empty, even if the queue is full</a:t>
            </a: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Array is full when front == (back + 2) %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queue.length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Empty when front == (back + 1) %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queue.length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Let's look at some more code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See ArrayQueue.java</a:t>
            </a:r>
          </a:p>
        </p:txBody>
      </p:sp>
    </p:spTree>
    <p:extLst>
      <p:ext uri="{BB962C8B-B14F-4D97-AF65-F5344CB8AC3E}">
        <p14:creationId xmlns:p14="http://schemas.microsoft.com/office/powerpoint/2010/main" val="6440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61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61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61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1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61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61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61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61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2B58B-ED7C-4922-B345-5379527DF3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656"/>
            <a:ext cx="9144000" cy="37148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Array vs. Linked List Implementations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 far we have discussed both array and linked list based data structures: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List interface</a:t>
            </a:r>
            <a:r>
              <a:rPr lang="en-US" altLang="en-US" smtClean="0">
                <a:ea typeface="ＭＳ Ｐゴシック" panose="020B0600070205080204" pitchFamily="34" charset="-128"/>
              </a:rPr>
              <a:t> we have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ArrayList</a:t>
            </a:r>
            <a:r>
              <a:rPr lang="en-US" altLang="en-US" smtClean="0">
                <a:ea typeface="ＭＳ Ｐゴシック" panose="020B0600070205080204" pitchFamily="34" charset="-128"/>
              </a:rPr>
              <a:t> (and Vector) and LinkedList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Stack</a:t>
            </a:r>
            <a:r>
              <a:rPr lang="en-US" altLang="en-US" smtClean="0">
                <a:ea typeface="ＭＳ Ｐゴシック" panose="020B0600070205080204" pitchFamily="34" charset="-128"/>
              </a:rPr>
              <a:t> we have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subclass of Vector</a:t>
            </a:r>
            <a:r>
              <a:rPr lang="en-US" altLang="en-US" smtClean="0">
                <a:ea typeface="ＭＳ Ｐゴシック" panose="020B0600070205080204" pitchFamily="34" charset="-128"/>
              </a:rPr>
              <a:t> (as we discussed)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or of LinkedList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For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Queue</a:t>
            </a:r>
            <a:r>
              <a:rPr lang="en-US" altLang="en-US" smtClean="0">
                <a:ea typeface="ＭＳ Ｐゴシック" panose="020B0600070205080204" pitchFamily="34" charset="-128"/>
              </a:rPr>
              <a:t> we have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linked list version</a:t>
            </a:r>
            <a:r>
              <a:rPr lang="en-US" altLang="en-US" smtClean="0">
                <a:ea typeface="ＭＳ Ｐゴシック" panose="020B0600070205080204" pitchFamily="34" charset="-128"/>
              </a:rPr>
              <a:t> in text (LinkedQueue.java) and also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circular array-based version </a:t>
            </a:r>
            <a:r>
              <a:rPr lang="en-US" altLang="en-US" smtClean="0">
                <a:ea typeface="ＭＳ Ｐゴシック" panose="020B0600070205080204" pitchFamily="34" charset="-128"/>
              </a:rPr>
              <a:t>(ArrayQueue.java)</a:t>
            </a:r>
            <a:endParaRPr lang="en-US" altLang="en-US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 which do we prefer?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It depends!</a:t>
            </a:r>
          </a:p>
        </p:txBody>
      </p:sp>
    </p:spTree>
    <p:extLst>
      <p:ext uri="{BB962C8B-B14F-4D97-AF65-F5344CB8AC3E}">
        <p14:creationId xmlns:p14="http://schemas.microsoft.com/office/powerpoint/2010/main" val="35704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1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045528-C4C1-4EDA-8B18-751D8A50E1C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78" y="260282"/>
            <a:ext cx="8826731" cy="33823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Array vs. Linked List Implementations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Consider Stack and Queue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As long as resizing is done in an intelligent way, the array versions of these tend to be a bit faster than the linked list versions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Stack: push(), pop() are O(1) amortized time for both implementations, but they are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constant factor faster in normal use with the array version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Queue: enqueue(), dequeue() are O(1) amortized time for both implementations, but they are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constant factor faster in normal use with the array version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notice that the Vector does not automatically "downward" size when items are deleted, so that Vector-based Stack will not either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It could waste memory if it previously had many items and now has few</a:t>
            </a:r>
          </a:p>
        </p:txBody>
      </p:sp>
    </p:spTree>
    <p:extLst>
      <p:ext uri="{BB962C8B-B14F-4D97-AF65-F5344CB8AC3E}">
        <p14:creationId xmlns:p14="http://schemas.microsoft.com/office/powerpoint/2010/main" val="91414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1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1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61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FAEF9C-6EC0-429A-94E2-017A5BBB5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283"/>
            <a:ext cx="9144000" cy="3049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Array vs. Linked List Implementations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general, you need to decide for a given application which implementation is more appropriate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real life, however (especially now)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Most of these data structures are predefined in a library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Java Collections Framework</a:t>
            </a:r>
          </a:p>
          <a:p>
            <a:pPr lvl="4" eaLnBrk="1" hangingPunct="1"/>
            <a:r>
              <a:rPr lang="en-US" altLang="en-US" smtClean="0">
                <a:ea typeface="ＭＳ Ｐゴシック" panose="020B0600070205080204" pitchFamily="34" charset="-128"/>
              </a:rPr>
              <a:t>Stack is array-based, Queue is LL-based</a:t>
            </a:r>
          </a:p>
          <a:p>
            <a:pPr lvl="3" eaLnBrk="1" hangingPunct="1"/>
            <a:r>
              <a:rPr lang="en-US" altLang="en-US" smtClean="0">
                <a:ea typeface="ＭＳ Ｐゴシック" panose="020B0600070205080204" pitchFamily="34" charset="-128"/>
              </a:rPr>
              <a:t>C++ Standard Template Library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It's still good to understand how they are implemented, but more often than not we just use the standard version, due to convenience</a:t>
            </a:r>
          </a:p>
        </p:txBody>
      </p:sp>
    </p:spTree>
    <p:extLst>
      <p:ext uri="{BB962C8B-B14F-4D97-AF65-F5344CB8AC3E}">
        <p14:creationId xmlns:p14="http://schemas.microsoft.com/office/powerpoint/2010/main" val="1955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1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1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1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61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61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61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88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Queues organize data FIFO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Sometimes we want to remove data by other rules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"Those traveling with small children may board"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Tip the maitre d' to get a table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Your Java program is running out of memory so the garbage collector needs to run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This is the idea of a Priority Queue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is removed by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priority order</a:t>
            </a:r>
            <a:r>
              <a:rPr lang="en-US" altLang="en-US" smtClean="0">
                <a:ea typeface="ＭＳ Ｐゴシック" panose="020B0600070205080204" pitchFamily="34" charset="-128"/>
              </a:rPr>
              <a:t>, rather than FIFO.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20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4AC2AB-6963-4EE0-A243-ACE23AE8E02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1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Methods: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Similar in nature to Queue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add() an item to the PQ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Similar to enqueue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remove() and return the highest priority item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Similar to dequeue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peek() at the highest priority item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Similar to getFront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difference is the order of the removals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See PriorityQueueInterface.java</a:t>
            </a:r>
          </a:p>
        </p:txBody>
      </p:sp>
      <p:sp>
        <p:nvSpPr>
          <p:cNvPr id="421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96A331-1A44-4288-9C69-70C33F29394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9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unsorted array: 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add at the end O(1)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peek: search for smallest O(n)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remove: search for smallest then delete it O(n)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sorted array: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add in correct spot O(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lgn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to find spot, O(n) to shift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peek: front or rear item: which is better?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remove: simply remove that item [from end]</a:t>
            </a:r>
          </a:p>
        </p:txBody>
      </p:sp>
      <p:sp>
        <p:nvSpPr>
          <p:cNvPr id="422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EFD414-61A8-41BF-BEDD-9B2F82DD095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1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How about a linked-list?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Unsorted will be similar to unsorted array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Sorted does not buy us anything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Why?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For any of the above implementations, consider a sequence of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 adds followed by N removes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Let's figure out the total run-time and the amortized time per operation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Do on board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[Also see Notes on the bottom of this slide]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Can we do better?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Yes, with a HEAP</a:t>
            </a:r>
          </a:p>
        </p:txBody>
      </p:sp>
      <p:sp>
        <p:nvSpPr>
          <p:cNvPr id="424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9F0C1C-955C-4845-83C1-0457208E3D0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37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029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Idea of a heap: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Partial ordering</a:t>
            </a:r>
            <a:r>
              <a:rPr lang="en-US" altLang="en-US" smtClean="0">
                <a:ea typeface="ＭＳ Ｐゴシック" panose="020B0600070205080204" pitchFamily="34" charset="-128"/>
              </a:rPr>
              <a:t> of data in a logical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complete binary tree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For each node, T, in the tree: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T.data has a higher priority than T.lchild.data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T.data has a higher priority than T.rchild.data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Note that NOTHING IS SAID about how T.lchild.data and T.rchild.data compare to each other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We do not care – could be either way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This is why it is a partial ordering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Compare to BST, which is a complete ordering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In that case, we define a specific relationship between siblings</a:t>
            </a:r>
          </a:p>
          <a:p>
            <a:pPr lvl="2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27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F3B036-45FE-4510-B10B-BE1AF37D716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6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>
                <a:ea typeface="Tahoma"/>
                <a:cs typeface="Tahoma"/>
              </a:rPr>
              <a:t>ADTs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Bag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Stack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List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Tree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BST</a:t>
            </a:r>
          </a:p>
          <a:p>
            <a:pPr marL="514350" indent="-457200"/>
            <a:r>
              <a:rPr lang="en-US" dirty="0" smtClean="0">
                <a:ea typeface="Tahoma"/>
                <a:cs typeface="Tahoma"/>
              </a:rPr>
              <a:t>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Recursive 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Sorting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Searching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Higher priority here can mean either greater than or less than in terms of value</a:t>
            </a:r>
          </a:p>
          <a:p>
            <a:pPr lvl="3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Min Heap</a:t>
            </a:r>
            <a:r>
              <a:rPr lang="en-US" altLang="en-US" smtClean="0">
                <a:ea typeface="ＭＳ Ｐゴシック" panose="020B0600070205080204" pitchFamily="34" charset="-128"/>
              </a:rPr>
              <a:t>: Highest priority value is the smallest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Ex: Seedings in an event, rankings, etc.</a:t>
            </a:r>
          </a:p>
          <a:p>
            <a:pPr lvl="3"/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Max Heap</a:t>
            </a:r>
            <a:r>
              <a:rPr lang="en-US" altLang="en-US" smtClean="0">
                <a:ea typeface="ＭＳ Ｐゴシック" panose="020B0600070205080204" pitchFamily="34" charset="-128"/>
              </a:rPr>
              <a:t>: Highest priority value is the largest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Ex: Salary, batting average, goals per game, etc.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The logic is the same for both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Text uses Max Heap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Look at PriorityQueue.java and MaxHeapInterface.java</a:t>
            </a:r>
          </a:p>
          <a:p>
            <a:pPr lvl="4"/>
            <a:r>
              <a:rPr lang="en-US" altLang="en-US" smtClean="0">
                <a:ea typeface="ＭＳ Ｐゴシック" panose="020B0600070205080204" pitchFamily="34" charset="-128"/>
              </a:rPr>
              <a:t>We could very easily switch this to a Min Heap if needed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Look at simple example on the board</a:t>
            </a:r>
          </a:p>
          <a:p>
            <a:pPr lvl="4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28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9632E4-D61B-4C0C-971F-00E27DFF426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0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9CB0ED-A514-44BC-9792-1133D77E974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293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029200"/>
          </a:xfrm>
        </p:spPr>
        <p:txBody>
          <a:bodyPr/>
          <a:lstStyle/>
          <a:p>
            <a:pPr lvl="1">
              <a:buClr>
                <a:schemeClr val="bg2"/>
              </a:buClr>
            </a:pPr>
            <a:r>
              <a:rPr lang="en-US" altLang="en-US" smtClean="0">
                <a:ea typeface="ＭＳ Ｐゴシック" panose="020B0600070205080204" pitchFamily="34" charset="-128"/>
              </a:rPr>
              <a:t>Ok, how do we do our </a:t>
            </a:r>
            <a:r>
              <a:rPr lang="en-US" altLang="en-US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PQ</a:t>
            </a:r>
            <a:r>
              <a:rPr lang="en-US" altLang="en-US" smtClean="0">
                <a:ea typeface="ＭＳ Ｐゴシック" panose="020B0600070205080204" pitchFamily="34" charset="-128"/>
              </a:rPr>
              <a:t> /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MaxHeap</a:t>
            </a:r>
            <a:r>
              <a:rPr lang="en-US" altLang="en-US" smtClean="0">
                <a:ea typeface="ＭＳ Ｐゴシック" panose="020B0600070205080204" pitchFamily="34" charset="-128"/>
              </a:rPr>
              <a:t> operations:</a:t>
            </a:r>
          </a:p>
          <a:p>
            <a:pPr lvl="2"/>
            <a:r>
              <a:rPr lang="en-US" altLang="en-US" smtClean="0">
                <a:solidFill>
                  <a:srgbClr val="800000"/>
                </a:solidFill>
                <a:ea typeface="ＭＳ Ｐゴシック" panose="020B0600070205080204" pitchFamily="34" charset="-128"/>
              </a:rPr>
              <a:t>peek()</a:t>
            </a:r>
            <a:r>
              <a:rPr lang="en-US" altLang="en-US" smtClean="0">
                <a:ea typeface="ＭＳ Ｐゴシック" panose="020B0600070205080204" pitchFamily="34" charset="-128"/>
              </a:rPr>
              <a:t> /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getMax()</a:t>
            </a:r>
            <a:r>
              <a:rPr lang="en-US" altLang="en-US" smtClean="0">
                <a:ea typeface="ＭＳ Ｐゴシック" panose="020B0600070205080204" pitchFamily="34" charset="-128"/>
              </a:rPr>
              <a:t> is easy – ROOT of tree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How about add and remove?</a:t>
            </a:r>
          </a:p>
          <a:p>
            <a:pPr lvl="2"/>
            <a:r>
              <a:rPr lang="en-US" altLang="en-US" smtClean="0">
                <a:solidFill>
                  <a:srgbClr val="800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</a:rPr>
              <a:t> /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</a:rPr>
              <a:t> is not as simple</a:t>
            </a:r>
          </a:p>
          <a:p>
            <a:pPr lvl="2"/>
            <a:r>
              <a:rPr lang="en-US" altLang="en-US" smtClean="0">
                <a:solidFill>
                  <a:srgbClr val="800000"/>
                </a:solidFill>
                <a:ea typeface="ＭＳ Ｐゴシック" panose="020B0600070205080204" pitchFamily="34" charset="-128"/>
              </a:rPr>
              <a:t>remove()</a:t>
            </a:r>
            <a:r>
              <a:rPr lang="en-US" altLang="en-US" smtClean="0">
                <a:ea typeface="ＭＳ Ｐゴシック" panose="020B0600070205080204" pitchFamily="34" charset="-128"/>
              </a:rPr>
              <a:t> /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removeMax()</a:t>
            </a:r>
            <a:r>
              <a:rPr lang="en-US" altLang="en-US" smtClean="0">
                <a:ea typeface="ＭＳ Ｐゴシック" panose="020B0600070205080204" pitchFamily="34" charset="-128"/>
              </a:rPr>
              <a:t> is even trickier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For both we are altering the tree, so we must ensure that the HEAP PROPERTY is reestablished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We need to carefully consider where / how to add and remove to keep the tree valid but also not cost too much work </a:t>
            </a:r>
          </a:p>
        </p:txBody>
      </p:sp>
    </p:spTree>
    <p:extLst>
      <p:ext uri="{BB962C8B-B14F-4D97-AF65-F5344CB8AC3E}">
        <p14:creationId xmlns:p14="http://schemas.microsoft.com/office/powerpoint/2010/main" val="23873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93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93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93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93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293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293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293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293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02EC88-3320-4057-835D-796F03B77D8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293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Idea of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Add new node at next available leaf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Push the node "up" the tree until it reaches its appropriate spot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We'll call this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upHeap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See example on board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Idea of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removeMax():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We must be careful since root may have two children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Similar problem exists when deleting from BST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To delete that node will require a major reworking of the tree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Instead of deleting root node, we overwrite its value with that of the last leaf</a:t>
            </a:r>
          </a:p>
        </p:txBody>
      </p:sp>
    </p:spTree>
    <p:extLst>
      <p:ext uri="{BB962C8B-B14F-4D97-AF65-F5344CB8AC3E}">
        <p14:creationId xmlns:p14="http://schemas.microsoft.com/office/powerpoint/2010/main" val="6193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3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3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293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93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293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293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474AA-33BD-49E0-BAED-03C191ABB5B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293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924800" cy="5029200"/>
          </a:xfrm>
        </p:spPr>
        <p:txBody>
          <a:bodyPr/>
          <a:lstStyle/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Then we delete the last leaf -- easy to delete a leaf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And we guarantee that the tree is still complete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But now root value may not be the max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Push the node "down" the tree until it reaches its appropriate spot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We'll call this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downHeap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See example on board</a:t>
            </a:r>
          </a:p>
        </p:txBody>
      </p:sp>
    </p:spTree>
    <p:extLst>
      <p:ext uri="{BB962C8B-B14F-4D97-AF65-F5344CB8AC3E}">
        <p14:creationId xmlns:p14="http://schemas.microsoft.com/office/powerpoint/2010/main" val="10368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3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93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93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93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Heaps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Run-time?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Complete Binary Tree has height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 lgN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upHeap or downHeap at most traverse height of the tree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Thus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add()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removeMax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are always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O(lgN)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worst case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For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 add + removeMax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operations: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N x lgN = 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O(NlgN)</a:t>
            </a:r>
          </a:p>
          <a:p>
            <a:pPr lvl="2"/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Amortized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the operations are (clearly)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O(lgN) each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This is definitely superior to either the array or linked list implementation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32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15E04-AA12-4F46-86A8-B9A5F059998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11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9BD6FA-E450-4BF3-BB99-6FBDA54E963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Implementing a Heap</a:t>
            </a:r>
          </a:p>
        </p:txBody>
      </p:sp>
      <p:sp>
        <p:nvSpPr>
          <p:cNvPr id="293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to Implement a Heap?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We could use a linked binary tree, similar to that used for BST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Will work, but we have overhead associated with dynamic memory allocation and access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To go up and down we need child and parent references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Must keep track of "last leaf in tree" reference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But note that we are maintaining a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complete binary tree</a:t>
            </a:r>
            <a:r>
              <a:rPr lang="en-US" altLang="en-US" smtClean="0">
                <a:ea typeface="ＭＳ Ｐゴシック" panose="020B0600070205080204" pitchFamily="34" charset="-128"/>
              </a:rPr>
              <a:t> for our heap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It turns out that we can easily represent a complete binary tree using an array</a:t>
            </a:r>
          </a:p>
        </p:txBody>
      </p:sp>
    </p:spTree>
    <p:extLst>
      <p:ext uri="{BB962C8B-B14F-4D97-AF65-F5344CB8AC3E}">
        <p14:creationId xmlns:p14="http://schemas.microsoft.com/office/powerpoint/2010/main" val="42141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3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A669A5-230B-4806-8B57-B9BCCDEA338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 Implementing a Heap</a:t>
            </a:r>
          </a:p>
        </p:txBody>
      </p:sp>
      <p:sp>
        <p:nvSpPr>
          <p:cNvPr id="293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Idea: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Number nodes row-wise starting at 1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Use these numbers as index values in the array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Now, for node at index i</a:t>
            </a:r>
          </a:p>
          <a:p>
            <a:pPr lvl="2"/>
            <a:endParaRPr lang="en-US" altLang="en-US" smtClean="0">
              <a:ea typeface="ＭＳ Ｐゴシック" panose="020B0600070205080204" pitchFamily="34" charset="-128"/>
            </a:endParaRPr>
          </a:p>
          <a:p>
            <a:pPr lvl="2"/>
            <a:endParaRPr lang="en-US" altLang="en-US" smtClean="0">
              <a:ea typeface="ＭＳ Ｐゴシック" panose="020B0600070205080204" pitchFamily="34" charset="-128"/>
            </a:endParaRPr>
          </a:p>
          <a:p>
            <a:pPr lvl="2"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See example on board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Now we have the benefit of a tree structure with the speed of an array implementation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See MaxHeap.java</a:t>
            </a:r>
          </a:p>
        </p:txBody>
      </p:sp>
      <p:sp>
        <p:nvSpPr>
          <p:cNvPr id="2935812" name="Text Box 4"/>
          <p:cNvSpPr txBox="1">
            <a:spLocks noChangeArrowheads="1"/>
          </p:cNvSpPr>
          <p:nvPr/>
        </p:nvSpPr>
        <p:spPr bwMode="auto">
          <a:xfrm>
            <a:off x="2286000" y="2819400"/>
            <a:ext cx="3048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Parent(i) = i/2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LChild(i) = 2i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RChild(i) = 2i+1 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89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3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3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3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3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3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3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3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3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3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3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3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3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3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3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3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3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3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3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5811" grpId="0" build="p"/>
      <p:bldP spid="29358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and Heaps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B34C91-8513-4B47-ADEB-0B1FE905D3E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Run-times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So how long will </a:t>
            </a:r>
            <a:r>
              <a:rPr lang="en-US" alt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getEntry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(and contains()),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remove()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take to run?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It is clear that they are all proportional in run-time to the height of the tree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So if the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BST is balanced</a:t>
            </a:r>
          </a:p>
          <a:p>
            <a:pPr lvl="2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getEntry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(), add() and remove() will all be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O(log</a:t>
            </a:r>
            <a:r>
              <a:rPr lang="en-US" altLang="en-US" baseline="-25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N)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If the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BST is very unbalanced</a:t>
            </a:r>
          </a:p>
          <a:p>
            <a:pPr lvl="2" eaLnBrk="1" hangingPunct="1"/>
            <a:r>
              <a:rPr lang="en-US" altLang="en-US" dirty="0" err="1" smtClean="0">
                <a:ea typeface="ＭＳ Ｐゴシック" panose="020B0600070205080204" pitchFamily="34" charset="-128"/>
              </a:rPr>
              <a:t>getEntry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(), add() and remove() will all be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O(N)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Given normal use, the tree tends to stay balanced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However, it could be unbalanced if the data is inserted in a particular way</a:t>
            </a:r>
          </a:p>
          <a:p>
            <a:pPr lvl="3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Ex: If we do add()s of sorted data from a file</a:t>
            </a:r>
          </a:p>
        </p:txBody>
      </p:sp>
    </p:spTree>
    <p:extLst>
      <p:ext uri="{BB962C8B-B14F-4D97-AF65-F5344CB8AC3E}">
        <p14:creationId xmlns:p14="http://schemas.microsoft.com/office/powerpoint/2010/main" val="153865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8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58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39D04F-234D-47E3-B228-6933ED00586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BST Run-times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Thus, in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AVERAGE CASE</a:t>
            </a:r>
            <a:r>
              <a:rPr lang="en-US" altLang="en-US" smtClean="0">
                <a:ea typeface="ＭＳ Ｐゴシック" panose="020B0600070205080204" pitchFamily="34" charset="-128"/>
              </a:rPr>
              <a:t>, BST give us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O(log</a:t>
            </a:r>
            <a:r>
              <a:rPr lang="en-US" altLang="en-US" baseline="-250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N)</a:t>
            </a:r>
            <a:r>
              <a:rPr lang="en-US" altLang="en-US" smtClean="0">
                <a:ea typeface="ＭＳ Ｐゴシック" panose="020B0600070205080204" pitchFamily="34" charset="-128"/>
              </a:rPr>
              <a:t> for Find, Insert and Delete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In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</a:t>
            </a:r>
            <a:r>
              <a:rPr lang="en-US" altLang="en-US" smtClean="0">
                <a:ea typeface="ＭＳ Ｐゴシック" panose="020B0600070205080204" pitchFamily="34" charset="-128"/>
              </a:rPr>
              <a:t>, BST gives us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O(N)</a:t>
            </a:r>
            <a:r>
              <a:rPr lang="en-US" altLang="en-US" smtClean="0">
                <a:ea typeface="ＭＳ Ｐゴシック" panose="020B0600070205080204" pitchFamily="34" charset="-128"/>
              </a:rPr>
              <a:t> for Find, Insert and Delete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 how does a BST compare to a Sorted array or ArrayList?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Recall that a 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sorted array </a:t>
            </a:r>
            <a:r>
              <a:rPr lang="en-US" altLang="en-US" smtClean="0">
                <a:ea typeface="ＭＳ Ｐゴシック" panose="020B0600070205080204" pitchFamily="34" charset="-128"/>
              </a:rPr>
              <a:t>gives us (average)</a:t>
            </a:r>
          </a:p>
          <a:p>
            <a:pPr lvl="2" eaLnBrk="1" hangingPunct="1"/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O(log</a:t>
            </a:r>
            <a:r>
              <a:rPr lang="en-US" altLang="en-US" baseline="-2500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N) to find </a:t>
            </a:r>
            <a:r>
              <a:rPr lang="en-US" altLang="en-US" smtClean="0">
                <a:ea typeface="ＭＳ Ｐゴシック" panose="020B0600070205080204" pitchFamily="34" charset="-128"/>
              </a:rPr>
              <a:t>an item using binary search</a:t>
            </a:r>
          </a:p>
          <a:p>
            <a:pPr lvl="2" eaLnBrk="1" hangingPunct="1"/>
            <a:r>
              <a:rPr lang="en-US" altLang="en-US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O(N) to add or remove </a:t>
            </a:r>
            <a:r>
              <a:rPr lang="en-US" altLang="en-US" smtClean="0">
                <a:ea typeface="ＭＳ Ｐゴシック" panose="020B0600070205080204" pitchFamily="34" charset="-128"/>
              </a:rPr>
              <a:t>an item (due to shifting)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Thus, in the average case, BST is better for Insert and Delete and about the same for Find</a:t>
            </a:r>
          </a:p>
          <a:p>
            <a:pPr lvl="2"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7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FCD0C4-F647-4D6F-9600-48C71546A0F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Balanced BSTs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"On average", a BST will remain balanced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But it is possible for it to become unbalanced, yielding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</a:t>
            </a:r>
            <a:r>
              <a:rPr lang="en-US" altLang="en-US" smtClean="0">
                <a:ea typeface="ＭＳ Ｐゴシック" panose="020B0600070205080204" pitchFamily="34" charset="-128"/>
              </a:rPr>
              <a:t> run-times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Can we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guarantee</a:t>
            </a:r>
            <a:r>
              <a:rPr lang="en-US" altLang="en-US" smtClean="0">
                <a:ea typeface="ＭＳ Ｐゴシック" panose="020B0600070205080204" pitchFamily="34" charset="-128"/>
              </a:rPr>
              <a:t> that the tree remains balanced?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Yes, for example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AVL Tree </a:t>
            </a:r>
            <a:r>
              <a:rPr lang="en-US" altLang="en-US" smtClean="0">
                <a:ea typeface="ＭＳ Ｐゴシック" panose="020B0600070205080204" pitchFamily="34" charset="-128"/>
              </a:rPr>
              <a:t>(Chapter 27)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When Inserts or Deletes are done, nodes may be "rotated" to ensure that the tree remains balanced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However, these rotations add overhead to the operations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If we time the operations, on average it is actually slower than the regular BST</a:t>
            </a:r>
          </a:p>
        </p:txBody>
      </p:sp>
    </p:spTree>
    <p:extLst>
      <p:ext uri="{BB962C8B-B14F-4D97-AF65-F5344CB8AC3E}">
        <p14:creationId xmlns:p14="http://schemas.microsoft.com/office/powerpoint/2010/main" val="2973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697EB-060F-4D39-92ED-54C62B18CB1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Data is </a:t>
            </a:r>
            <a:r>
              <a:rPr lang="en-US" altLang="en-US" b="1" smtClean="0">
                <a:ea typeface="ＭＳ Ｐゴシック" panose="020B0600070205080204" pitchFamily="34" charset="-128"/>
              </a:rPr>
              <a:t>added to the end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b="1" smtClean="0">
                <a:ea typeface="ＭＳ Ｐゴシック" panose="020B0600070205080204" pitchFamily="34" charset="-128"/>
              </a:rPr>
              <a:t>removed from the front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Logically the items other than the front item cannot be accessed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Think of a bowling ball return lane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Balls are put in at the end and removed from the front, and you can only see / remove the front 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Fundamental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enqueue</a:t>
            </a:r>
            <a:r>
              <a:rPr lang="en-US" altLang="en-US" smtClean="0">
                <a:ea typeface="ＭＳ Ｐゴシック" panose="020B0600070205080204" pitchFamily="34" charset="-128"/>
              </a:rPr>
              <a:t> an item to the end of the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dequeue</a:t>
            </a:r>
            <a:r>
              <a:rPr lang="en-US" altLang="en-US" smtClean="0">
                <a:ea typeface="ＭＳ Ｐゴシック" panose="020B0600070205080204" pitchFamily="34" charset="-128"/>
              </a:rPr>
              <a:t> an item from the front of the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front</a:t>
            </a:r>
            <a:r>
              <a:rPr lang="en-US" altLang="en-US" smtClean="0">
                <a:ea typeface="ＭＳ Ｐゴシック" panose="020B0600070205080204" pitchFamily="34" charset="-128"/>
              </a:rPr>
              <a:t> – look at the top item without disturbing it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9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9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9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9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59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9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59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9801E2-0CFA-45C5-AAD2-1CA592D0F7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 Queues</a:t>
            </a:r>
          </a:p>
        </p:txBody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 Queue organizes data by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irst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irst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ut, or FIFO (or LILO – Last In Last Out)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Like a Stack, a Queue is a simple but powerful data structure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Used extensively for simulations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Many real life situations are organized in FIFO, and Queues can be used to simulate these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Allows problems to be modeled and analyzed on the computer, saving time and money</a:t>
            </a:r>
          </a:p>
          <a:p>
            <a:pPr lvl="2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9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9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2835</Words>
  <Application>Microsoft Macintosh PowerPoint</Application>
  <PresentationFormat>On-screen Show (4:3)</PresentationFormat>
  <Paragraphs>396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Unicode MS</vt:lpstr>
      <vt:lpstr>Courier New</vt:lpstr>
      <vt:lpstr>Marlett</vt:lpstr>
      <vt:lpstr>MS PGothic</vt:lpstr>
      <vt:lpstr>ＭＳ Ｐゴシック</vt:lpstr>
      <vt:lpstr>Symbol</vt:lpstr>
      <vt:lpstr>Tahoma</vt:lpstr>
      <vt:lpstr>Times New Roman</vt:lpstr>
      <vt:lpstr>Generic</vt:lpstr>
      <vt:lpstr>PowerPoint Presentation</vt:lpstr>
      <vt:lpstr>Administrivia</vt:lpstr>
      <vt:lpstr> Earlier in the course</vt:lpstr>
      <vt:lpstr>Today’s Topics</vt:lpstr>
      <vt:lpstr> BST Run-times</vt:lpstr>
      <vt:lpstr> BST Run-times</vt:lpstr>
      <vt:lpstr> Balanced BSTs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Queues</vt:lpstr>
      <vt:lpstr> Array vs. Linked List Implementations</vt:lpstr>
      <vt:lpstr> Array vs. Linked List Implementations</vt:lpstr>
      <vt:lpstr> Array vs. Linked List Implementations</vt:lpstr>
      <vt:lpstr> Priority Queues</vt:lpstr>
      <vt:lpstr> Priority Queues</vt:lpstr>
      <vt:lpstr> Priority Queues</vt:lpstr>
      <vt:lpstr> Priority Queues</vt:lpstr>
      <vt:lpstr> Heaps</vt:lpstr>
      <vt:lpstr> Heaps</vt:lpstr>
      <vt:lpstr> Heaps</vt:lpstr>
      <vt:lpstr> Heaps</vt:lpstr>
      <vt:lpstr> Heaps</vt:lpstr>
      <vt:lpstr> Heaps</vt:lpstr>
      <vt:lpstr> Implementing a Heap</vt:lpstr>
      <vt:lpstr> Implementing a Heap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Tiruo Yan</cp:lastModifiedBy>
  <cp:revision>293</cp:revision>
  <dcterms:modified xsi:type="dcterms:W3CDTF">2017-12-14T22:23:28Z</dcterms:modified>
</cp:coreProperties>
</file>