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4077-0017-4EE2-9470-CCC27EE4D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09F83-4EAB-475E-8C7C-22CA99F28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7D62-F0F8-4E8A-AFFF-AA9C4E5F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5C35-D9AC-4FAD-9EA4-C4888462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9D18-B210-4C5B-B04B-3EA23966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98BE-002B-4723-B816-E3FF879A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70639-80D1-49F6-A863-58CD42A7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33EB5-81BD-4AA4-9A10-A85E8E3E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A168-3A09-4A10-89DA-248DD47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EEAE-2906-4771-8AAD-CEEA05B6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86D4F-5CD4-4ACE-8F07-69977C576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9BDEF-82C3-49E3-8E13-1968F624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FBA2-2D80-49C9-BA2F-510256C2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20DE-F418-40EE-A5F5-DA34B20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8003-D7DC-4094-AC9D-96CF112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644A-63DC-414B-A645-8A1A31B3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D1C7-FC19-48C1-9252-8E3AADA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A62E-2793-461E-BA1E-6C9A05B5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DD8D-F353-4AFE-911D-80DA62E4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A4998-05CF-429A-B852-4D0577B5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712D-D829-4EB4-9D75-E15868BE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E285-B56E-46F3-8805-389C27455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3416-E8FF-4C9C-A8B4-5C45085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B7458-EC90-4A4E-B0F0-A3D1F13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AA76-EC99-4B62-881A-699E9C5E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E0BB-51AE-4334-8544-E0073E69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8D96-EFDE-40D0-9159-F2B96589B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D0BC9-0F9A-45D2-9899-1F55106C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642A-5734-445E-9B09-E83BE195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6B995-E624-4312-8E1F-0FA30C1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D9F5-598C-4D4E-A523-FFD40E4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1047-48FF-4D1D-9ED4-E836299F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2511-D9AE-4981-B0E7-89CD7E78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B4E1E-4950-47AC-8D14-E8618A1B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45511-43F2-4EE7-8E5C-0B6EB10E0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9198B-C9C5-4EBC-899C-A6A11C0D9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935BF-494F-4BCC-B6B8-0A62E311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10A7B-EE5E-423C-8140-2DE67555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4E41-D12E-43C9-8854-A6EA80FE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7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1A7E-CE29-45C2-B7D5-661D7DAC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3BF99-C8BD-4E01-9E1F-EA5BED47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B4FE3-E4B1-425C-AFF0-CA84DE2A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EED10-C3D5-4026-A6A8-0866A566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5E0B0-E657-4DBC-AC1D-BF6438A2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BDA61-8332-43D2-BED8-7F629C8F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C2DB-9882-4CEF-A422-0BE7049A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70B5-1083-4765-9254-40E8F1EE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376C-4C34-43C0-9692-69DD3165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A35FE-F8C0-426C-8D2A-01C542FA8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ED7AD-F885-4642-9E62-C3986F9D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AB646-78A9-41A0-815A-E25912D8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DD031-01D3-4C36-A273-F3DF317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7F4C-08AF-4581-BE1E-286C240B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F4F45-24B3-4932-AF25-85FEBA19F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60E4-343C-4FE3-8997-AB871CE8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4884E-0BC6-4448-811F-6DE433A3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C0E8-3778-4D2B-A2B1-52A7E8EC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DF909-AC56-4874-9BD4-E0205D8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38985-2CBC-4CDD-8807-F8486070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4312C-ADF2-4C14-8399-9EC0E675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C2E2-099E-4829-8D99-2EA2195CB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D747-6E6D-489B-8BFE-59A11D87E1FD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85FB-C10C-4614-8E16-BDCF3D801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8085-AAE7-40B9-8487-983545C9C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9FC9-CA4E-40FD-B9F1-1BF3EF5EC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m132@pit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39AF-F638-4382-8B5E-61F3229E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574"/>
            <a:ext cx="9144000" cy="2387600"/>
          </a:xfrm>
        </p:spPr>
        <p:txBody>
          <a:bodyPr/>
          <a:lstStyle/>
          <a:p>
            <a:r>
              <a:rPr lang="en-US" dirty="0"/>
              <a:t>CS445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0056C-A664-4E0E-B206-6916CBAA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0523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/>
              <a:t>Array Bag vs Linked Bag</a:t>
            </a:r>
          </a:p>
          <a:p>
            <a:r>
              <a:rPr lang="en-US" sz="3600" dirty="0"/>
              <a:t>Lab3</a:t>
            </a:r>
          </a:p>
          <a:p>
            <a:r>
              <a:rPr lang="en-US" sz="3600" dirty="0">
                <a:hlinkClick r:id="rId2"/>
              </a:rPr>
              <a:t>jcm132@pitt.edu</a:t>
            </a:r>
            <a:endParaRPr lang="en-US" sz="3600" dirty="0"/>
          </a:p>
          <a:p>
            <a:r>
              <a:rPr lang="en-US" sz="3600" dirty="0" err="1"/>
              <a:t>Sennott</a:t>
            </a:r>
            <a:r>
              <a:rPr lang="en-US" sz="3600" dirty="0"/>
              <a:t> Square 5806, T 3-5, W 9-10, F 10-11 </a:t>
            </a:r>
          </a:p>
        </p:txBody>
      </p:sp>
    </p:spTree>
    <p:extLst>
      <p:ext uri="{BB962C8B-B14F-4D97-AF65-F5344CB8AC3E}">
        <p14:creationId xmlns:p14="http://schemas.microsoft.com/office/powerpoint/2010/main" val="2007631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FF7-3F7D-4797-A6CF-9BE4C141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removeDuplicates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1075-7235-48BE-B726-A75B21F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30" y="1743432"/>
            <a:ext cx="10515600" cy="4351338"/>
          </a:xfrm>
        </p:spPr>
        <p:txBody>
          <a:bodyPr/>
          <a:lstStyle/>
          <a:p>
            <a:r>
              <a:rPr lang="en-US" dirty="0"/>
              <a:t>Hardest method of the lab</a:t>
            </a:r>
          </a:p>
          <a:p>
            <a:r>
              <a:rPr lang="en-US" dirty="0"/>
              <a:t>Even brute force method is non-trivial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CA79E-7500-4982-87B4-7FCDDB4F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011414"/>
              </p:ext>
            </p:extLst>
          </p:nvPr>
        </p:nvGraphicFramePr>
        <p:xfrm>
          <a:off x="1734049" y="3575407"/>
          <a:ext cx="8755864" cy="58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83">
                  <a:extLst>
                    <a:ext uri="{9D8B030D-6E8A-4147-A177-3AD203B41FA5}">
                      <a16:colId xmlns:a16="http://schemas.microsoft.com/office/drawing/2014/main" val="2011573997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95561219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422847175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96096451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878129914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340675742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15475118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485245576"/>
                    </a:ext>
                  </a:extLst>
                </a:gridCol>
              </a:tblGrid>
              <a:tr h="587072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8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0F5F3E-27BE-4815-AAEF-9816F111AD00}"/>
              </a:ext>
            </a:extLst>
          </p:cNvPr>
          <p:cNvSpPr txBox="1"/>
          <p:nvPr/>
        </p:nvSpPr>
        <p:spPr>
          <a:xfrm>
            <a:off x="994881" y="4849402"/>
            <a:ext cx="510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 elements at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</a:rPr>
              <a:t>blue</a:t>
            </a:r>
            <a:r>
              <a:rPr lang="en-US" sz="2000" dirty="0"/>
              <a:t> marker </a:t>
            </a:r>
          </a:p>
          <a:p>
            <a:r>
              <a:rPr lang="en-US" sz="2000" dirty="0"/>
              <a:t>	If not equal advance blue marker one</a:t>
            </a:r>
          </a:p>
        </p:txBody>
      </p:sp>
    </p:spTree>
    <p:extLst>
      <p:ext uri="{BB962C8B-B14F-4D97-AF65-F5344CB8AC3E}">
        <p14:creationId xmlns:p14="http://schemas.microsoft.com/office/powerpoint/2010/main" val="364624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FF7-3F7D-4797-A6CF-9BE4C141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removeDuplicates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1075-7235-48BE-B726-A75B21F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30" y="1743432"/>
            <a:ext cx="10515600" cy="4351338"/>
          </a:xfrm>
        </p:spPr>
        <p:txBody>
          <a:bodyPr/>
          <a:lstStyle/>
          <a:p>
            <a:r>
              <a:rPr lang="en-US" dirty="0"/>
              <a:t>Hardest method of the lab</a:t>
            </a:r>
          </a:p>
          <a:p>
            <a:r>
              <a:rPr lang="en-US" dirty="0"/>
              <a:t>Even brute force method is non-trivial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CA79E-7500-4982-87B4-7FCDDB4F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79449"/>
              </p:ext>
            </p:extLst>
          </p:nvPr>
        </p:nvGraphicFramePr>
        <p:xfrm>
          <a:off x="1734049" y="3575407"/>
          <a:ext cx="8755864" cy="58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83">
                  <a:extLst>
                    <a:ext uri="{9D8B030D-6E8A-4147-A177-3AD203B41FA5}">
                      <a16:colId xmlns:a16="http://schemas.microsoft.com/office/drawing/2014/main" val="2011573997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95561219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422847175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96096451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878129914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340675742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15475118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485245576"/>
                    </a:ext>
                  </a:extLst>
                </a:gridCol>
              </a:tblGrid>
              <a:tr h="587072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8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0F5F3E-27BE-4815-AAEF-9816F111AD00}"/>
              </a:ext>
            </a:extLst>
          </p:cNvPr>
          <p:cNvSpPr txBox="1"/>
          <p:nvPr/>
        </p:nvSpPr>
        <p:spPr>
          <a:xfrm>
            <a:off x="994881" y="4849402"/>
            <a:ext cx="510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 elements at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</a:rPr>
              <a:t>blue</a:t>
            </a:r>
            <a:r>
              <a:rPr lang="en-US" sz="2000" dirty="0"/>
              <a:t> marker </a:t>
            </a:r>
          </a:p>
          <a:p>
            <a:r>
              <a:rPr lang="en-US" sz="2000" dirty="0"/>
              <a:t>	If not equal advance blue marker one</a:t>
            </a:r>
          </a:p>
        </p:txBody>
      </p:sp>
    </p:spTree>
    <p:extLst>
      <p:ext uri="{BB962C8B-B14F-4D97-AF65-F5344CB8AC3E}">
        <p14:creationId xmlns:p14="http://schemas.microsoft.com/office/powerpoint/2010/main" val="303419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FF7-3F7D-4797-A6CF-9BE4C141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removeDuplicates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1075-7235-48BE-B726-A75B21F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30" y="1743432"/>
            <a:ext cx="10515600" cy="4351338"/>
          </a:xfrm>
        </p:spPr>
        <p:txBody>
          <a:bodyPr/>
          <a:lstStyle/>
          <a:p>
            <a:r>
              <a:rPr lang="en-US" dirty="0"/>
              <a:t>Hardest method of the lab</a:t>
            </a:r>
          </a:p>
          <a:p>
            <a:r>
              <a:rPr lang="en-US" dirty="0"/>
              <a:t>Even brute force method is non-trivial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CA79E-7500-4982-87B4-7FCDDB4F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52990"/>
              </p:ext>
            </p:extLst>
          </p:nvPr>
        </p:nvGraphicFramePr>
        <p:xfrm>
          <a:off x="1734049" y="3575407"/>
          <a:ext cx="8755864" cy="58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83">
                  <a:extLst>
                    <a:ext uri="{9D8B030D-6E8A-4147-A177-3AD203B41FA5}">
                      <a16:colId xmlns:a16="http://schemas.microsoft.com/office/drawing/2014/main" val="2011573997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95561219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422847175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96096451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878129914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340675742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15475118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485245576"/>
                    </a:ext>
                  </a:extLst>
                </a:gridCol>
              </a:tblGrid>
              <a:tr h="587072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8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0F5F3E-27BE-4815-AAEF-9816F111AD00}"/>
              </a:ext>
            </a:extLst>
          </p:cNvPr>
          <p:cNvSpPr txBox="1"/>
          <p:nvPr/>
        </p:nvSpPr>
        <p:spPr>
          <a:xfrm>
            <a:off x="994881" y="4849402"/>
            <a:ext cx="5101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 elements at </a:t>
            </a:r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1"/>
                </a:solidFill>
              </a:rPr>
              <a:t>blue</a:t>
            </a:r>
            <a:r>
              <a:rPr lang="en-US" sz="2000" dirty="0"/>
              <a:t> marker </a:t>
            </a:r>
          </a:p>
          <a:p>
            <a:r>
              <a:rPr lang="en-US" sz="2000" dirty="0"/>
              <a:t>	If not equal advance blue marker one</a:t>
            </a:r>
          </a:p>
          <a:p>
            <a:r>
              <a:rPr lang="en-US" sz="2000" dirty="0"/>
              <a:t>	if equal remove blue maker and set 	blue marker back one</a:t>
            </a:r>
          </a:p>
        </p:txBody>
      </p:sp>
    </p:spTree>
    <p:extLst>
      <p:ext uri="{BB962C8B-B14F-4D97-AF65-F5344CB8AC3E}">
        <p14:creationId xmlns:p14="http://schemas.microsoft.com/office/powerpoint/2010/main" val="386457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FF7-3F7D-4797-A6CF-9BE4C141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removeDuplicates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1075-7235-48BE-B726-A75B21F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30" y="1743432"/>
            <a:ext cx="10515600" cy="4351338"/>
          </a:xfrm>
        </p:spPr>
        <p:txBody>
          <a:bodyPr/>
          <a:lstStyle/>
          <a:p>
            <a:r>
              <a:rPr lang="en-US" dirty="0"/>
              <a:t>Hardest method of the lab</a:t>
            </a:r>
          </a:p>
          <a:p>
            <a:r>
              <a:rPr lang="en-US" dirty="0"/>
              <a:t>Even brute force method is non-trivial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CA79E-7500-4982-87B4-7FCDDB4F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22155"/>
              </p:ext>
            </p:extLst>
          </p:nvPr>
        </p:nvGraphicFramePr>
        <p:xfrm>
          <a:off x="1734049" y="3575407"/>
          <a:ext cx="7661381" cy="58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83">
                  <a:extLst>
                    <a:ext uri="{9D8B030D-6E8A-4147-A177-3AD203B41FA5}">
                      <a16:colId xmlns:a16="http://schemas.microsoft.com/office/drawing/2014/main" val="2011573997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95561219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422847175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878129914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340675742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15475118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485245576"/>
                    </a:ext>
                  </a:extLst>
                </a:gridCol>
              </a:tblGrid>
              <a:tr h="587072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8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0F5F3E-27BE-4815-AAEF-9816F111AD00}"/>
              </a:ext>
            </a:extLst>
          </p:cNvPr>
          <p:cNvSpPr txBox="1"/>
          <p:nvPr/>
        </p:nvSpPr>
        <p:spPr>
          <a:xfrm>
            <a:off x="994881" y="4849402"/>
            <a:ext cx="5101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Continue till blue marker gets to the end </a:t>
            </a:r>
          </a:p>
          <a:p>
            <a:r>
              <a:rPr lang="en-US" sz="2000" dirty="0"/>
              <a:t>Then advance red marker</a:t>
            </a:r>
          </a:p>
        </p:txBody>
      </p:sp>
    </p:spTree>
    <p:extLst>
      <p:ext uri="{BB962C8B-B14F-4D97-AF65-F5344CB8AC3E}">
        <p14:creationId xmlns:p14="http://schemas.microsoft.com/office/powerpoint/2010/main" val="50906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FF7-3F7D-4797-A6CF-9BE4C141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removeDuplicates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1075-7235-48BE-B726-A75B21F5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30" y="1743432"/>
            <a:ext cx="10515600" cy="4351338"/>
          </a:xfrm>
        </p:spPr>
        <p:txBody>
          <a:bodyPr/>
          <a:lstStyle/>
          <a:p>
            <a:r>
              <a:rPr lang="en-US" dirty="0"/>
              <a:t>Hardest method of the lab</a:t>
            </a:r>
          </a:p>
          <a:p>
            <a:r>
              <a:rPr lang="en-US" dirty="0"/>
              <a:t>Even brute force method is non-trivial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4CA79E-7500-4982-87B4-7FCDDB4F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5268"/>
              </p:ext>
            </p:extLst>
          </p:nvPr>
        </p:nvGraphicFramePr>
        <p:xfrm>
          <a:off x="1734049" y="3575407"/>
          <a:ext cx="7661381" cy="58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83">
                  <a:extLst>
                    <a:ext uri="{9D8B030D-6E8A-4147-A177-3AD203B41FA5}">
                      <a16:colId xmlns:a16="http://schemas.microsoft.com/office/drawing/2014/main" val="2011573997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95561219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422847175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1878129914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2340675742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3154751188"/>
                    </a:ext>
                  </a:extLst>
                </a:gridCol>
                <a:gridCol w="1094483">
                  <a:extLst>
                    <a:ext uri="{9D8B030D-6E8A-4147-A177-3AD203B41FA5}">
                      <a16:colId xmlns:a16="http://schemas.microsoft.com/office/drawing/2014/main" val="485245576"/>
                    </a:ext>
                  </a:extLst>
                </a:gridCol>
              </a:tblGrid>
              <a:tr h="587072"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8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0F5F3E-27BE-4815-AAEF-9816F111AD00}"/>
              </a:ext>
            </a:extLst>
          </p:cNvPr>
          <p:cNvSpPr txBox="1"/>
          <p:nvPr/>
        </p:nvSpPr>
        <p:spPr>
          <a:xfrm>
            <a:off x="994881" y="4849402"/>
            <a:ext cx="5101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Continue till blue marker gets to the end </a:t>
            </a:r>
          </a:p>
          <a:p>
            <a:r>
              <a:rPr lang="en-US" sz="2000" dirty="0"/>
              <a:t>Then advance red marker</a:t>
            </a:r>
          </a:p>
          <a:p>
            <a:r>
              <a:rPr lang="en-US" sz="2000" dirty="0"/>
              <a:t>Set blue marker to 1 more than red marker</a:t>
            </a:r>
          </a:p>
        </p:txBody>
      </p:sp>
    </p:spTree>
    <p:extLst>
      <p:ext uri="{BB962C8B-B14F-4D97-AF65-F5344CB8AC3E}">
        <p14:creationId xmlns:p14="http://schemas.microsoft.com/office/powerpoint/2010/main" val="252171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CD8-6B61-4E56-A751-EFB902BB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removeDuplicates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27A1-9218-49F5-94E2-E41E746F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you know you’re done?</a:t>
            </a:r>
          </a:p>
          <a:p>
            <a:r>
              <a:rPr lang="en-US" dirty="0"/>
              <a:t>Think of other ways to do this using other methods in </a:t>
            </a:r>
            <a:r>
              <a:rPr lang="en-US" dirty="0" err="1"/>
              <a:t>ArrayBag</a:t>
            </a:r>
            <a:r>
              <a:rPr lang="en-US" dirty="0"/>
              <a:t> and </a:t>
            </a:r>
            <a:r>
              <a:rPr lang="en-US" dirty="0" err="1"/>
              <a:t>LinkedBag</a:t>
            </a:r>
            <a:endParaRPr lang="en-US" dirty="0"/>
          </a:p>
          <a:p>
            <a:pPr lvl="1"/>
            <a:r>
              <a:rPr lang="en-US" dirty="0"/>
              <a:t>Can you do it with </a:t>
            </a:r>
            <a:r>
              <a:rPr lang="en-US" dirty="0" err="1"/>
              <a:t>getFrequencyOf</a:t>
            </a:r>
            <a:r>
              <a:rPr lang="en-US" dirty="0"/>
              <a:t>(E </a:t>
            </a:r>
            <a:r>
              <a:rPr lang="en-US" dirty="0" err="1"/>
              <a:t>elem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What about creating another bag and using contains(E </a:t>
            </a:r>
            <a:r>
              <a:rPr lang="en-US" dirty="0" err="1"/>
              <a:t>elem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890A-5620-492D-AACE-64C16310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Bag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9F15-7D04-4DC4-877C-0EE1D72F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 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/>
              <a:t>remove()</a:t>
            </a:r>
          </a:p>
          <a:p>
            <a:r>
              <a:rPr lang="en-US" dirty="0"/>
              <a:t>remove(E 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 err="1"/>
              <a:t>getCurrentSize</a:t>
            </a:r>
            <a:r>
              <a:rPr lang="en-US" dirty="0"/>
              <a:t>()</a:t>
            </a:r>
          </a:p>
          <a:p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clear()</a:t>
            </a:r>
          </a:p>
          <a:p>
            <a:r>
              <a:rPr lang="en-US" dirty="0" err="1"/>
              <a:t>getFrequencyof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43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B242-64BB-4D91-84C8-AE25F501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Bag 	Pros				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B55E-AF2B-461E-A3DA-365FE7DB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672" y="1690688"/>
            <a:ext cx="4750942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Memory Overhead</a:t>
            </a:r>
          </a:p>
          <a:p>
            <a:pPr>
              <a:buFontTx/>
              <a:buChar char="-"/>
            </a:pPr>
            <a:r>
              <a:rPr lang="en-US" dirty="0"/>
              <a:t>If we allow resizing the add method is slow</a:t>
            </a:r>
          </a:p>
          <a:p>
            <a:pPr>
              <a:buFontTx/>
              <a:buChar char="-"/>
            </a:pPr>
            <a:r>
              <a:rPr lang="en-US" dirty="0"/>
              <a:t>Could be fixed capacity</a:t>
            </a:r>
          </a:p>
          <a:p>
            <a:pPr>
              <a:buFontTx/>
              <a:buChar char="-"/>
            </a:pPr>
            <a:r>
              <a:rPr lang="en-US" dirty="0"/>
              <a:t>Could have a very large array but only use small part of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A84BE-2888-4854-A80B-756BAEFA0CFB}"/>
              </a:ext>
            </a:extLst>
          </p:cNvPr>
          <p:cNvSpPr txBox="1"/>
          <p:nvPr/>
        </p:nvSpPr>
        <p:spPr>
          <a:xfrm>
            <a:off x="893852" y="1690688"/>
            <a:ext cx="53322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Easy to Program</a:t>
            </a:r>
          </a:p>
          <a:p>
            <a:r>
              <a:rPr lang="en-US" sz="2800" dirty="0"/>
              <a:t>+ Generics can enforce homogeneity </a:t>
            </a:r>
          </a:p>
          <a:p>
            <a:r>
              <a:rPr lang="en-US" sz="2800" dirty="0"/>
              <a:t>+ Stores multiple objects</a:t>
            </a:r>
          </a:p>
          <a:p>
            <a:r>
              <a:rPr lang="en-US" sz="2800" dirty="0"/>
              <a:t>+ Easy to access elements in the array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6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1D9A-1F97-4F77-A527-0DA33A5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Bag   Pros				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F3FD-54AA-492C-9361-347635EC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34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Memory is created/destroyed as needed</a:t>
            </a:r>
          </a:p>
          <a:p>
            <a:pPr marL="0" indent="0">
              <a:buNone/>
            </a:pPr>
            <a:r>
              <a:rPr lang="en-US" dirty="0"/>
              <a:t>+ Adding is always constant time</a:t>
            </a:r>
          </a:p>
          <a:p>
            <a:pPr marL="0" indent="0">
              <a:buNone/>
            </a:pPr>
            <a:r>
              <a:rPr lang="en-US" dirty="0"/>
              <a:t>+ Make use of Java Garbage Collector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01DF8-12B7-4FA5-81FE-BAE202AFCB17}"/>
              </a:ext>
            </a:extLst>
          </p:cNvPr>
          <p:cNvSpPr txBox="1"/>
          <p:nvPr/>
        </p:nvSpPr>
        <p:spPr>
          <a:xfrm>
            <a:off x="7012112" y="1825625"/>
            <a:ext cx="46644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More difficult to program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Each element has two objects associated with it</a:t>
            </a:r>
          </a:p>
          <a:p>
            <a:pPr marL="742950" lvl="1" indent="-285750">
              <a:buFontTx/>
              <a:buChar char="-"/>
            </a:pPr>
            <a:r>
              <a:rPr lang="en-US" sz="2800" dirty="0"/>
              <a:t>What are they?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Can’t access elements directly. Must traverse through the entire linked chain</a:t>
            </a:r>
          </a:p>
        </p:txBody>
      </p:sp>
    </p:spTree>
    <p:extLst>
      <p:ext uri="{BB962C8B-B14F-4D97-AF65-F5344CB8AC3E}">
        <p14:creationId xmlns:p14="http://schemas.microsoft.com/office/powerpoint/2010/main" val="404992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9ACE-DF97-4AAC-A3B6-A58E284C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7BF4-B137-4216-9D46-93DDABBE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67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class Node {</a:t>
            </a:r>
          </a:p>
          <a:p>
            <a:pPr marL="0" indent="0">
              <a:buNone/>
            </a:pPr>
            <a:r>
              <a:rPr lang="en-US" dirty="0"/>
              <a:t>	private E data;</a:t>
            </a:r>
          </a:p>
          <a:p>
            <a:pPr marL="0" indent="0">
              <a:buNone/>
            </a:pPr>
            <a:r>
              <a:rPr lang="en-US" dirty="0"/>
              <a:t>	private Node Next;</a:t>
            </a:r>
          </a:p>
          <a:p>
            <a:pPr marL="0" indent="0">
              <a:buNone/>
            </a:pPr>
            <a:r>
              <a:rPr lang="en-US" dirty="0"/>
              <a:t>	private Node(E data)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this.data</a:t>
            </a:r>
            <a:r>
              <a:rPr lang="en-US" dirty="0"/>
              <a:t> = data;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28E15-3D6C-4725-AC90-E02168EDF36D}"/>
              </a:ext>
            </a:extLst>
          </p:cNvPr>
          <p:cNvSpPr/>
          <p:nvPr/>
        </p:nvSpPr>
        <p:spPr>
          <a:xfrm>
            <a:off x="5244957" y="2101066"/>
            <a:ext cx="1916130" cy="801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AF759-0821-4727-B396-4FD6D9304A9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203022" y="2101066"/>
            <a:ext cx="0" cy="80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1C5086-B661-40A0-8023-094EF14A928E}"/>
              </a:ext>
            </a:extLst>
          </p:cNvPr>
          <p:cNvCxnSpPr>
            <a:cxnSpLocks/>
          </p:cNvCxnSpPr>
          <p:nvPr/>
        </p:nvCxnSpPr>
        <p:spPr>
          <a:xfrm>
            <a:off x="6673065" y="2496620"/>
            <a:ext cx="1433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E46C7-F037-4CED-8722-F830801B90EE}"/>
              </a:ext>
            </a:extLst>
          </p:cNvPr>
          <p:cNvSpPr/>
          <p:nvPr/>
        </p:nvSpPr>
        <p:spPr>
          <a:xfrm>
            <a:off x="8119152" y="2101066"/>
            <a:ext cx="1916130" cy="801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33B86-5AFA-4600-BFF2-A931CD93AEB4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9077217" y="2101066"/>
            <a:ext cx="0" cy="801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4AD4D6-E443-452F-B9B1-C60151081067}"/>
              </a:ext>
            </a:extLst>
          </p:cNvPr>
          <p:cNvCxnSpPr>
            <a:cxnSpLocks/>
          </p:cNvCxnSpPr>
          <p:nvPr/>
        </p:nvCxnSpPr>
        <p:spPr>
          <a:xfrm>
            <a:off x="9578939" y="2474359"/>
            <a:ext cx="14332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9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0F96-510C-4B65-BE58-DB392BA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5C8E-3E6B-4277-B7C9-116827DC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in both </a:t>
            </a:r>
            <a:r>
              <a:rPr lang="en-US" dirty="0" err="1"/>
              <a:t>ArrayBag</a:t>
            </a:r>
            <a:r>
              <a:rPr lang="en-US" dirty="0"/>
              <a:t> and </a:t>
            </a:r>
            <a:r>
              <a:rPr lang="en-US" dirty="0" err="1"/>
              <a:t>LinkedBag</a:t>
            </a:r>
            <a:endParaRPr lang="en-US" dirty="0"/>
          </a:p>
          <a:p>
            <a:pPr lvl="1"/>
            <a:r>
              <a:rPr lang="en-US" dirty="0"/>
              <a:t>remove() – remove a random element from the bag. Currently it removes the last element </a:t>
            </a:r>
          </a:p>
          <a:p>
            <a:pPr lvl="1"/>
            <a:r>
              <a:rPr lang="en-US" dirty="0"/>
              <a:t>equals(</a:t>
            </a:r>
            <a:r>
              <a:rPr lang="en-US" dirty="0" err="1"/>
              <a:t>AnotherBag</a:t>
            </a:r>
            <a:r>
              <a:rPr lang="en-US" dirty="0"/>
              <a:t>) – Determines if two bags are equal</a:t>
            </a:r>
          </a:p>
          <a:p>
            <a:pPr lvl="1"/>
            <a:r>
              <a:rPr lang="en-US" dirty="0" err="1"/>
              <a:t>duplicateAll</a:t>
            </a:r>
            <a:r>
              <a:rPr lang="en-US" dirty="0"/>
              <a:t>() – Duplicate all items in the bag once</a:t>
            </a:r>
          </a:p>
          <a:p>
            <a:pPr lvl="1"/>
            <a:r>
              <a:rPr lang="en-US" dirty="0" err="1"/>
              <a:t>removeDuplicates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4684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341B-B4A4-4724-A2F9-6477347F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equals(</a:t>
            </a:r>
            <a:r>
              <a:rPr lang="en-US" dirty="0" err="1"/>
              <a:t>AnotherBag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A169-DB77-4EF5-B45A-4FC2A92F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are two bags equal</a:t>
            </a:r>
          </a:p>
          <a:p>
            <a:pPr lvl="1"/>
            <a:r>
              <a:rPr lang="en-US" dirty="0"/>
              <a:t>Both bags have the same size</a:t>
            </a:r>
          </a:p>
          <a:p>
            <a:pPr lvl="1"/>
            <a:r>
              <a:rPr lang="en-US" dirty="0"/>
              <a:t>Frequency of each element matches</a:t>
            </a:r>
          </a:p>
          <a:p>
            <a:r>
              <a:rPr lang="en-US" dirty="0"/>
              <a:t>Which methods will help us do this?</a:t>
            </a:r>
          </a:p>
        </p:txBody>
      </p:sp>
    </p:spTree>
    <p:extLst>
      <p:ext uri="{BB962C8B-B14F-4D97-AF65-F5344CB8AC3E}">
        <p14:creationId xmlns:p14="http://schemas.microsoft.com/office/powerpoint/2010/main" val="10955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938C-7A13-43CF-B855-1422D977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duplicateAll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0CC0-A3B3-42F4-8557-F3388652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the following?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</a:t>
            </a:r>
            <a:r>
              <a:rPr lang="en-US" sz="2800" dirty="0" err="1"/>
              <a:t>getCurrentSize</a:t>
            </a:r>
            <a:r>
              <a:rPr lang="en-US" sz="2800" dirty="0"/>
              <a:t>();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marL="457200" lvl="1" indent="0">
              <a:buNone/>
            </a:pPr>
            <a:r>
              <a:rPr lang="en-US" sz="2800" dirty="0"/>
              <a:t>	add(bag[</a:t>
            </a:r>
            <a:r>
              <a:rPr lang="en-US" sz="2800" dirty="0" err="1"/>
              <a:t>i</a:t>
            </a:r>
            <a:r>
              <a:rPr lang="en-US" sz="2800" dirty="0"/>
              <a:t>]);</a:t>
            </a:r>
          </a:p>
          <a:p>
            <a:pPr marL="457200" lvl="1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025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458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CS445</vt:lpstr>
      <vt:lpstr>Reminder of Bag Operations</vt:lpstr>
      <vt:lpstr>Array Bag  Pros    Cons</vt:lpstr>
      <vt:lpstr>Linked Bag   Pros    Cons</vt:lpstr>
      <vt:lpstr>Nodes</vt:lpstr>
      <vt:lpstr>PowerPoint Presentation</vt:lpstr>
      <vt:lpstr>The Lab</vt:lpstr>
      <vt:lpstr>equals(AnotherBag)</vt:lpstr>
      <vt:lpstr>duplicateAll()</vt:lpstr>
      <vt:lpstr>removeDuplicates()</vt:lpstr>
      <vt:lpstr>removeDuplicates()</vt:lpstr>
      <vt:lpstr>removeDuplicates()</vt:lpstr>
      <vt:lpstr>removeDuplicates()</vt:lpstr>
      <vt:lpstr>removeDuplicates()</vt:lpstr>
      <vt:lpstr>removeDuplicates()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CS445</dc:title>
  <dc:creator>Monaco, Joseph</dc:creator>
  <cp:lastModifiedBy>Monaco, Joseph</cp:lastModifiedBy>
  <cp:revision>9</cp:revision>
  <dcterms:created xsi:type="dcterms:W3CDTF">2017-09-29T12:15:49Z</dcterms:created>
  <dcterms:modified xsi:type="dcterms:W3CDTF">2017-09-29T14:18:09Z</dcterms:modified>
</cp:coreProperties>
</file>