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191" r:id="rId1"/>
    <p:sldMasterId id="2147485200" r:id="rId2"/>
  </p:sldMasterIdLst>
  <p:notesMasterIdLst>
    <p:notesMasterId r:id="rId44"/>
  </p:notesMasterIdLst>
  <p:handoutMasterIdLst>
    <p:handoutMasterId r:id="rId45"/>
  </p:handoutMasterIdLst>
  <p:sldIdLst>
    <p:sldId id="1470" r:id="rId3"/>
    <p:sldId id="1476" r:id="rId4"/>
    <p:sldId id="1471" r:id="rId5"/>
    <p:sldId id="1516" r:id="rId6"/>
    <p:sldId id="1517" r:id="rId7"/>
    <p:sldId id="1519" r:id="rId8"/>
    <p:sldId id="1518" r:id="rId9"/>
    <p:sldId id="1520" r:id="rId10"/>
    <p:sldId id="1561" r:id="rId11"/>
    <p:sldId id="1562" r:id="rId12"/>
    <p:sldId id="1563" r:id="rId13"/>
    <p:sldId id="1564" r:id="rId14"/>
    <p:sldId id="1565" r:id="rId15"/>
    <p:sldId id="1566" r:id="rId16"/>
    <p:sldId id="1567" r:id="rId17"/>
    <p:sldId id="1568" r:id="rId18"/>
    <p:sldId id="1569" r:id="rId19"/>
    <p:sldId id="1570" r:id="rId20"/>
    <p:sldId id="1560" r:id="rId21"/>
    <p:sldId id="1521" r:id="rId22"/>
    <p:sldId id="1522" r:id="rId23"/>
    <p:sldId id="1523" r:id="rId24"/>
    <p:sldId id="1524" r:id="rId25"/>
    <p:sldId id="1525" r:id="rId26"/>
    <p:sldId id="1526" r:id="rId27"/>
    <p:sldId id="1527" r:id="rId28"/>
    <p:sldId id="1528" r:id="rId29"/>
    <p:sldId id="1529" r:id="rId30"/>
    <p:sldId id="1530" r:id="rId31"/>
    <p:sldId id="1531" r:id="rId32"/>
    <p:sldId id="1532" r:id="rId33"/>
    <p:sldId id="1533" r:id="rId34"/>
    <p:sldId id="1534" r:id="rId35"/>
    <p:sldId id="1535" r:id="rId36"/>
    <p:sldId id="1536" r:id="rId37"/>
    <p:sldId id="1537" r:id="rId38"/>
    <p:sldId id="1538" r:id="rId39"/>
    <p:sldId id="1539" r:id="rId40"/>
    <p:sldId id="1540" r:id="rId41"/>
    <p:sldId id="1541" r:id="rId42"/>
    <p:sldId id="1542" r:id="rId4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636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034286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7772F6-ECE5-4FE3-BF86-281DA1C81498}" type="datetime1">
              <a:rPr lang="en-US"/>
              <a:pPr>
                <a:defRPr/>
              </a:pPr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5506E28-EA9A-4477-A195-554DCCB788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91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73100" y="1752600"/>
            <a:ext cx="7988300" cy="448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11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22300" y="5448300"/>
            <a:ext cx="7899400" cy="7493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811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585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08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918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7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2" r:id="rId1"/>
    <p:sldLayoutId id="2147485193" r:id="rId2"/>
    <p:sldLayoutId id="2147485194" r:id="rId3"/>
    <p:sldLayoutId id="2147485195" r:id="rId4"/>
    <p:sldLayoutId id="2147485196" r:id="rId5"/>
    <p:sldLayoutId id="2147485197" r:id="rId6"/>
    <p:sldLayoutId id="2147485198" r:id="rId7"/>
    <p:sldLayoutId id="2147485199" r:id="rId8"/>
    <p:sldLayoutId id="2147485189" r:id="rId9"/>
    <p:sldLayoutId id="214748519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385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1" r:id="rId1"/>
    <p:sldLayoutId id="2147485202" r:id="rId2"/>
    <p:sldLayoutId id="2147485203" r:id="rId3"/>
    <p:sldLayoutId id="2147485204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altLang="en-US" sz="2400" b="1" dirty="0" smtClean="0">
                <a:solidFill>
                  <a:srgbClr val="000000"/>
                </a:solidFill>
              </a:rPr>
              <a:t>Comparing Bag Implementations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Basics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creates an exception object</a:t>
            </a:r>
          </a:p>
          <a:p>
            <a:pPr lvl="1" eaLnBrk="1" hangingPunct="1"/>
            <a:r>
              <a:rPr lang="en-US" altLang="en-US" smtClean="0"/>
              <a:t>We say “throws an exception”</a:t>
            </a:r>
          </a:p>
          <a:p>
            <a:pPr eaLnBrk="1" hangingPunct="1"/>
            <a:r>
              <a:rPr lang="en-US" altLang="en-US" smtClean="0"/>
              <a:t>Signal to program</a:t>
            </a:r>
          </a:p>
          <a:p>
            <a:pPr lvl="1" eaLnBrk="1" hangingPunct="1"/>
            <a:r>
              <a:rPr lang="en-US" altLang="en-US" smtClean="0"/>
              <a:t>Unexpected has happened</a:t>
            </a:r>
          </a:p>
          <a:p>
            <a:pPr eaLnBrk="1" hangingPunct="1"/>
            <a:r>
              <a:rPr lang="en-US" altLang="en-US" smtClean="0"/>
              <a:t>Handle the exception</a:t>
            </a:r>
          </a:p>
          <a:p>
            <a:pPr lvl="1" eaLnBrk="1" hangingPunct="1"/>
            <a:r>
              <a:rPr lang="en-US" altLang="en-US" smtClean="0"/>
              <a:t>Detect and react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73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Basics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 smtClean="0"/>
              <a:t>Checked exceptions in the Java Class Library</a:t>
            </a:r>
          </a:p>
          <a:p>
            <a:pPr lvl="1" eaLnBrk="1" hangingPunct="1"/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NoSuchMethodException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WriteAbortedException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0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Basics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Runtime exceptions in the Java Class Library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IndexOutOfBoundsException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StringIndexOutOfBoundsException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6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Basics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sz="quarter" idx="11"/>
          </p:nvPr>
        </p:nvSpPr>
        <p:spPr>
          <a:xfrm>
            <a:off x="622300" y="5766797"/>
            <a:ext cx="7899400" cy="749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 smtClean="0"/>
              <a:t>FIGURE JI2-1 The hierarchy of some </a:t>
            </a:r>
            <a:br>
              <a:rPr lang="en-US" altLang="en-US" dirty="0" smtClean="0"/>
            </a:br>
            <a:r>
              <a:rPr lang="en-US" altLang="en-US" dirty="0" smtClean="0"/>
              <a:t>standard exception and error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2785" y="1263718"/>
            <a:ext cx="8285137" cy="448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97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an Exception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1"/>
          </p:nvPr>
        </p:nvSpPr>
        <p:spPr>
          <a:xfrm>
            <a:off x="695325" y="1517650"/>
            <a:ext cx="7988300" cy="4483100"/>
          </a:xfrm>
        </p:spPr>
        <p:txBody>
          <a:bodyPr/>
          <a:lstStyle/>
          <a:p>
            <a:pPr eaLnBrk="1" hangingPunct="1"/>
            <a:r>
              <a:rPr lang="en-US" altLang="en-US" smtClean="0"/>
              <a:t>Postpone handling: The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 smtClean="0"/>
              <a:t> clause</a:t>
            </a:r>
          </a:p>
          <a:p>
            <a:pPr lvl="1" eaLnBrk="1" hangingPunct="1"/>
            <a:r>
              <a:rPr lang="en-US" altLang="en-US" smtClean="0"/>
              <a:t>If programmer not sure what action is best for a client when an exception occurs</a:t>
            </a:r>
          </a:p>
          <a:p>
            <a:pPr lvl="1" eaLnBrk="1" hangingPunct="1"/>
            <a:r>
              <a:rPr lang="en-US" altLang="en-US" smtClean="0"/>
              <a:t>Leave the handling of the exception to the method’s client</a:t>
            </a:r>
          </a:p>
          <a:p>
            <a:pPr eaLnBrk="1" hangingPunct="1"/>
            <a:r>
              <a:rPr lang="en-US" altLang="en-US" smtClean="0"/>
              <a:t>Method that can cause but does not handle checked exception must declare in its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23988" y="5616575"/>
            <a:ext cx="6308725" cy="68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229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Handle It Now: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try-catch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mtClean="0"/>
              <a:t>Code to handle an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en-US" smtClean="0"/>
              <a:t> as a result of </a:t>
            </a:r>
            <a:br>
              <a:rPr lang="en-US" altLang="en-US" smtClean="0"/>
            </a:br>
            <a:r>
              <a:rPr lang="en-US" altLang="en-US" smtClean="0"/>
              <a:t>invoking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14363" y="2114550"/>
            <a:ext cx="7915275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4440238" y="2824163"/>
            <a:ext cx="2611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95D4F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Might throw an IOException</a:t>
            </a:r>
          </a:p>
        </p:txBody>
      </p:sp>
    </p:spTree>
    <p:extLst>
      <p:ext uri="{BB962C8B-B14F-4D97-AF65-F5344CB8AC3E}">
        <p14:creationId xmlns:p14="http://schemas.microsoft.com/office/powerpoint/2010/main" val="39771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Multiple 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Good order for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mtClean="0"/>
              <a:t>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41438" y="2203450"/>
            <a:ext cx="6691312" cy="2287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4381500" y="3255963"/>
            <a:ext cx="2868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95D4F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Handle all other IOExceptions</a:t>
            </a:r>
          </a:p>
        </p:txBody>
      </p:sp>
    </p:spTree>
    <p:extLst>
      <p:ext uri="{BB962C8B-B14F-4D97-AF65-F5344CB8AC3E}">
        <p14:creationId xmlns:p14="http://schemas.microsoft.com/office/powerpoint/2010/main" val="1866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Throwing an Exception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method intentionally throws an exception by executing a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mtClean="0"/>
              <a:t> statement.</a:t>
            </a:r>
          </a:p>
          <a:p>
            <a:pPr eaLnBrk="1" hangingPunct="1"/>
            <a:r>
              <a:rPr lang="en-US" altLang="en-US" smtClean="0"/>
              <a:t>Programmers usually create the object within the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mtClean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41575" y="4719638"/>
            <a:ext cx="3705225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538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Throwing an Exception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If you can resolve unusual situation in a reasonable manner</a:t>
            </a:r>
          </a:p>
          <a:p>
            <a:pPr lvl="1" eaLnBrk="1" hangingPunct="1"/>
            <a:r>
              <a:rPr lang="en-US" altLang="en-US" sz="2400" dirty="0" smtClean="0"/>
              <a:t>likely can use a decision statement instead of throwing an exception</a:t>
            </a:r>
          </a:p>
          <a:p>
            <a:pPr eaLnBrk="1" hangingPunct="1"/>
            <a:r>
              <a:rPr lang="en-US" altLang="en-US" sz="2800" dirty="0" smtClean="0"/>
              <a:t>If several resolutions to abnormal occurrence possible, and you want client to choose </a:t>
            </a:r>
          </a:p>
          <a:p>
            <a:pPr lvl="1" eaLnBrk="1" hangingPunct="1"/>
            <a:r>
              <a:rPr lang="en-US" altLang="en-US" sz="2400" dirty="0" smtClean="0"/>
              <a:t>Throw a checked exception</a:t>
            </a:r>
          </a:p>
          <a:p>
            <a:pPr eaLnBrk="1" hangingPunct="1"/>
            <a:r>
              <a:rPr lang="en-US" altLang="en-US" sz="2800" dirty="0" smtClean="0"/>
              <a:t>If a programmer makes a coding mistake by using your method incorrectly</a:t>
            </a:r>
          </a:p>
          <a:p>
            <a:pPr lvl="1" eaLnBrk="1" hangingPunct="1"/>
            <a:r>
              <a:rPr lang="en-US" altLang="en-US" sz="2400" dirty="0" smtClean="0"/>
              <a:t>Throw a runtime 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49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The Stack ADT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2 will be posted this Friday</a:t>
            </a:r>
          </a:p>
          <a:p>
            <a:pPr lvl="1"/>
            <a:r>
              <a:rPr lang="en-US" dirty="0" smtClean="0"/>
              <a:t>Deadline Mon 10/16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5-1 Some familiar stacks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Add item on top of stack</a:t>
            </a:r>
          </a:p>
          <a:p>
            <a:pPr eaLnBrk="1" hangingPunct="1"/>
            <a:r>
              <a:rPr lang="en-US" altLang="en-US" smtClean="0"/>
              <a:t>Remove item that is topmost</a:t>
            </a:r>
          </a:p>
          <a:p>
            <a:pPr lvl="1" eaLnBrk="1" hangingPunct="1"/>
            <a:r>
              <a:rPr lang="en-US" altLang="en-US" smtClean="0"/>
              <a:t>Last In, First Out … LIFO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2452688"/>
            <a:ext cx="5381625" cy="179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57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Specifications </a:t>
            </a:r>
            <a:br>
              <a:rPr lang="en-US" altLang="en-US" smtClean="0"/>
            </a:br>
            <a:r>
              <a:rPr lang="en-US" altLang="en-US" smtClean="0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698625"/>
            <a:ext cx="7086600" cy="41243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79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Specifications </a:t>
            </a:r>
            <a:br>
              <a:rPr lang="en-US" altLang="en-US" smtClean="0"/>
            </a:br>
            <a:r>
              <a:rPr lang="en-US" altLang="en-US" smtClean="0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1852613"/>
            <a:ext cx="7966075" cy="3592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603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Decision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stack is empty</a:t>
            </a:r>
          </a:p>
          <a:p>
            <a:pPr lvl="1" eaLnBrk="1" hangingPunct="1"/>
            <a:r>
              <a:rPr lang="en-US" altLang="en-US" smtClean="0"/>
              <a:t>What to do with </a:t>
            </a:r>
            <a:r>
              <a:rPr lang="en-US" altLang="en-US" sz="32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altLang="en-US" smtClean="0"/>
              <a:t>and</a:t>
            </a:r>
            <a:r>
              <a:rPr lang="en-US" altLang="en-US" sz="32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peek</a:t>
            </a:r>
            <a:r>
              <a:rPr lang="en-US" altLang="en-US" smtClean="0"/>
              <a:t>?</a:t>
            </a:r>
          </a:p>
          <a:p>
            <a:pPr eaLnBrk="1" hangingPunct="1"/>
            <a:r>
              <a:rPr lang="en-US" altLang="en-US" smtClean="0"/>
              <a:t>Possible actions</a:t>
            </a:r>
          </a:p>
          <a:p>
            <a:pPr lvl="1" eaLnBrk="1" hangingPunct="1"/>
            <a:r>
              <a:rPr lang="en-US" altLang="en-US" smtClean="0"/>
              <a:t>Assume that the ADT is not empty;</a:t>
            </a:r>
          </a:p>
          <a:p>
            <a:pPr lvl="1" eaLnBrk="1" hangingPunct="1"/>
            <a:r>
              <a:rPr lang="en-US" altLang="en-US" smtClean="0"/>
              <a:t>Return null.</a:t>
            </a:r>
          </a:p>
          <a:p>
            <a:pPr lvl="1" eaLnBrk="1" hangingPunct="1"/>
            <a:r>
              <a:rPr lang="en-US" altLang="en-US" smtClean="0"/>
              <a:t>Throw an exception (which type?)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45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5-1 An interface for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1855788"/>
            <a:ext cx="7394575" cy="310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011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5-1 An interface for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995488"/>
            <a:ext cx="7180262" cy="2833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836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627563"/>
            <a:ext cx="7818438" cy="17351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5-2 A stack of strings after (a) push adds Jim; (b) push adds Jess; (c) push adds Jill; (d) push adds Jane; (e) push adds Joe; (f ) pop retrieves and removes Joe; (g) pop retrieves and removes Jane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60425" y="1579563"/>
            <a:ext cx="7296150" cy="259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735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Security Note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guidelines</a:t>
            </a:r>
          </a:p>
          <a:p>
            <a:pPr lvl="1" eaLnBrk="1" hangingPunct="1"/>
            <a:r>
              <a:rPr lang="en-US" altLang="en-US" smtClean="0"/>
              <a:t>Use preconditions and postconditions to document assumptions.</a:t>
            </a:r>
          </a:p>
          <a:p>
            <a:pPr lvl="1" eaLnBrk="1" hangingPunct="1"/>
            <a:r>
              <a:rPr lang="en-US" altLang="en-US" smtClean="0"/>
              <a:t>Do not trust client to use public methods correctly.</a:t>
            </a:r>
          </a:p>
          <a:p>
            <a:pPr lvl="1" eaLnBrk="1" hangingPunct="1"/>
            <a:r>
              <a:rPr lang="en-US" altLang="en-US" smtClean="0"/>
              <a:t>Avoid ambiguous return values.</a:t>
            </a:r>
          </a:p>
          <a:p>
            <a:pPr lvl="1" eaLnBrk="1" hangingPunct="1"/>
            <a:r>
              <a:rPr lang="en-US" altLang="en-US" smtClean="0"/>
              <a:t>Prefer throwing exceptions instead of returning values to signal problem.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19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Algebraic Expressions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Infix: each binary operator appears between its operands  </a:t>
            </a:r>
            <a:r>
              <a:rPr lang="en-US" altLang="en-US" i="1" smtClean="0"/>
              <a:t>a + b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Prefix: each binary operator appears before its operands    </a:t>
            </a:r>
            <a:r>
              <a:rPr lang="en-US" altLang="en-US" i="1" smtClean="0"/>
              <a:t>+ a b </a:t>
            </a:r>
          </a:p>
          <a:p>
            <a:pPr eaLnBrk="1" hangingPunct="1"/>
            <a:r>
              <a:rPr lang="en-US" altLang="en-US" smtClean="0"/>
              <a:t>Postfix</a:t>
            </a:r>
            <a:r>
              <a:rPr lang="en-US" altLang="en-US" i="1" smtClean="0"/>
              <a:t>: </a:t>
            </a:r>
            <a:r>
              <a:rPr lang="en-US" altLang="en-US" smtClean="0"/>
              <a:t>each binary operator appears after its operands   </a:t>
            </a:r>
            <a:r>
              <a:rPr lang="en-US" altLang="en-US" i="1" smtClean="0"/>
              <a:t>a b +</a:t>
            </a:r>
          </a:p>
          <a:p>
            <a:pPr eaLnBrk="1" hangingPunct="1"/>
            <a:r>
              <a:rPr lang="en-US" altLang="en-US" smtClean="0"/>
              <a:t>Balanced expressions: delimiters paired correctly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58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Algebraic Expressions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92956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5-3 The contents of a stack during the </a:t>
            </a:r>
            <a:br>
              <a:rPr lang="en-US" altLang="en-US" smtClean="0"/>
            </a:br>
            <a:r>
              <a:rPr lang="en-US" altLang="en-US" smtClean="0"/>
              <a:t>scan of an expression that contains </a:t>
            </a:r>
            <a:br>
              <a:rPr lang="en-US" altLang="en-US" smtClean="0"/>
            </a:br>
            <a:r>
              <a:rPr lang="en-US" altLang="en-US" smtClean="0"/>
              <a:t>the balanced delimiters { [ ( ) ]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22338" y="2143125"/>
            <a:ext cx="7381875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290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Array-based and linked implementations of the Bag ADT</a:t>
            </a:r>
          </a:p>
          <a:p>
            <a:r>
              <a:rPr lang="en-US" dirty="0" smtClean="0">
                <a:ea typeface="Tahoma"/>
                <a:cs typeface="Tahoma"/>
              </a:rPr>
              <a:t>How to measure algorithm complexity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The Big-O notation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Algebraic Expressions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294313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5-4 The contents of a stack during the </a:t>
            </a:r>
            <a:br>
              <a:rPr lang="en-US" altLang="en-US" smtClean="0"/>
            </a:br>
            <a:r>
              <a:rPr lang="en-US" altLang="en-US" smtClean="0"/>
              <a:t>scan of an expression that contains </a:t>
            </a:r>
            <a:br>
              <a:rPr lang="en-US" altLang="en-US" smtClean="0"/>
            </a:br>
            <a:r>
              <a:rPr lang="en-US" altLang="en-US" smtClean="0"/>
              <a:t>the unbalanced delimiters { [ ( ] )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49375" y="1814513"/>
            <a:ext cx="6381750" cy="319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019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Algebraic Expressions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513638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5-5 The contents of a stack during the </a:t>
            </a:r>
            <a:br>
              <a:rPr lang="en-US" altLang="en-US" smtClean="0"/>
            </a:br>
            <a:r>
              <a:rPr lang="en-US" altLang="en-US" smtClean="0"/>
              <a:t>scan of an expression that contains </a:t>
            </a:r>
            <a:br>
              <a:rPr lang="en-US" altLang="en-US" smtClean="0"/>
            </a:br>
            <a:r>
              <a:rPr lang="en-US" altLang="en-US" smtClean="0"/>
              <a:t>the unbalanced delimiters [ ( ) ]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47775" y="1814513"/>
            <a:ext cx="6707188" cy="333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501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Algebraic Expressions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5-6 The contents of a stack during the </a:t>
            </a:r>
            <a:br>
              <a:rPr lang="en-US" altLang="en-US" smtClean="0"/>
            </a:br>
            <a:r>
              <a:rPr lang="en-US" altLang="en-US" smtClean="0"/>
              <a:t>scan of an expression that contains </a:t>
            </a:r>
            <a:br>
              <a:rPr lang="en-US" altLang="en-US" smtClean="0"/>
            </a:br>
            <a:r>
              <a:rPr lang="en-US" altLang="en-US" smtClean="0"/>
              <a:t>the unbalanced delimiters { [ ( )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30275" y="1776413"/>
            <a:ext cx="725805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065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Algebraic Expressions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56250"/>
            <a:ext cx="8369300" cy="80645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to process for balanced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52500" y="1733550"/>
            <a:ext cx="72390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776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Algebraic Expressions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56250"/>
            <a:ext cx="8369300" cy="80645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to process for balanced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01750" y="1781175"/>
            <a:ext cx="6880225" cy="341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473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Implementation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5-2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BalanceChecker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5725" y="1565275"/>
            <a:ext cx="6408738" cy="371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917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Implementation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5-2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BalanceChecker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814513"/>
            <a:ext cx="6994525" cy="331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585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Implementation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5-2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BalanceChecker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9838" y="1550988"/>
            <a:ext cx="6640512" cy="376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919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Postfix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5-7 Converting the infix expression </a:t>
            </a:r>
            <a:br>
              <a:rPr lang="en-US" altLang="en-US" smtClean="0"/>
            </a:br>
            <a:r>
              <a:rPr lang="en-US" altLang="en-US" i="1" smtClean="0"/>
              <a:t>a + b * c </a:t>
            </a:r>
            <a:r>
              <a:rPr lang="en-US" altLang="en-US" smtClean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9200" y="1701800"/>
            <a:ext cx="6705600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031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540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Successive Operators </a:t>
            </a:r>
            <a:br>
              <a:rPr lang="en-US" altLang="en-US" smtClean="0"/>
            </a:br>
            <a:r>
              <a:rPr lang="en-US" altLang="en-US" smtClean="0"/>
              <a:t>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5-8 Converting an infix expression </a:t>
            </a:r>
            <a:br>
              <a:rPr lang="en-US" altLang="en-US" smtClean="0"/>
            </a:br>
            <a:r>
              <a:rPr lang="en-US" altLang="en-US" smtClean="0"/>
              <a:t>to postfix form: (a) </a:t>
            </a:r>
            <a:r>
              <a:rPr lang="en-US" altLang="en-US" i="1" smtClean="0"/>
              <a:t>a - b + c</a:t>
            </a:r>
            <a:r>
              <a:rPr lang="en-US" altLang="en-US" smtClean="0"/>
              <a:t>;     </a:t>
            </a:r>
            <a:endParaRPr lang="en-US" altLang="en-US" i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1995488"/>
            <a:ext cx="5921375" cy="306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528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Time Complexity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The Stack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1592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Successive Operators </a:t>
            </a:r>
            <a:br>
              <a:rPr lang="en-US" altLang="en-US" smtClean="0"/>
            </a:br>
            <a:r>
              <a:rPr lang="en-US" altLang="en-US" smtClean="0"/>
              <a:t>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5-8 Converting an infix expression </a:t>
            </a:r>
            <a:br>
              <a:rPr lang="en-US" altLang="en-US" smtClean="0"/>
            </a:br>
            <a:r>
              <a:rPr lang="en-US" altLang="en-US" smtClean="0"/>
              <a:t>to postfix form: </a:t>
            </a:r>
            <a:r>
              <a:rPr lang="en-US" altLang="en-US" i="1" smtClean="0"/>
              <a:t>a </a:t>
            </a:r>
            <a:r>
              <a:rPr lang="en-US" altLang="en-US" smtClean="0"/>
              <a:t>^ </a:t>
            </a:r>
            <a:r>
              <a:rPr lang="en-US" altLang="en-US" i="1" smtClean="0"/>
              <a:t>b </a:t>
            </a:r>
            <a:r>
              <a:rPr lang="en-US" altLang="en-US" smtClean="0"/>
              <a:t>^ </a:t>
            </a:r>
            <a:r>
              <a:rPr lang="en-US" altLang="en-US" i="1" smtClean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133600"/>
            <a:ext cx="6143625" cy="286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432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Infix-to-postfix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52488" y="2312988"/>
            <a:ext cx="75374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86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1091"/>
            <a:ext cx="8077200" cy="304800"/>
          </a:xfrm>
        </p:spPr>
        <p:txBody>
          <a:bodyPr/>
          <a:lstStyle/>
          <a:p>
            <a:r>
              <a:rPr lang="en-US" dirty="0" smtClean="0"/>
              <a:t>How to measure the time complexity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Count the number of </a:t>
            </a:r>
            <a:r>
              <a:rPr lang="en-US" b="1" u="sng" dirty="0" smtClean="0"/>
              <a:t>executed</a:t>
            </a:r>
            <a:r>
              <a:rPr lang="en-US" dirty="0" smtClean="0"/>
              <a:t> steps (basic operations or just lines)</a:t>
            </a:r>
          </a:p>
          <a:p>
            <a:pPr lvl="1"/>
            <a:r>
              <a:rPr lang="en-US" dirty="0" smtClean="0"/>
              <a:t>sum = 0</a:t>
            </a:r>
          </a:p>
          <a:p>
            <a:pPr marL="457200" lvl="1" indent="0">
              <a:buNone/>
            </a:pPr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sum = sum +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Number of executed lines is 2n + 2</a:t>
            </a:r>
          </a:p>
          <a:p>
            <a:r>
              <a:rPr lang="en-US" dirty="0" smtClean="0"/>
              <a:t>Let f(n) = </a:t>
            </a:r>
            <a:r>
              <a:rPr lang="en-US" dirty="0"/>
              <a:t>the number of executed </a:t>
            </a:r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n is the problem size</a:t>
            </a:r>
          </a:p>
          <a:p>
            <a:pPr lvl="1"/>
            <a:r>
              <a:rPr lang="en-US" dirty="0" smtClean="0"/>
              <a:t>Usually it is the input size (very roughly, the number of keyboard presses needed to enter the input)</a:t>
            </a:r>
          </a:p>
          <a:p>
            <a:pPr lvl="1"/>
            <a:r>
              <a:rPr lang="en-US" dirty="0" smtClean="0"/>
              <a:t>f(n) may depend only on </a:t>
            </a:r>
            <a:r>
              <a:rPr lang="en-US" i="1" dirty="0" smtClean="0"/>
              <a:t>n</a:t>
            </a:r>
            <a:r>
              <a:rPr lang="en-US" dirty="0" smtClean="0"/>
              <a:t> or on the actual values of the input</a:t>
            </a:r>
          </a:p>
          <a:p>
            <a:pPr lvl="2"/>
            <a:r>
              <a:rPr lang="en-US" dirty="0" smtClean="0"/>
              <a:t>In the latter, need to find f(n) for best, average, worst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4515"/>
            <a:ext cx="8077200" cy="304800"/>
          </a:xfrm>
        </p:spPr>
        <p:txBody>
          <a:bodyPr/>
          <a:lstStyle/>
          <a:p>
            <a:r>
              <a:rPr lang="en-US" dirty="0"/>
              <a:t>How to measure the time complexity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function f </a:t>
            </a:r>
            <a:r>
              <a:rPr lang="en-US" dirty="0" smtClean="0"/>
              <a:t>into </a:t>
            </a:r>
            <a:r>
              <a:rPr lang="en-US" dirty="0"/>
              <a:t>the Big-O notation</a:t>
            </a:r>
          </a:p>
          <a:p>
            <a:pPr lvl="1"/>
            <a:r>
              <a:rPr lang="en-US" dirty="0"/>
              <a:t>Ignore lower order terms</a:t>
            </a:r>
          </a:p>
          <a:p>
            <a:pPr lvl="2"/>
            <a:r>
              <a:rPr lang="en-US" dirty="0"/>
              <a:t>e.g., constant &lt; log </a:t>
            </a:r>
            <a:r>
              <a:rPr lang="en-US" dirty="0" err="1"/>
              <a:t>log</a:t>
            </a:r>
            <a:r>
              <a:rPr lang="en-US" dirty="0"/>
              <a:t> n &lt; log n &lt; log</a:t>
            </a:r>
            <a:r>
              <a:rPr lang="en-US" baseline="30000" dirty="0"/>
              <a:t>2</a:t>
            </a:r>
            <a:r>
              <a:rPr lang="en-US" dirty="0"/>
              <a:t>n &lt; n &lt; n log n &lt; n</a:t>
            </a:r>
            <a:r>
              <a:rPr lang="en-US" baseline="30000" dirty="0"/>
              <a:t>2</a:t>
            </a:r>
            <a:r>
              <a:rPr lang="en-US" dirty="0"/>
              <a:t> &lt; n</a:t>
            </a:r>
            <a:r>
              <a:rPr lang="en-US" baseline="30000" dirty="0"/>
              <a:t>3</a:t>
            </a:r>
            <a:r>
              <a:rPr lang="en-US" dirty="0"/>
              <a:t>  &lt; 2</a:t>
            </a:r>
            <a:r>
              <a:rPr lang="en-US" baseline="30000" dirty="0"/>
              <a:t>n</a:t>
            </a:r>
            <a:r>
              <a:rPr lang="en-US" dirty="0"/>
              <a:t> &lt; n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e.g., n</a:t>
            </a:r>
            <a:r>
              <a:rPr lang="en-US" baseline="30000" dirty="0" smtClean="0"/>
              <a:t>2</a:t>
            </a:r>
            <a:r>
              <a:rPr lang="en-US" dirty="0" smtClean="0"/>
              <a:t> + log n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Ignore constant factors</a:t>
            </a:r>
          </a:p>
          <a:p>
            <a:pPr lvl="2"/>
            <a:r>
              <a:rPr lang="en-US" dirty="0" err="1"/>
              <a:t>cn</a:t>
            </a:r>
            <a:r>
              <a:rPr lang="en-US" dirty="0"/>
              <a:t> =&gt; O(n), where c is a constant (doesn’t depend on n)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cn</a:t>
            </a:r>
            <a:r>
              <a:rPr lang="en-US" dirty="0"/>
              <a:t> is </a:t>
            </a:r>
            <a:r>
              <a:rPr lang="en-US" b="1" u="sng" dirty="0"/>
              <a:t>not</a:t>
            </a:r>
            <a:r>
              <a:rPr lang="en-US" dirty="0"/>
              <a:t> O(2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f(n) = 2n + 2 = O(2n) = O(n)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8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Big-O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Big Omicron: 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≈ &lt;=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= O(n)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= O(n!)</a:t>
            </a:r>
            <a:endParaRPr lang="en-US" dirty="0" smtClean="0"/>
          </a:p>
          <a:p>
            <a:r>
              <a:rPr lang="en-US" dirty="0" smtClean="0"/>
              <a:t>Little Omicron: 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≠ o(n)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= o(n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Big Omega: Ω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= Ω(n)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Ω(n)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Little Omega: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≈ &gt;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≠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Theta: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5n =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(n) (has to be O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2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Riding 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an efficient algorithm (with less time complexity) is important</a:t>
            </a:r>
          </a:p>
          <a:p>
            <a:pPr lvl="1"/>
            <a:r>
              <a:rPr lang="en-US" dirty="0" smtClean="0"/>
              <a:t>Such algorithm rides the exponentially-growing </a:t>
            </a:r>
            <a:r>
              <a:rPr lang="en-US" dirty="0"/>
              <a:t>curve </a:t>
            </a:r>
            <a:r>
              <a:rPr lang="en-US" dirty="0" smtClean="0"/>
              <a:t>of hardware-speed ``better”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51557" y="3177604"/>
            <a:ext cx="363855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Straight Connector 6"/>
          <p:cNvCxnSpPr/>
          <p:nvPr/>
        </p:nvCxnSpPr>
        <p:spPr bwMode="auto">
          <a:xfrm>
            <a:off x="2551557" y="5458968"/>
            <a:ext cx="3638550" cy="0"/>
          </a:xfrm>
          <a:prstGeom prst="line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27690" y="4383199"/>
            <a:ext cx="1653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Number of operations that machine M can do in time T seconds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015412" y="5257981"/>
            <a:ext cx="536145" cy="200987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3882365" y="5458968"/>
            <a:ext cx="8500" cy="66615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491998" y="5458968"/>
            <a:ext cx="8500" cy="66615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090129" y="3853052"/>
            <a:ext cx="1653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Problem size solvable by machine M using Algorithm A in T second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 bwMode="auto">
          <a:xfrm flipH="1">
            <a:off x="3832498" y="4822548"/>
            <a:ext cx="3257631" cy="127345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777232" y="3823932"/>
            <a:ext cx="1653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Problem size solvable by machine M using Algorithm B in T second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 bwMode="auto">
          <a:xfrm flipH="1">
            <a:off x="3519602" y="4793428"/>
            <a:ext cx="3257630" cy="127345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1969755" y="4383198"/>
            <a:ext cx="555049" cy="74517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986848" y="4383198"/>
            <a:ext cx="13169" cy="169824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754317" y="4383198"/>
            <a:ext cx="3387" cy="174192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890865" y="5762924"/>
            <a:ext cx="1069599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500498" y="5869199"/>
            <a:ext cx="272599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2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00087 -0.156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84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19" grpId="1"/>
      <p:bldP spid="19" grpId="2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1188</Words>
  <Application>Microsoft Office PowerPoint</Application>
  <PresentationFormat>On-screen Show (4:3)</PresentationFormat>
  <Paragraphs>213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Arial Unicode MS</vt:lpstr>
      <vt:lpstr>Calibri</vt:lpstr>
      <vt:lpstr>Courier New</vt:lpstr>
      <vt:lpstr>Tahoma</vt:lpstr>
      <vt:lpstr>Times New Roman</vt:lpstr>
      <vt:lpstr>Wingdings</vt:lpstr>
      <vt:lpstr>CarranoDSA Jave4E-B</vt:lpstr>
      <vt:lpstr>1_CarranoDSA Jave4E-B</vt:lpstr>
      <vt:lpstr>PowerPoint Presentation</vt:lpstr>
      <vt:lpstr>Administrivia</vt:lpstr>
      <vt:lpstr> Earlier in the course</vt:lpstr>
      <vt:lpstr>Today’s Topic</vt:lpstr>
      <vt:lpstr>How to measure the time complexity of an algorithm</vt:lpstr>
      <vt:lpstr>How to measure the time complexity of an algorithm</vt:lpstr>
      <vt:lpstr>The Big-O Family</vt:lpstr>
      <vt:lpstr>Riding Moore’s law</vt:lpstr>
      <vt:lpstr>Exceptions</vt:lpstr>
      <vt:lpstr>The Basics</vt:lpstr>
      <vt:lpstr>The Basics</vt:lpstr>
      <vt:lpstr>The Basics</vt:lpstr>
      <vt:lpstr>The Basics</vt:lpstr>
      <vt:lpstr>Handling an Exception</vt:lpstr>
      <vt:lpstr>Handle It Now:  The try-catch Blocks</vt:lpstr>
      <vt:lpstr>Multiple catch Blocks</vt:lpstr>
      <vt:lpstr>Throwing an Exception</vt:lpstr>
      <vt:lpstr>Throwing an Exception</vt:lpstr>
      <vt:lpstr>The Stack ADT</vt:lpstr>
      <vt:lpstr>Stacks</vt:lpstr>
      <vt:lpstr>Specifications  of the ADT Stack</vt:lpstr>
      <vt:lpstr>Specifications  of the ADT Stack</vt:lpstr>
      <vt:lpstr>Design Decision</vt:lpstr>
      <vt:lpstr>Interface</vt:lpstr>
      <vt:lpstr>Interface</vt:lpstr>
      <vt:lpstr>Example</vt:lpstr>
      <vt:lpstr>Security Note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Java Implementation</vt:lpstr>
      <vt:lpstr>Java Implementation</vt:lpstr>
      <vt:lpstr>Java Implementation</vt:lpstr>
      <vt:lpstr>Infix to Postfix</vt:lpstr>
      <vt:lpstr>Successive Operators  with Same Precedence</vt:lpstr>
      <vt:lpstr>Successive Operators  with Same Precedence</vt:lpstr>
      <vt:lpstr>Infix-to-postfix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89</cp:revision>
  <dcterms:modified xsi:type="dcterms:W3CDTF">2017-09-28T21:46:16Z</dcterms:modified>
</cp:coreProperties>
</file>