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191" r:id="rId1"/>
  </p:sldMasterIdLst>
  <p:notesMasterIdLst>
    <p:notesMasterId r:id="rId30"/>
  </p:notesMasterIdLst>
  <p:handoutMasterIdLst>
    <p:handoutMasterId r:id="rId31"/>
  </p:handoutMasterIdLst>
  <p:sldIdLst>
    <p:sldId id="1470" r:id="rId2"/>
    <p:sldId id="1476" r:id="rId3"/>
    <p:sldId id="1471" r:id="rId4"/>
    <p:sldId id="1516" r:id="rId5"/>
    <p:sldId id="1591" r:id="rId6"/>
    <p:sldId id="1539" r:id="rId7"/>
    <p:sldId id="1540" r:id="rId8"/>
    <p:sldId id="1541" r:id="rId9"/>
    <p:sldId id="1542" r:id="rId10"/>
    <p:sldId id="1592" r:id="rId11"/>
    <p:sldId id="1543" r:id="rId12"/>
    <p:sldId id="1544" r:id="rId13"/>
    <p:sldId id="1545" r:id="rId14"/>
    <p:sldId id="1546" r:id="rId15"/>
    <p:sldId id="1547" r:id="rId16"/>
    <p:sldId id="1548" r:id="rId17"/>
    <p:sldId id="1549" r:id="rId18"/>
    <p:sldId id="1550" r:id="rId19"/>
    <p:sldId id="1551" r:id="rId20"/>
    <p:sldId id="1552" r:id="rId21"/>
    <p:sldId id="1553" r:id="rId22"/>
    <p:sldId id="1593" r:id="rId23"/>
    <p:sldId id="1554" r:id="rId24"/>
    <p:sldId id="1555" r:id="rId25"/>
    <p:sldId id="1556" r:id="rId26"/>
    <p:sldId id="1557" r:id="rId27"/>
    <p:sldId id="1558" r:id="rId28"/>
    <p:sldId id="1594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600" y="5549900"/>
            <a:ext cx="8928100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636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080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7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2" r:id="rId1"/>
    <p:sldLayoutId id="2147485194" r:id="rId2"/>
    <p:sldLayoutId id="2147485196" r:id="rId3"/>
    <p:sldLayoutId id="2147485197" r:id="rId4"/>
    <p:sldLayoutId id="2147485198" r:id="rId5"/>
    <p:sldLayoutId id="2147485199" r:id="rId6"/>
    <p:sldLayoutId id="2147485189" r:id="rId7"/>
    <p:sldLayoutId id="2147485190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The Stack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password: postfix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Pearson Education, Ltd.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Infix-to-postfix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1674813"/>
            <a:ext cx="602932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943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Infix-to-postfix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639888"/>
            <a:ext cx="7839075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890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Infix-to-postfix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728788"/>
            <a:ext cx="6623050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693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Postfix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3563" y="3048000"/>
            <a:ext cx="2747962" cy="33147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5-9 The steps in converting the infix expression </a:t>
            </a:r>
            <a:br>
              <a:rPr lang="en-US" altLang="en-US" smtClean="0"/>
            </a:br>
            <a:r>
              <a:rPr lang="en-US" altLang="en-US" i="1" smtClean="0"/>
              <a:t>a / b * (c + (d - e))</a:t>
            </a:r>
            <a:r>
              <a:rPr lang="en-US" altLang="en-US" smtClean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4588" y="1533525"/>
            <a:ext cx="4976812" cy="4786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683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5971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5-10 The stack during the evaluation of the postfix expression </a:t>
            </a:r>
            <a:r>
              <a:rPr lang="en-US" altLang="en-US" i="1" smtClean="0"/>
              <a:t>a b /   </a:t>
            </a:r>
            <a:r>
              <a:rPr lang="en-US" altLang="en-US" smtClean="0"/>
              <a:t>when </a:t>
            </a:r>
            <a:r>
              <a:rPr lang="en-US" altLang="en-US" i="1" smtClean="0"/>
              <a:t>a</a:t>
            </a:r>
            <a:r>
              <a:rPr lang="en-US" altLang="en-US" smtClean="0"/>
              <a:t> is 2 and b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01700" y="2044700"/>
            <a:ext cx="7275513" cy="240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622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Postfix Expressions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970838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5-11 The stack during the evaluation of the postfix expression a b + c / when </a:t>
            </a:r>
            <a:r>
              <a:rPr lang="en-US" altLang="en-US" i="1" smtClean="0"/>
              <a:t>a </a:t>
            </a:r>
            <a:r>
              <a:rPr lang="en-US" altLang="en-US" smtClean="0"/>
              <a:t>is 2, </a:t>
            </a:r>
            <a:r>
              <a:rPr lang="en-US" altLang="en-US" i="1" smtClean="0"/>
              <a:t>b </a:t>
            </a:r>
            <a:r>
              <a:rPr lang="en-US" altLang="en-US" smtClean="0"/>
              <a:t>is 4, and </a:t>
            </a:r>
            <a:r>
              <a:rPr lang="en-US" altLang="en-US" i="1" smtClean="0"/>
              <a:t>c </a:t>
            </a:r>
            <a:r>
              <a:rPr lang="en-US" altLang="en-US" smtClean="0"/>
              <a:t>is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06438" y="2386013"/>
            <a:ext cx="7634287" cy="183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772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Postfix Expressions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for evaluating postfix expressions.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188" y="1606550"/>
            <a:ext cx="7307262" cy="3379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266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Postfix Expressions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for evaluating postfix expressions.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2057400"/>
            <a:ext cx="75152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69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Infix Expressions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4973638"/>
            <a:ext cx="7721600" cy="138906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5-12 Two stacks during the evaluation of </a:t>
            </a:r>
            <a:br>
              <a:rPr lang="en-US" altLang="en-US" smtClean="0"/>
            </a:br>
            <a:r>
              <a:rPr lang="en-US" altLang="en-US" smtClean="0"/>
              <a:t>a + b * c when a is 2, b is 3, and c is 4:</a:t>
            </a:r>
          </a:p>
          <a:p>
            <a:pPr eaLnBrk="1" hangingPunct="1"/>
            <a:r>
              <a:rPr lang="en-US" altLang="en-US" smtClean="0"/>
              <a:t>(a) after reaching the end of the expression;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671888" y="2036763"/>
            <a:ext cx="2495550" cy="217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01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Tuesday recitation ONLY</a:t>
            </a:r>
          </a:p>
          <a:p>
            <a:pPr lvl="1"/>
            <a:r>
              <a:rPr lang="en-US" dirty="0" smtClean="0"/>
              <a:t>Lab 7 is for credit instead of Lab 5</a:t>
            </a:r>
            <a:r>
              <a:rPr lang="en-US" dirty="0"/>
              <a:t>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Lab 5 is for credit but send by email</a:t>
            </a:r>
            <a:r>
              <a:rPr lang="en-US" dirty="0" smtClean="0"/>
              <a:t>? (Majority opted for second option)</a:t>
            </a:r>
            <a:endParaRPr lang="en-US" dirty="0" smtClean="0"/>
          </a:p>
          <a:p>
            <a:r>
              <a:rPr lang="en-US" dirty="0" smtClean="0"/>
              <a:t>Assignment 2 is up</a:t>
            </a:r>
          </a:p>
          <a:p>
            <a:pPr lvl="1"/>
            <a:r>
              <a:rPr lang="en-US" dirty="0" smtClean="0"/>
              <a:t>Deadline </a:t>
            </a:r>
            <a:r>
              <a:rPr lang="en-US" dirty="0" smtClean="0"/>
              <a:t>Tuesday 10/17 </a:t>
            </a:r>
            <a:r>
              <a:rPr lang="en-US" dirty="0" smtClean="0"/>
              <a:t>@11:59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Infix Expressions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4973638"/>
            <a:ext cx="7888288" cy="138906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5-12 Two stacks during the evaluation of </a:t>
            </a:r>
            <a:br>
              <a:rPr lang="en-US" altLang="en-US" smtClean="0"/>
            </a:br>
            <a:r>
              <a:rPr lang="en-US" altLang="en-US" smtClean="0"/>
              <a:t>a + b * c when a is 2, b is 3, and c is 4:</a:t>
            </a:r>
            <a:br>
              <a:rPr lang="en-US" altLang="en-US" smtClean="0"/>
            </a:br>
            <a:r>
              <a:rPr lang="en-US" altLang="en-US" smtClean="0"/>
              <a:t>(b) while performing the multiplication;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23925" y="1871663"/>
            <a:ext cx="7331075" cy="256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607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Infix Expressions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4973638"/>
            <a:ext cx="8369300" cy="138906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5-12 Two stacks during the evaluation of </a:t>
            </a:r>
            <a:br>
              <a:rPr lang="en-US" altLang="en-US" smtClean="0"/>
            </a:br>
            <a:r>
              <a:rPr lang="en-US" altLang="en-US" smtClean="0"/>
              <a:t>a + b * c when a is 2, b is 3, and c is 4:</a:t>
            </a:r>
            <a:br>
              <a:rPr lang="en-US" altLang="en-US" smtClean="0"/>
            </a:br>
            <a:r>
              <a:rPr lang="en-US" altLang="en-US" smtClean="0"/>
              <a:t>(c) while performing the addition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68438" y="1939925"/>
            <a:ext cx="6332537" cy="262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389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password: infix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Pearson Education, Ltd.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Infix Expressions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1013" y="5735638"/>
            <a:ext cx="8369300" cy="931862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425575"/>
            <a:ext cx="6686550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527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Infix Expressions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1013" y="5735638"/>
            <a:ext cx="8369300" cy="931862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358900"/>
            <a:ext cx="7839075" cy="433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152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Infix Expressions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1013" y="5735638"/>
            <a:ext cx="8369300" cy="931862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590675"/>
            <a:ext cx="70008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942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Infix Expressions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1013" y="5735638"/>
            <a:ext cx="8369300" cy="931862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888" y="1752600"/>
            <a:ext cx="6715125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424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59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Program Stack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3388" y="5213350"/>
            <a:ext cx="7861300" cy="931863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5-13 The program stack at three points in time:  (a) when main begins execution; (b) when methodA begins execution; (c) when methodB begins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150" y="1231900"/>
            <a:ext cx="5954713" cy="379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641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password: activation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Pearson Education, Ltd.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Bag ADT</a:t>
            </a:r>
          </a:p>
          <a:p>
            <a:r>
              <a:rPr lang="en-US" dirty="0" smtClean="0">
                <a:ea typeface="Tahoma"/>
                <a:cs typeface="Tahoma"/>
              </a:rPr>
              <a:t>The Big-O notation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password: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Pearson Education, Ltd.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Postfix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5-7 Converting the infix expression </a:t>
            </a:r>
            <a:br>
              <a:rPr lang="en-US" altLang="en-US" smtClean="0"/>
            </a:br>
            <a:r>
              <a:rPr lang="en-US" altLang="en-US" i="1" smtClean="0"/>
              <a:t>a + b * c </a:t>
            </a:r>
            <a:r>
              <a:rPr lang="en-US" altLang="en-US" smtClean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9200" y="1701800"/>
            <a:ext cx="6705600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031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540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Successive Operators </a:t>
            </a:r>
            <a:br>
              <a:rPr lang="en-US" altLang="en-US" smtClean="0"/>
            </a:br>
            <a:r>
              <a:rPr lang="en-US" altLang="en-US" smtClean="0"/>
              <a:t>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5-8 Converting an infix expression </a:t>
            </a:r>
            <a:br>
              <a:rPr lang="en-US" altLang="en-US" smtClean="0"/>
            </a:br>
            <a:r>
              <a:rPr lang="en-US" altLang="en-US" smtClean="0"/>
              <a:t>to postfix form: (a) </a:t>
            </a:r>
            <a:r>
              <a:rPr lang="en-US" altLang="en-US" i="1" smtClean="0"/>
              <a:t>a - b + c</a:t>
            </a:r>
            <a:r>
              <a:rPr lang="en-US" altLang="en-US" smtClean="0"/>
              <a:t>;     </a:t>
            </a:r>
            <a:endParaRPr lang="en-US" altLang="en-US" i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1995488"/>
            <a:ext cx="5921375" cy="306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528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1592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Successive Operators </a:t>
            </a:r>
            <a:br>
              <a:rPr lang="en-US" altLang="en-US" smtClean="0"/>
            </a:br>
            <a:r>
              <a:rPr lang="en-US" altLang="en-US" smtClean="0"/>
              <a:t>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5-8 Converting an infix expression </a:t>
            </a:r>
            <a:br>
              <a:rPr lang="en-US" altLang="en-US" smtClean="0"/>
            </a:br>
            <a:r>
              <a:rPr lang="en-US" altLang="en-US" smtClean="0"/>
              <a:t>to postfix form: </a:t>
            </a:r>
            <a:r>
              <a:rPr lang="en-US" altLang="en-US" i="1" smtClean="0"/>
              <a:t>a </a:t>
            </a:r>
            <a:r>
              <a:rPr lang="en-US" altLang="en-US" smtClean="0"/>
              <a:t>^ </a:t>
            </a:r>
            <a:r>
              <a:rPr lang="en-US" altLang="en-US" i="1" smtClean="0"/>
              <a:t>b </a:t>
            </a:r>
            <a:r>
              <a:rPr lang="en-US" altLang="en-US" smtClean="0"/>
              <a:t>^ </a:t>
            </a:r>
            <a:r>
              <a:rPr lang="en-US" altLang="en-US" i="1" smtClean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2133600"/>
            <a:ext cx="6143625" cy="286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432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Infix-to-postfix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52488" y="2312988"/>
            <a:ext cx="75374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86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488</Words>
  <Application>Microsoft Office PowerPoint</Application>
  <PresentationFormat>On-screen Show (4:3)</PresentationFormat>
  <Paragraphs>97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Arial Unicode MS</vt:lpstr>
      <vt:lpstr>Tahoma</vt:lpstr>
      <vt:lpstr>Times New Roman</vt:lpstr>
      <vt:lpstr>Wingdings</vt:lpstr>
      <vt:lpstr>CarranoDSA Jave4E-B</vt:lpstr>
      <vt:lpstr>PowerPoint Presentation</vt:lpstr>
      <vt:lpstr>Administrivia</vt:lpstr>
      <vt:lpstr> Earlier in the course</vt:lpstr>
      <vt:lpstr>Today’s Topic</vt:lpstr>
      <vt:lpstr>Pop Quiz 1</vt:lpstr>
      <vt:lpstr>Infix to Postfix</vt:lpstr>
      <vt:lpstr>Successive Operators  with Same Precedence</vt:lpstr>
      <vt:lpstr>Successive Operators  with Same Precedence</vt:lpstr>
      <vt:lpstr>Infix-to-postfix Conversion</vt:lpstr>
      <vt:lpstr>Pop Quiz 2</vt:lpstr>
      <vt:lpstr>Infix-to-postfix Algorithm</vt:lpstr>
      <vt:lpstr>Infix-to-postfix Algorithm</vt:lpstr>
      <vt:lpstr>Infix-to-postfix Algorithm</vt:lpstr>
      <vt:lpstr>Infix to Postfix</vt:lpstr>
      <vt:lpstr>Evaluating Postfix Expressions</vt:lpstr>
      <vt:lpstr>Evaluating Postfix Expressions</vt:lpstr>
      <vt:lpstr>Evaluating Postfix Expressions</vt:lpstr>
      <vt:lpstr>Evaluating Postfix Expressions</vt:lpstr>
      <vt:lpstr>Evaluating Infix Expressions</vt:lpstr>
      <vt:lpstr>Evaluating Infix Expressions</vt:lpstr>
      <vt:lpstr>Evaluating Infix Expressions</vt:lpstr>
      <vt:lpstr>Pop Quiz 3</vt:lpstr>
      <vt:lpstr>Evaluating Infix Expressions</vt:lpstr>
      <vt:lpstr>Evaluating Infix Expressions</vt:lpstr>
      <vt:lpstr>Evaluating Infix Expressions</vt:lpstr>
      <vt:lpstr>Evaluating Infix Expressions</vt:lpstr>
      <vt:lpstr>The Program Stack</vt:lpstr>
      <vt:lpstr>Pop Quiz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102</cp:revision>
  <dcterms:modified xsi:type="dcterms:W3CDTF">2017-10-04T03:03:54Z</dcterms:modified>
</cp:coreProperties>
</file>