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91" r:id="rId1"/>
    <p:sldMasterId id="2147485200" r:id="rId2"/>
  </p:sldMasterIdLst>
  <p:notesMasterIdLst>
    <p:notesMasterId r:id="rId39"/>
  </p:notesMasterIdLst>
  <p:handoutMasterIdLst>
    <p:handoutMasterId r:id="rId40"/>
  </p:handoutMasterIdLst>
  <p:sldIdLst>
    <p:sldId id="1470" r:id="rId3"/>
    <p:sldId id="1476" r:id="rId4"/>
    <p:sldId id="1471" r:id="rId5"/>
    <p:sldId id="1516" r:id="rId6"/>
    <p:sldId id="1559" r:id="rId7"/>
    <p:sldId id="1590" r:id="rId8"/>
    <p:sldId id="1560" r:id="rId9"/>
    <p:sldId id="1561" r:id="rId10"/>
    <p:sldId id="1562" r:id="rId11"/>
    <p:sldId id="1563" r:id="rId12"/>
    <p:sldId id="1564" r:id="rId13"/>
    <p:sldId id="1565" r:id="rId14"/>
    <p:sldId id="1566" r:id="rId15"/>
    <p:sldId id="1567" r:id="rId16"/>
    <p:sldId id="1568" r:id="rId17"/>
    <p:sldId id="1569" r:id="rId18"/>
    <p:sldId id="1570" r:id="rId19"/>
    <p:sldId id="1571" r:id="rId20"/>
    <p:sldId id="1572" r:id="rId21"/>
    <p:sldId id="1573" r:id="rId22"/>
    <p:sldId id="1574" r:id="rId23"/>
    <p:sldId id="1575" r:id="rId24"/>
    <p:sldId id="1576" r:id="rId25"/>
    <p:sldId id="1577" r:id="rId26"/>
    <p:sldId id="1578" r:id="rId27"/>
    <p:sldId id="1579" r:id="rId28"/>
    <p:sldId id="1580" r:id="rId29"/>
    <p:sldId id="1581" r:id="rId30"/>
    <p:sldId id="1582" r:id="rId31"/>
    <p:sldId id="1583" r:id="rId32"/>
    <p:sldId id="1584" r:id="rId33"/>
    <p:sldId id="1585" r:id="rId34"/>
    <p:sldId id="1586" r:id="rId35"/>
    <p:sldId id="1587" r:id="rId36"/>
    <p:sldId id="1588" r:id="rId37"/>
    <p:sldId id="1589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5FFFF"/>
    <a:srgbClr val="00FFFF"/>
    <a:srgbClr val="FF0000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Relationship Id="rId7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08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892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376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76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7861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260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413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12800" y="1765300"/>
            <a:ext cx="7645400" cy="436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50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0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4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467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27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7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4" r:id="rId1"/>
    <p:sldLayoutId id="2147485196" r:id="rId2"/>
    <p:sldLayoutId id="2147485197" r:id="rId3"/>
    <p:sldLayoutId id="2147485198" r:id="rId4"/>
    <p:sldLayoutId id="2147485199" r:id="rId5"/>
    <p:sldLayoutId id="2147485189" r:id="rId6"/>
    <p:sldLayoutId id="2147485190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068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1" r:id="rId1"/>
    <p:sldLayoutId id="2147485202" r:id="rId2"/>
    <p:sldLayoutId id="2147485203" r:id="rId3"/>
    <p:sldLayoutId id="2147485204" r:id="rId4"/>
    <p:sldLayoutId id="2147485205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sz="2400" b="1" smtClean="0">
                <a:solidFill>
                  <a:srgbClr val="000000"/>
                </a:solidFill>
              </a:rPr>
              <a:t>Implementations of the </a:t>
            </a:r>
            <a:r>
              <a:rPr lang="en-GB" sz="2400" b="1" dirty="0" smtClean="0">
                <a:solidFill>
                  <a:srgbClr val="000000"/>
                </a:solidFill>
              </a:rPr>
              <a:t>Stack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6-1 An outline of a linked implementation </a:t>
            </a:r>
            <a:br>
              <a:rPr lang="en-US" altLang="en-US" smtClean="0"/>
            </a:br>
            <a:r>
              <a:rPr lang="en-US" altLang="en-US" smtClean="0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2617788"/>
            <a:ext cx="7869237" cy="169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16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788" y="5321300"/>
            <a:ext cx="89916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6-2 (a) A new node that references </a:t>
            </a:r>
            <a:br>
              <a:rPr lang="en-US" altLang="en-US" smtClean="0"/>
            </a:br>
            <a:r>
              <a:rPr lang="en-US" altLang="en-US" smtClean="0"/>
              <a:t>the node at the top of the stack;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03350" y="2216150"/>
            <a:ext cx="6448425" cy="2132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530350" y="3465513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976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788" y="5321300"/>
            <a:ext cx="89916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6-2 (b) the new node is now at the top of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30350" y="2092325"/>
            <a:ext cx="6611938" cy="211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655763" y="3065463"/>
            <a:ext cx="900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356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74750" y="2438400"/>
            <a:ext cx="6792913" cy="1709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60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788" y="5321300"/>
            <a:ext cx="89916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6-3 The stack (a) before the </a:t>
            </a:r>
            <a:br>
              <a:rPr lang="en-US" altLang="en-US" smtClean="0"/>
            </a:br>
            <a:r>
              <a:rPr lang="en-US" altLang="en-US" smtClean="0"/>
              <a:t>first node in the chain is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57300" y="1690688"/>
            <a:ext cx="70612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1430338" y="1811338"/>
            <a:ext cx="900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1082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788" y="5321300"/>
            <a:ext cx="89916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6-3 The stack (b) after the </a:t>
            </a:r>
            <a:br>
              <a:rPr lang="en-US" altLang="en-US" smtClean="0"/>
            </a:br>
            <a:r>
              <a:rPr lang="en-US" altLang="en-US" smtClean="0"/>
              <a:t>first node in the chain is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98550" y="1811338"/>
            <a:ext cx="7407275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1398588" y="2190750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326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413" y="2382838"/>
            <a:ext cx="6607175" cy="209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655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 of rest of class.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67000" y="2016125"/>
            <a:ext cx="381000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542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operation involves top of stack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  <a:p>
            <a:pPr eaLnBrk="1" hangingPunct="1"/>
            <a:r>
              <a:rPr lang="en-US" altLang="en-US" smtClean="0"/>
              <a:t>End of the array easiest to access</a:t>
            </a:r>
          </a:p>
          <a:p>
            <a:pPr lvl="1" eaLnBrk="1" hangingPunct="1"/>
            <a:r>
              <a:rPr lang="en-US" altLang="en-US" smtClean="0"/>
              <a:t>Let this be top of stack</a:t>
            </a:r>
          </a:p>
          <a:p>
            <a:pPr lvl="1" eaLnBrk="1" hangingPunct="1"/>
            <a:r>
              <a:rPr lang="en-US" altLang="en-US" smtClean="0"/>
              <a:t>Let first entry be bottom of stack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41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6-4 An array that implements a stack; its first location references (a) the top entry in the stack;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44563" y="2078038"/>
            <a:ext cx="7581900" cy="2586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502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094232"/>
            <a:ext cx="8077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Next Lab is for credit</a:t>
            </a:r>
          </a:p>
          <a:p>
            <a:pPr lvl="1"/>
            <a:r>
              <a:rPr lang="en-US" dirty="0" smtClean="0"/>
              <a:t>For Tuesday recitation, email your solution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6-4 An array that implements a stack; its first location references (b) the bottom entry in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62075" y="2076450"/>
            <a:ext cx="6419850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398588" y="4283075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69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6-2 An outline of an array-based </a:t>
            </a:r>
            <a:br>
              <a:rPr lang="en-US" altLang="en-US" smtClean="0"/>
            </a:br>
            <a:r>
              <a:rPr lang="en-US" altLang="en-US" smtClean="0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429375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717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6-2 An outline of an array-based </a:t>
            </a:r>
            <a:br>
              <a:rPr lang="en-US" altLang="en-US" smtClean="0"/>
            </a:br>
            <a:r>
              <a:rPr lang="en-US" altLang="en-US" smtClean="0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685925"/>
            <a:ext cx="7534275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7507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950" y="5743575"/>
            <a:ext cx="8928100" cy="8128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to the top.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1557338"/>
            <a:ext cx="8115300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19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Retrieving the top, operation is 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013" y="2481263"/>
            <a:ext cx="5248275" cy="227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567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6-5 An array-based stack after its top entry is removed by (a) decrementing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  <a:r>
              <a:rPr lang="en-US" altLang="en-US" smtClean="0"/>
              <a:t>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46250" y="1995488"/>
            <a:ext cx="6021388" cy="270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977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5043488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6-5 An array-based stack after its top entry is removed by (b) setting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stack[topIndex</a:t>
            </a:r>
            <a:r>
              <a:rPr lang="en-US" altLang="en-US" smtClean="0"/>
              <a:t>] to null and then decrementing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28800" y="1717675"/>
            <a:ext cx="6208713" cy="2792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6091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50" y="1804988"/>
            <a:ext cx="4305300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704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Vector: an object that behaves like a high-level array</a:t>
            </a:r>
          </a:p>
          <a:p>
            <a:pPr lvl="1" eaLnBrk="1" hangingPunct="1"/>
            <a:r>
              <a:rPr lang="en-US" altLang="en-US" smtClean="0"/>
              <a:t>Index begins with 0</a:t>
            </a:r>
          </a:p>
          <a:p>
            <a:pPr lvl="1" eaLnBrk="1" hangingPunct="1"/>
            <a:r>
              <a:rPr lang="en-US" altLang="en-US" smtClean="0"/>
              <a:t>Methods to access or set entries</a:t>
            </a:r>
          </a:p>
          <a:p>
            <a:pPr lvl="1" eaLnBrk="1" hangingPunct="1"/>
            <a:r>
              <a:rPr lang="en-US" altLang="en-US" smtClean="0"/>
              <a:t>Size will grow as needed</a:t>
            </a:r>
          </a:p>
          <a:p>
            <a:pPr eaLnBrk="1" hangingPunct="1"/>
            <a:r>
              <a:rPr lang="en-US" altLang="en-US" smtClean="0"/>
              <a:t>Use vector’s methods to manipulate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17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0400" y="4918075"/>
            <a:ext cx="8369300" cy="144462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6-6 A client using the methods given in </a:t>
            </a:r>
            <a:r>
              <a:rPr lang="en-US" altLang="en-US" sz="2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StackInterface</a:t>
            </a:r>
            <a:r>
              <a:rPr lang="en-US" altLang="en-US" smtClean="0"/>
              <a:t>; these methods interact with a vector’s methods to perform stack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33525" y="2008188"/>
            <a:ext cx="6489700" cy="24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10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Bag ADT</a:t>
            </a:r>
          </a:p>
          <a:p>
            <a:r>
              <a:rPr lang="en-US" dirty="0" smtClean="0">
                <a:ea typeface="Tahoma"/>
                <a:cs typeface="Tahoma"/>
              </a:rPr>
              <a:t>The Big-O notation</a:t>
            </a:r>
          </a:p>
          <a:p>
            <a:r>
              <a:rPr lang="en-US" dirty="0" smtClean="0">
                <a:ea typeface="Tahoma"/>
                <a:cs typeface="Tahoma"/>
              </a:rPr>
              <a:t>Stack ADT and three applications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balanced brackets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evaluation of infix arithmetic expressions</a:t>
            </a:r>
          </a:p>
          <a:p>
            <a:pPr lvl="1"/>
            <a:r>
              <a:rPr lang="en-US" dirty="0" smtClean="0">
                <a:ea typeface="Tahoma"/>
                <a:cs typeface="Tahoma"/>
              </a:rPr>
              <a:t>the program stack</a:t>
            </a:r>
          </a:p>
          <a:p>
            <a:pPr marL="457200" lvl="1" indent="0">
              <a:buNone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Class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  <a:p>
            <a:pPr eaLnBrk="1" hangingPunct="1"/>
            <a:r>
              <a:rPr lang="en-US" altLang="en-US" smtClean="0"/>
              <a:t>Has methods to add, remove, clear</a:t>
            </a:r>
          </a:p>
          <a:p>
            <a:pPr eaLnBrk="1" hangingPunct="1"/>
            <a:r>
              <a:rPr lang="en-US" altLang="en-US" smtClean="0"/>
              <a:t>Also methods to determine</a:t>
            </a:r>
          </a:p>
          <a:p>
            <a:pPr lvl="1" eaLnBrk="1" hangingPunct="1"/>
            <a:r>
              <a:rPr lang="en-US" altLang="en-US" smtClean="0"/>
              <a:t>Last element</a:t>
            </a:r>
          </a:p>
          <a:p>
            <a:pPr lvl="1" eaLnBrk="1" hangingPunct="1"/>
            <a:r>
              <a:rPr lang="en-US" altLang="en-US" smtClean="0"/>
              <a:t>Is the vector empty</a:t>
            </a:r>
          </a:p>
          <a:p>
            <a:pPr lvl="1" eaLnBrk="1" hangingPunct="1"/>
            <a:r>
              <a:rPr lang="en-US" altLang="en-US" smtClean="0"/>
              <a:t>Number of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1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6-3 An outline of a vector-based </a:t>
            </a:r>
            <a:br>
              <a:rPr lang="en-US" altLang="en-US" smtClean="0"/>
            </a:br>
            <a:r>
              <a:rPr lang="en-US" altLang="en-US" smtClean="0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795463"/>
            <a:ext cx="674370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515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6-3 An outline of a vector-based </a:t>
            </a:r>
            <a:br>
              <a:rPr lang="en-US" altLang="en-US" smtClean="0"/>
            </a:br>
            <a:r>
              <a:rPr lang="en-US" altLang="en-US" smtClean="0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62150"/>
            <a:ext cx="762000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058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to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47913" y="2714625"/>
            <a:ext cx="444817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203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813" y="2174875"/>
            <a:ext cx="5665787" cy="2452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59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988" y="2259013"/>
            <a:ext cx="6153150" cy="229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469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Based Implementation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9125" y="5307013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rest of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09838" y="2043113"/>
            <a:ext cx="4124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2232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95300" y="5349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Class Library: </a:t>
            </a:r>
            <a:br>
              <a:rPr lang="en-US" altLang="en-US" smtClean="0"/>
            </a:br>
            <a:r>
              <a:rPr lang="en-US" altLang="en-US" smtClean="0"/>
              <a:t>The Class </a:t>
            </a:r>
            <a:r>
              <a:rPr lang="en-US" altLang="en-US" sz="48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altLang="en-US" b="1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Content Placeholder 4"/>
          <p:cNvSpPr>
            <a:spLocks noGrp="1"/>
          </p:cNvSpPr>
          <p:nvPr>
            <p:ph sz="quarter" idx="11"/>
          </p:nvPr>
        </p:nvSpPr>
        <p:spPr>
          <a:xfrm>
            <a:off x="831850" y="1903413"/>
            <a:ext cx="7861300" cy="436880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Found in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</a:p>
          <a:p>
            <a:pPr eaLnBrk="1" hangingPunct="1"/>
            <a:r>
              <a:rPr lang="en-US" altLang="en-US" smtClean="0"/>
              <a:t>Methods</a:t>
            </a:r>
          </a:p>
          <a:p>
            <a:pPr lvl="1" eaLnBrk="1" hangingPunct="1"/>
            <a:r>
              <a:rPr lang="en-US" altLang="en-US" smtClean="0"/>
              <a:t>A constructor – creates an empty stack</a:t>
            </a:r>
          </a:p>
          <a:p>
            <a:pPr lvl="1" eaLnBrk="1" hangingPunct="1"/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push(T item);</a:t>
            </a:r>
          </a:p>
          <a:p>
            <a:pPr lvl="1" eaLnBrk="1" hangingPunct="1"/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pop();</a:t>
            </a:r>
          </a:p>
          <a:p>
            <a:pPr lvl="1" eaLnBrk="1" hangingPunct="1"/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T peek();</a:t>
            </a:r>
          </a:p>
          <a:p>
            <a:pPr lvl="1" eaLnBrk="1" hangingPunct="1"/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empty();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71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password: linked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Pearson Education, Ltd.  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operation involves top of stack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  <a:p>
            <a:pPr eaLnBrk="1" hangingPunct="1"/>
            <a:r>
              <a:rPr lang="en-US" altLang="en-US" smtClean="0"/>
              <a:t>Head of linked list easiest, fastest to access</a:t>
            </a:r>
          </a:p>
          <a:p>
            <a:pPr lvl="1" eaLnBrk="1" hangingPunct="1"/>
            <a:r>
              <a:rPr lang="en-US" altLang="en-US" smtClean="0"/>
              <a:t>Let this be the top of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85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6-1 A chain of linked nodes </a:t>
            </a:r>
            <a:br>
              <a:rPr lang="en-US" altLang="en-US" smtClean="0"/>
            </a:br>
            <a:r>
              <a:rPr lang="en-US" altLang="en-US" smtClean="0"/>
              <a:t>that implements a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38263" y="1957388"/>
            <a:ext cx="6467475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291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6-1 An outline of a linked implementation </a:t>
            </a:r>
            <a:br>
              <a:rPr lang="en-US" altLang="en-US" smtClean="0"/>
            </a:br>
            <a:r>
              <a:rPr lang="en-US" altLang="en-US" smtClean="0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2016 Pearson Education, Ltd.  All rights reserved.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565275"/>
            <a:ext cx="7300913" cy="3706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6263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rranoDSA Jave4E-B">
  <a:themeElements>
    <a:clrScheme name="CeranoJava2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769</Words>
  <Application>Microsoft Office PowerPoint</Application>
  <PresentationFormat>On-screen Show (4:3)</PresentationFormat>
  <Paragraphs>156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Arial Unicode MS</vt:lpstr>
      <vt:lpstr>Courier New</vt:lpstr>
      <vt:lpstr>Tahoma</vt:lpstr>
      <vt:lpstr>Times New Roman</vt:lpstr>
      <vt:lpstr>Wingdings</vt:lpstr>
      <vt:lpstr>CarranoDSA Jave4E-B</vt:lpstr>
      <vt:lpstr>1_CarranoDSA Jave4E-B</vt:lpstr>
      <vt:lpstr>PowerPoint Presentation</vt:lpstr>
      <vt:lpstr>Administrivia</vt:lpstr>
      <vt:lpstr> Earlier in the course</vt:lpstr>
      <vt:lpstr>Today’s Topic</vt:lpstr>
      <vt:lpstr>Java Class Library:  The Class Stack</vt:lpstr>
      <vt:lpstr>Pop Quiz 5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Vector Based Implementation</vt:lpstr>
      <vt:lpstr>Vector Based Implementation</vt:lpstr>
      <vt:lpstr>The Class Vector</vt:lpstr>
      <vt:lpstr>Vector Based Implementation</vt:lpstr>
      <vt:lpstr>Vector Based Implementation</vt:lpstr>
      <vt:lpstr>Vector Based Implementation</vt:lpstr>
      <vt:lpstr>Vector Based Implementation</vt:lpstr>
      <vt:lpstr>Vector Based Implementation</vt:lpstr>
      <vt:lpstr>Vector Based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105</cp:revision>
  <dcterms:modified xsi:type="dcterms:W3CDTF">2017-10-09T12:01:46Z</dcterms:modified>
</cp:coreProperties>
</file>