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191" r:id="rId1"/>
    <p:sldMasterId id="2147485200" r:id="rId2"/>
  </p:sldMasterIdLst>
  <p:notesMasterIdLst>
    <p:notesMasterId r:id="rId27"/>
  </p:notesMasterIdLst>
  <p:handoutMasterIdLst>
    <p:handoutMasterId r:id="rId28"/>
  </p:handoutMasterIdLst>
  <p:sldIdLst>
    <p:sldId id="1470" r:id="rId3"/>
    <p:sldId id="1476" r:id="rId4"/>
    <p:sldId id="1471" r:id="rId5"/>
    <p:sldId id="1516" r:id="rId6"/>
    <p:sldId id="1517" r:id="rId7"/>
    <p:sldId id="1518" r:id="rId8"/>
    <p:sldId id="1519" r:id="rId9"/>
    <p:sldId id="1520" r:id="rId10"/>
    <p:sldId id="1521" r:id="rId11"/>
    <p:sldId id="1522" r:id="rId12"/>
    <p:sldId id="1523" r:id="rId13"/>
    <p:sldId id="1524" r:id="rId14"/>
    <p:sldId id="1525" r:id="rId15"/>
    <p:sldId id="1526" r:id="rId16"/>
    <p:sldId id="1527" r:id="rId17"/>
    <p:sldId id="1528" r:id="rId18"/>
    <p:sldId id="1529" r:id="rId19"/>
    <p:sldId id="1530" r:id="rId20"/>
    <p:sldId id="1531" r:id="rId21"/>
    <p:sldId id="1532" r:id="rId22"/>
    <p:sldId id="1533" r:id="rId23"/>
    <p:sldId id="1534" r:id="rId24"/>
    <p:sldId id="1535" r:id="rId25"/>
    <p:sldId id="1536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6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600" y="5549900"/>
            <a:ext cx="8928100" cy="812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32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10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7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189" r:id="rId5"/>
    <p:sldLayoutId id="2147485190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74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1" r:id="rId1"/>
    <p:sldLayoutId id="2147485202" r:id="rId2"/>
    <p:sldLayoutId id="2147485203" r:id="rId3"/>
    <p:sldLayoutId id="2147485204" r:id="rId4"/>
    <p:sldLayoutId id="2147485205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Recursion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 is a problem-solving process </a:t>
            </a:r>
          </a:p>
          <a:p>
            <a:pPr lvl="1" eaLnBrk="1" hangingPunct="1"/>
            <a:r>
              <a:rPr lang="en-US" altLang="en-US" smtClean="0"/>
              <a:t>Breaks a problem into identical but smaller problems.</a:t>
            </a:r>
          </a:p>
          <a:p>
            <a:pPr eaLnBrk="1" hangingPunct="1"/>
            <a:r>
              <a:rPr lang="en-US" altLang="en-US" smtClean="0"/>
              <a:t>A method that calls itself is a </a:t>
            </a:r>
            <a:r>
              <a:rPr lang="en-US" altLang="en-US" b="1" smtClean="0"/>
              <a:t>recursive method. </a:t>
            </a:r>
          </a:p>
          <a:p>
            <a:pPr lvl="1" eaLnBrk="1" hangingPunct="1"/>
            <a:r>
              <a:rPr lang="en-US" altLang="en-US" smtClean="0"/>
              <a:t>The invocation is a </a:t>
            </a:r>
            <a:r>
              <a:rPr lang="en-US" altLang="en-US" b="1" smtClean="0"/>
              <a:t>recursive call </a:t>
            </a:r>
            <a:r>
              <a:rPr lang="en-US" altLang="en-US" smtClean="0"/>
              <a:t>or </a:t>
            </a:r>
            <a:r>
              <a:rPr lang="en-US" altLang="en-US" b="1" smtClean="0"/>
              <a:t>recursive invocation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672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Guidelines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1"/>
          </p:nvPr>
        </p:nvSpPr>
        <p:spPr>
          <a:xfrm>
            <a:off x="901700" y="1524000"/>
            <a:ext cx="7861300" cy="4610100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 must be given an input value</a:t>
            </a:r>
          </a:p>
          <a:p>
            <a:pPr eaLnBrk="1" hangingPunct="1"/>
            <a:r>
              <a:rPr lang="en-US" altLang="en-US" smtClean="0"/>
              <a:t>Method definition must contain logic that involves this input, leads to different cases</a:t>
            </a:r>
          </a:p>
          <a:p>
            <a:pPr eaLnBrk="1" hangingPunct="1"/>
            <a:r>
              <a:rPr lang="en-US" altLang="en-US" smtClean="0"/>
              <a:t>One or more cases should provide solution that does not require recursion</a:t>
            </a:r>
          </a:p>
          <a:p>
            <a:pPr lvl="1" eaLnBrk="1" hangingPunct="1"/>
            <a:r>
              <a:rPr lang="en-US" altLang="en-US" smtClean="0"/>
              <a:t>Else infinite recursion</a:t>
            </a:r>
          </a:p>
          <a:p>
            <a:pPr eaLnBrk="1" hangingPunct="1"/>
            <a:r>
              <a:rPr lang="en-US" altLang="en-US" smtClean="0"/>
              <a:t>One or more cases must include a recursive invocation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101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Tip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method contains a loop</a:t>
            </a:r>
          </a:p>
          <a:p>
            <a:pPr eaLnBrk="1" hangingPunct="1"/>
            <a:r>
              <a:rPr lang="en-US" altLang="en-US" smtClean="0"/>
              <a:t>Recursive method calls itself</a:t>
            </a:r>
          </a:p>
          <a:p>
            <a:pPr eaLnBrk="1" hangingPunct="1"/>
            <a:r>
              <a:rPr lang="en-US" altLang="en-US" smtClean="0"/>
              <a:t>Some recursive methods contain a loop and call themselves</a:t>
            </a:r>
          </a:p>
          <a:p>
            <a:pPr lvl="1" eaLnBrk="1" hangingPunct="1"/>
            <a:r>
              <a:rPr lang="en-US" altLang="en-US" smtClean="0"/>
              <a:t>If the recursive method with loop uses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mtClean="0"/>
              <a:t>, make sure you did not mean to use an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mtClean="0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387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Tracing a Recursive Method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7-2 The effect of the method call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countDown(3)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89013" y="2600325"/>
            <a:ext cx="7597775" cy="188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3627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Tracing a Recursive Method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7-4 The stack of activation records during the execution of the call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countDown(3)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31850" y="2097088"/>
            <a:ext cx="8021638" cy="2322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9406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Tracing a Recursive Method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7-4 The stack of activation records during the execution of the call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countDown(3)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19213" y="2092325"/>
            <a:ext cx="7105650" cy="2465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7258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of Activation Records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1"/>
          </p:nvPr>
        </p:nvSpPr>
        <p:spPr>
          <a:xfrm>
            <a:off x="901700" y="1635125"/>
            <a:ext cx="7861300" cy="4498975"/>
          </a:xfrm>
        </p:spPr>
        <p:txBody>
          <a:bodyPr/>
          <a:lstStyle/>
          <a:p>
            <a:pPr eaLnBrk="1" hangingPunct="1"/>
            <a:r>
              <a:rPr lang="en-US" altLang="en-US" smtClean="0"/>
              <a:t>Each call to a method generates an activation record</a:t>
            </a:r>
          </a:p>
          <a:p>
            <a:pPr eaLnBrk="1" hangingPunct="1"/>
            <a:r>
              <a:rPr lang="en-US" altLang="en-US" smtClean="0"/>
              <a:t>Recursive method uses more memory than an iterative method</a:t>
            </a:r>
          </a:p>
          <a:p>
            <a:pPr lvl="1" eaLnBrk="1" hangingPunct="1"/>
            <a:r>
              <a:rPr lang="en-US" altLang="en-US" smtClean="0"/>
              <a:t>Each recursive call generates an activation record</a:t>
            </a:r>
          </a:p>
          <a:p>
            <a:pPr eaLnBrk="1" hangingPunct="1"/>
            <a:r>
              <a:rPr lang="en-US" altLang="en-US" smtClean="0"/>
              <a:t>If recursive call generates too many activation records, could cause stack overflow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233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Methods </a:t>
            </a:r>
            <a:br>
              <a:rPr lang="en-US" altLang="en-US" smtClean="0"/>
            </a:br>
            <a:r>
              <a:rPr lang="en-US" altLang="en-US" smtClean="0"/>
              <a:t>That Return a Value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method to calculate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9263" y="5186363"/>
            <a:ext cx="8667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3575" y="2105025"/>
            <a:ext cx="527685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4883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Tracing a Recursive Method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7-5 Tracing the execution of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sumOf(3)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38200" y="2219325"/>
            <a:ext cx="7467600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260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Tracing a Recursive Method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7-5 Tracing the execution of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sumOf(3)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74713" y="2195513"/>
            <a:ext cx="7534275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8724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last week’s recitation, please email your solution to your TA until next week</a:t>
            </a:r>
          </a:p>
          <a:p>
            <a:r>
              <a:rPr lang="en-US" dirty="0" smtClean="0"/>
              <a:t>Midterm exam next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Recursively </a:t>
            </a:r>
            <a:br>
              <a:rPr lang="en-US" altLang="en-US" smtClean="0"/>
            </a:br>
            <a:r>
              <a:rPr lang="en-US" altLang="en-US" smtClean="0"/>
              <a:t>Processing an Array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definition of a recursive method to display array.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2705100"/>
            <a:ext cx="71342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3528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Recursively </a:t>
            </a:r>
            <a:br>
              <a:rPr lang="en-US" altLang="en-US" smtClean="0"/>
            </a:br>
            <a:r>
              <a:rPr lang="en-US" altLang="en-US" smtClean="0"/>
              <a:t>Processing an Array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Starting with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array[first]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81075" y="2452688"/>
            <a:ext cx="7724775" cy="161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0483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Recursively </a:t>
            </a:r>
            <a:br>
              <a:rPr lang="en-US" altLang="en-US" smtClean="0"/>
            </a:br>
            <a:r>
              <a:rPr lang="en-US" altLang="en-US" smtClean="0"/>
              <a:t>Processing an Array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Starting with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array[last]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12800" y="2438400"/>
            <a:ext cx="8005763" cy="2160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5195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Recursively </a:t>
            </a:r>
            <a:br>
              <a:rPr lang="en-US" altLang="en-US" smtClean="0"/>
            </a:br>
            <a:r>
              <a:rPr lang="en-US" altLang="en-US" smtClean="0"/>
              <a:t>Processing an Array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3482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7-6 Two arrays with their middle elements within their left halves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452688" y="1947863"/>
            <a:ext cx="4238625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124200" y="2895600"/>
            <a:ext cx="28956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8829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Recursively </a:t>
            </a:r>
            <a:br>
              <a:rPr lang="en-US" altLang="en-US" smtClean="0"/>
            </a:br>
            <a:r>
              <a:rPr lang="en-US" altLang="en-US" smtClean="0"/>
              <a:t>Processing an Array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4700" y="5362575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Processing array from middle.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85850" y="2174875"/>
            <a:ext cx="7356475" cy="2605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TextBox 4"/>
          <p:cNvSpPr txBox="1"/>
          <p:nvPr/>
        </p:nvSpPr>
        <p:spPr>
          <a:xfrm>
            <a:off x="6178550" y="3606800"/>
            <a:ext cx="2543175" cy="92392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Consider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first + (last – first) / 2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Why?</a:t>
            </a:r>
          </a:p>
        </p:txBody>
      </p:sp>
      <p:sp>
        <p:nvSpPr>
          <p:cNvPr id="7" name="Freeform 6"/>
          <p:cNvSpPr/>
          <p:nvPr/>
        </p:nvSpPr>
        <p:spPr>
          <a:xfrm>
            <a:off x="5278438" y="3309938"/>
            <a:ext cx="2147887" cy="277812"/>
          </a:xfrm>
          <a:custGeom>
            <a:avLst/>
            <a:gdLst>
              <a:gd name="connsiteX0" fmla="*/ 2147454 w 2147454"/>
              <a:gd name="connsiteY0" fmla="*/ 277740 h 277740"/>
              <a:gd name="connsiteX1" fmla="*/ 2105891 w 2147454"/>
              <a:gd name="connsiteY1" fmla="*/ 180758 h 277740"/>
              <a:gd name="connsiteX2" fmla="*/ 1939636 w 2147454"/>
              <a:gd name="connsiteY2" fmla="*/ 649 h 277740"/>
              <a:gd name="connsiteX3" fmla="*/ 0 w 2147454"/>
              <a:gd name="connsiteY3" fmla="*/ 250031 h 27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454" h="277740">
                <a:moveTo>
                  <a:pt x="2147454" y="277740"/>
                </a:moveTo>
                <a:cubicBezTo>
                  <a:pt x="2143990" y="252340"/>
                  <a:pt x="2140527" y="226940"/>
                  <a:pt x="2105891" y="180758"/>
                </a:cubicBezTo>
                <a:cubicBezTo>
                  <a:pt x="2071255" y="134576"/>
                  <a:pt x="2290618" y="-10896"/>
                  <a:pt x="1939636" y="649"/>
                </a:cubicBezTo>
                <a:cubicBezTo>
                  <a:pt x="1588654" y="12194"/>
                  <a:pt x="794327" y="131112"/>
                  <a:pt x="0" y="250031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7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Bag ADT</a:t>
            </a:r>
          </a:p>
          <a:p>
            <a:r>
              <a:rPr lang="en-US" dirty="0" smtClean="0">
                <a:ea typeface="Tahoma"/>
                <a:cs typeface="Tahoma"/>
              </a:rPr>
              <a:t>The Big-O notation</a:t>
            </a:r>
          </a:p>
          <a:p>
            <a:r>
              <a:rPr lang="en-US" dirty="0" smtClean="0">
                <a:ea typeface="Tahoma"/>
                <a:cs typeface="Tahoma"/>
              </a:rPr>
              <a:t>Stack ADT</a:t>
            </a:r>
          </a:p>
          <a:p>
            <a:pPr marL="457200" lvl="1" indent="0"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Recursion?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hiring a contractor to build</a:t>
            </a:r>
          </a:p>
          <a:p>
            <a:pPr lvl="1" eaLnBrk="1" hangingPunct="1"/>
            <a:r>
              <a:rPr lang="en-US" altLang="en-US" smtClean="0"/>
              <a:t>He hires a subcontractor for a portion of the job</a:t>
            </a:r>
          </a:p>
          <a:p>
            <a:pPr lvl="1" eaLnBrk="1" hangingPunct="1"/>
            <a:r>
              <a:rPr lang="en-US" altLang="en-US" smtClean="0"/>
              <a:t>That subcontractor hires a sub-subcontractor to do a smaller portion of job</a:t>
            </a:r>
          </a:p>
          <a:p>
            <a:pPr eaLnBrk="1" hangingPunct="1"/>
            <a:r>
              <a:rPr lang="en-US" altLang="en-US" smtClean="0"/>
              <a:t>The last sub-sub- … subcontractor finishes</a:t>
            </a:r>
          </a:p>
          <a:p>
            <a:pPr lvl="1" eaLnBrk="1" hangingPunct="1"/>
            <a:r>
              <a:rPr lang="en-US" altLang="en-US" smtClean="0"/>
              <a:t>Each one finishes and reports “done” up the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292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Countdown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7-1 Counting down from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888" y="2114550"/>
            <a:ext cx="763905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441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Countdown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7-1 Counting down from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0" y="2128838"/>
            <a:ext cx="7581900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2268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Countdown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7-1 Counting down from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25" y="2090738"/>
            <a:ext cx="7620000" cy="267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67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Countdown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Java method to do countdown.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1675" y="2352675"/>
            <a:ext cx="520065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6056231"/>
      </p:ext>
    </p:extLst>
  </p:cSld>
  <p:clrMapOvr>
    <a:masterClrMapping/>
  </p:clrMapOvr>
</p:sld>
</file>

<file path=ppt/theme/theme1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564</Words>
  <Application>Microsoft Office PowerPoint</Application>
  <PresentationFormat>On-screen Show (4:3)</PresentationFormat>
  <Paragraphs>104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Arial Unicode MS</vt:lpstr>
      <vt:lpstr>Courier New</vt:lpstr>
      <vt:lpstr>Tahoma</vt:lpstr>
      <vt:lpstr>Times New Roman</vt:lpstr>
      <vt:lpstr>Wingdings</vt:lpstr>
      <vt:lpstr>CarranoDSA Jave4E-B</vt:lpstr>
      <vt:lpstr>1_CarranoDSA Jave4E-B</vt:lpstr>
      <vt:lpstr>PowerPoint Presentation</vt:lpstr>
      <vt:lpstr>Administrivia</vt:lpstr>
      <vt:lpstr> Earlier in the course</vt:lpstr>
      <vt:lpstr>Today’s Topic</vt:lpstr>
      <vt:lpstr>What Is Recursion?</vt:lpstr>
      <vt:lpstr>Example: The Countdown</vt:lpstr>
      <vt:lpstr>Example: The Countdown</vt:lpstr>
      <vt:lpstr>Example: The Countdown</vt:lpstr>
      <vt:lpstr>Example: The Countdown</vt:lpstr>
      <vt:lpstr>Definition</vt:lpstr>
      <vt:lpstr>Design Guidelines</vt:lpstr>
      <vt:lpstr>Programming Tip</vt:lpstr>
      <vt:lpstr>Tracing a Recursive Method</vt:lpstr>
      <vt:lpstr>Tracing a Recursive Method</vt:lpstr>
      <vt:lpstr>Tracing a Recursive Method</vt:lpstr>
      <vt:lpstr>Stack of Activation Records</vt:lpstr>
      <vt:lpstr>Recursive Methods  That Return a Value</vt:lpstr>
      <vt:lpstr>Tracing a Recursive Method</vt:lpstr>
      <vt:lpstr>Tracing a Recursive Method</vt:lpstr>
      <vt:lpstr>Recursively  Processing an Array</vt:lpstr>
      <vt:lpstr>Recursively  Processing an Array</vt:lpstr>
      <vt:lpstr>Recursively  Processing an Array</vt:lpstr>
      <vt:lpstr>Recursively  Processing an Array</vt:lpstr>
      <vt:lpstr>Recursively  Processing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119</cp:revision>
  <dcterms:modified xsi:type="dcterms:W3CDTF">2017-10-19T03:48:25Z</dcterms:modified>
</cp:coreProperties>
</file>