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91" r:id="rId1"/>
    <p:sldMasterId id="2147485200" r:id="rId2"/>
  </p:sldMasterIdLst>
  <p:notesMasterIdLst>
    <p:notesMasterId r:id="rId29"/>
  </p:notesMasterIdLst>
  <p:handoutMasterIdLst>
    <p:handoutMasterId r:id="rId30"/>
  </p:handoutMasterIdLst>
  <p:sldIdLst>
    <p:sldId id="1470" r:id="rId3"/>
    <p:sldId id="1476" r:id="rId4"/>
    <p:sldId id="1471" r:id="rId5"/>
    <p:sldId id="1516" r:id="rId6"/>
    <p:sldId id="1537" r:id="rId7"/>
    <p:sldId id="1538" r:id="rId8"/>
    <p:sldId id="1539" r:id="rId9"/>
    <p:sldId id="1540" r:id="rId10"/>
    <p:sldId id="1541" r:id="rId11"/>
    <p:sldId id="1542" r:id="rId12"/>
    <p:sldId id="1543" r:id="rId13"/>
    <p:sldId id="1544" r:id="rId14"/>
    <p:sldId id="1545" r:id="rId15"/>
    <p:sldId id="1546" r:id="rId16"/>
    <p:sldId id="1547" r:id="rId17"/>
    <p:sldId id="1548" r:id="rId18"/>
    <p:sldId id="1549" r:id="rId19"/>
    <p:sldId id="1550" r:id="rId20"/>
    <p:sldId id="1551" r:id="rId21"/>
    <p:sldId id="1552" r:id="rId22"/>
    <p:sldId id="1553" r:id="rId23"/>
    <p:sldId id="1554" r:id="rId24"/>
    <p:sldId id="1555" r:id="rId25"/>
    <p:sldId id="1556" r:id="rId26"/>
    <p:sldId id="1557" r:id="rId27"/>
    <p:sldId id="1558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6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32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10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7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189" r:id="rId5"/>
    <p:sldLayoutId id="214748519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74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1" r:id="rId1"/>
    <p:sldLayoutId id="2147485202" r:id="rId2"/>
    <p:sldLayoutId id="2147485203" r:id="rId3"/>
    <p:sldLayoutId id="2147485204" r:id="rId4"/>
    <p:sldLayoutId id="2147485205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Recursion II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Solution to a </a:t>
            </a:r>
            <a:br>
              <a:rPr lang="en-US" altLang="en-US" smtClean="0"/>
            </a:br>
            <a:r>
              <a:rPr lang="en-US" altLang="en-US" smtClean="0"/>
              <a:t>Difficult Problem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7-7 The initial configuration of the </a:t>
            </a:r>
            <a:br>
              <a:rPr lang="en-US" altLang="en-US" smtClean="0"/>
            </a:br>
            <a:r>
              <a:rPr lang="en-US" altLang="en-US" smtClean="0"/>
              <a:t>Towers of Hanoi for three disks.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2581275"/>
            <a:ext cx="572452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5668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Solution to a </a:t>
            </a:r>
            <a:br>
              <a:rPr lang="en-US" altLang="en-US" smtClean="0"/>
            </a:br>
            <a:r>
              <a:rPr lang="en-US" altLang="en-US" smtClean="0"/>
              <a:t>Difficult Problem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Rules: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Move one disk at a time. Each disk moved must be topmost disk.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No disk may rest on top of a disk smaller than itself.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You can store disks on the second pole temporarily, as long as you observe the previous two rules.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18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22363" y="1147763"/>
            <a:ext cx="7439025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170363"/>
            <a:ext cx="3814763" cy="21923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7-8 The sequence of moves for solving the Towers of Hanoi problem with three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833438"/>
            <a:ext cx="4210050" cy="519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8722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122363" y="1147763"/>
            <a:ext cx="7439025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170363"/>
            <a:ext cx="3814763" cy="21923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7-8 The sequence of moves for solving the Towers of Hanoi problem with three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0413" y="762000"/>
            <a:ext cx="4352925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610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22363" y="1147763"/>
            <a:ext cx="7439025" cy="11430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Solutions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197350"/>
            <a:ext cx="3814763" cy="21653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7-9 The smaller problems in a recursive solution for four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0550" y="1177925"/>
            <a:ext cx="4502150" cy="444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6702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31850" y="315913"/>
            <a:ext cx="743902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Solutions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278438"/>
            <a:ext cx="8151813" cy="1084262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Recursive algorithm to solve any number of disks.</a:t>
            </a:r>
            <a:br>
              <a:rPr lang="en-US" altLang="en-US" smtClean="0"/>
            </a:br>
            <a:r>
              <a:rPr lang="en-US" altLang="en-US" smtClean="0"/>
              <a:t>Note: for </a:t>
            </a:r>
            <a:r>
              <a:rPr lang="en-US" altLang="en-US" i="1" smtClean="0"/>
              <a:t>n</a:t>
            </a:r>
            <a:r>
              <a:rPr lang="en-US" altLang="en-US" smtClean="0"/>
              <a:t> disks, solution will be </a:t>
            </a:r>
            <a:r>
              <a:rPr lang="en-US" altLang="en-US" i="1" smtClean="0"/>
              <a:t>2</a:t>
            </a:r>
            <a:r>
              <a:rPr lang="en-US" altLang="en-US" i="1" baseline="30000" smtClean="0"/>
              <a:t>n</a:t>
            </a:r>
            <a:r>
              <a:rPr lang="en-US" altLang="en-US" i="1" smtClean="0"/>
              <a:t> – 1 </a:t>
            </a:r>
            <a:r>
              <a:rPr lang="en-US" altLang="en-US" smtClean="0"/>
              <a:t>moves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03338" y="1984375"/>
            <a:ext cx="72866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5680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Poor Solution </a:t>
            </a:r>
            <a:br>
              <a:rPr lang="en-US" altLang="en-US" smtClean="0"/>
            </a:br>
            <a:r>
              <a:rPr lang="en-US" altLang="en-US" smtClean="0"/>
              <a:t>to a Simple Problem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generate Fibonacci numbers.</a:t>
            </a:r>
          </a:p>
          <a:p>
            <a:pPr eaLnBrk="1" hangingPunct="1"/>
            <a:r>
              <a:rPr lang="en-US" altLang="en-US" smtClean="0"/>
              <a:t>Why is this inefficient?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27138" y="2286000"/>
            <a:ext cx="7092950" cy="206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9256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Poor Solution </a:t>
            </a:r>
            <a:br>
              <a:rPr lang="en-US" altLang="en-US" smtClean="0"/>
            </a:br>
            <a:r>
              <a:rPr lang="en-US" altLang="en-US" smtClean="0"/>
              <a:t>to a Simple Problem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7-10 The computation of the Fibonacci </a:t>
            </a:r>
            <a:br>
              <a:rPr lang="en-US" altLang="en-US" smtClean="0"/>
            </a:br>
            <a:r>
              <a:rPr lang="en-US" altLang="en-US" smtClean="0"/>
              <a:t>number F</a:t>
            </a:r>
            <a:r>
              <a:rPr lang="en-US" altLang="en-US" baseline="-25000" smtClean="0"/>
              <a:t>6</a:t>
            </a:r>
            <a:r>
              <a:rPr lang="en-US" altLang="en-US" smtClean="0"/>
              <a:t> using (a) recursion … F</a:t>
            </a:r>
            <a:r>
              <a:rPr lang="en-US" altLang="en-US" baseline="-25000" smtClean="0"/>
              <a:t>n </a:t>
            </a:r>
            <a:r>
              <a:rPr lang="en-US" altLang="en-US" smtClean="0"/>
              <a:t> = </a:t>
            </a:r>
            <a:r>
              <a:rPr lang="el-GR" altLang="en-US" smtClean="0"/>
              <a:t>Ω</a:t>
            </a:r>
            <a:r>
              <a:rPr lang="en-US" altLang="en-US" smtClean="0"/>
              <a:t>(a</a:t>
            </a:r>
            <a:r>
              <a:rPr lang="en-US" altLang="en-US" baseline="30000" smtClean="0"/>
              <a:t>n</a:t>
            </a:r>
            <a:r>
              <a:rPr lang="en-US" altLang="en-US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870075"/>
            <a:ext cx="6751638" cy="294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349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Poor Solution </a:t>
            </a:r>
            <a:br>
              <a:rPr lang="en-US" altLang="en-US" smtClean="0"/>
            </a:br>
            <a:r>
              <a:rPr lang="en-US" altLang="en-US" smtClean="0"/>
              <a:t>to a Simple Problem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7-10 The computation of the Fibonacci </a:t>
            </a:r>
            <a:br>
              <a:rPr lang="en-US" altLang="en-US" smtClean="0"/>
            </a:br>
            <a:r>
              <a:rPr lang="en-US" altLang="en-US" smtClean="0"/>
              <a:t>number F</a:t>
            </a:r>
            <a:r>
              <a:rPr lang="en-US" altLang="en-US" baseline="-25000" smtClean="0"/>
              <a:t>6</a:t>
            </a:r>
            <a:r>
              <a:rPr lang="en-US" altLang="en-US" smtClean="0"/>
              <a:t> using (b) iteration.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75" y="1758950"/>
            <a:ext cx="3670300" cy="301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8733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Tail Recursion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the last action performed by a recursive </a:t>
            </a:r>
            <a:br>
              <a:rPr lang="en-US" altLang="en-US" smtClean="0"/>
            </a:br>
            <a:r>
              <a:rPr lang="en-US" altLang="en-US" smtClean="0"/>
              <a:t>method is a recursive call.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0" y="2138363"/>
            <a:ext cx="60960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2397125" y="3657600"/>
            <a:ext cx="3408363" cy="442913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3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last week’s recitation, please email your solution to your TA until next week</a:t>
            </a:r>
          </a:p>
          <a:p>
            <a:r>
              <a:rPr lang="en-US" dirty="0" smtClean="0"/>
              <a:t>Midterm exam next </a:t>
            </a:r>
            <a:r>
              <a:rPr lang="en-US" dirty="0" smtClean="0"/>
              <a:t>Tuesday</a:t>
            </a:r>
          </a:p>
          <a:p>
            <a:r>
              <a:rPr lang="en-US" dirty="0" smtClean="0"/>
              <a:t>Assignment 2 late submission is due tonight @11:59pm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Tail Recursion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 tail-recursive method, the last action is a recursive call</a:t>
            </a:r>
          </a:p>
          <a:p>
            <a:pPr eaLnBrk="1" hangingPunct="1"/>
            <a:r>
              <a:rPr lang="en-US" altLang="en-US" smtClean="0"/>
              <a:t>This call performs a repetition that can be done by using iteration.</a:t>
            </a:r>
          </a:p>
          <a:p>
            <a:pPr eaLnBrk="1" hangingPunct="1"/>
            <a:r>
              <a:rPr lang="en-US" altLang="en-US" smtClean="0"/>
              <a:t>Converting a tail-recursive method to an iterative one is usually a straightforward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772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Indirect Recursion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/>
            <a:r>
              <a:rPr lang="en-US" altLang="en-US" smtClean="0"/>
              <a:t>Method A calls Method B</a:t>
            </a:r>
          </a:p>
          <a:p>
            <a:pPr lvl="1" eaLnBrk="1" hangingPunct="1"/>
            <a:r>
              <a:rPr lang="en-US" altLang="en-US" smtClean="0"/>
              <a:t>Method B calls Method C</a:t>
            </a:r>
          </a:p>
          <a:p>
            <a:pPr lvl="1" eaLnBrk="1" hangingPunct="1"/>
            <a:r>
              <a:rPr lang="en-US" altLang="en-US" smtClean="0"/>
              <a:t>Method C calls Method 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Difficult to understand and trace</a:t>
            </a:r>
          </a:p>
          <a:p>
            <a:pPr lvl="1" eaLnBrk="1" hangingPunct="1"/>
            <a:r>
              <a:rPr lang="en-US" altLang="en-US" smtClean="0"/>
              <a:t>But does happen occasionally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43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Indirect Recursion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evaluation of validity of an algebraic expression</a:t>
            </a:r>
          </a:p>
          <a:p>
            <a:pPr lvl="1" eaLnBrk="1" hangingPunct="1"/>
            <a:r>
              <a:rPr lang="en-US" altLang="en-US" smtClean="0"/>
              <a:t>Algebraic expression is either a term or two terms separated by a + or – operator</a:t>
            </a:r>
          </a:p>
          <a:p>
            <a:pPr lvl="1" eaLnBrk="1" hangingPunct="1"/>
            <a:r>
              <a:rPr lang="en-US" altLang="en-US" smtClean="0"/>
              <a:t>Term is either a factor or two factors separated by a * or / operator</a:t>
            </a:r>
          </a:p>
          <a:p>
            <a:pPr lvl="1" eaLnBrk="1" hangingPunct="1"/>
            <a:r>
              <a:rPr lang="en-US" altLang="en-US" smtClean="0"/>
              <a:t>Factor is either a variable or an algebraic expression enclosed in parentheses</a:t>
            </a:r>
          </a:p>
          <a:p>
            <a:pPr lvl="1" eaLnBrk="1" hangingPunct="1"/>
            <a:r>
              <a:rPr lang="en-US" altLang="en-US" smtClean="0"/>
              <a:t>Variable is a single letter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468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Indirect Recursion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7-11 An example of indirect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2625" y="2230438"/>
            <a:ext cx="8170863" cy="25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22152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Stack </a:t>
            </a:r>
            <a:br>
              <a:rPr lang="en-US" altLang="en-US" smtClean="0"/>
            </a:br>
            <a:r>
              <a:rPr lang="en-US" altLang="en-US" smtClean="0"/>
              <a:t>Instead of Recursion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 of converting a </a:t>
            </a:r>
            <a:br>
              <a:rPr lang="en-US" altLang="en-US" smtClean="0"/>
            </a:br>
            <a:r>
              <a:rPr lang="en-US" altLang="en-US" smtClean="0"/>
              <a:t>recursive method to an iterative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2244725"/>
            <a:ext cx="8239125" cy="247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078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Stack </a:t>
            </a:r>
            <a:br>
              <a:rPr lang="en-US" altLang="en-US" smtClean="0"/>
            </a:br>
            <a:r>
              <a:rPr lang="en-US" altLang="en-US" smtClean="0"/>
              <a:t>Instead of Recursion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iterative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 smtClean="0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19163" y="2028825"/>
            <a:ext cx="7639050" cy="280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7510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Stack </a:t>
            </a:r>
            <a:br>
              <a:rPr lang="en-US" altLang="en-US" smtClean="0"/>
            </a:br>
            <a:r>
              <a:rPr lang="en-US" altLang="en-US" smtClean="0"/>
              <a:t>Instead of Recursion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iterative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displayArray</a:t>
            </a:r>
            <a:r>
              <a:rPr lang="en-US" altLang="en-US" smtClean="0"/>
              <a:t> to maintain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28713" y="1971675"/>
            <a:ext cx="6886575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928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Bag ADT</a:t>
            </a:r>
          </a:p>
          <a:p>
            <a:r>
              <a:rPr lang="en-US" dirty="0" smtClean="0">
                <a:ea typeface="Tahoma"/>
                <a:cs typeface="Tahoma"/>
              </a:rPr>
              <a:t>The Big-O notation</a:t>
            </a:r>
          </a:p>
          <a:p>
            <a:r>
              <a:rPr lang="en-US" dirty="0" smtClean="0">
                <a:ea typeface="Tahoma"/>
                <a:cs typeface="Tahoma"/>
              </a:rPr>
              <a:t>Stack </a:t>
            </a:r>
            <a:r>
              <a:rPr lang="en-US" dirty="0" smtClean="0">
                <a:ea typeface="Tahoma"/>
                <a:cs typeface="Tahoma"/>
              </a:rPr>
              <a:t>ADT</a:t>
            </a:r>
          </a:p>
          <a:p>
            <a:r>
              <a:rPr lang="en-US" dirty="0">
                <a:ea typeface="Tahoma"/>
                <a:cs typeface="Tahoma"/>
              </a:rPr>
              <a:t>R</a:t>
            </a:r>
            <a:r>
              <a:rPr lang="en-US" dirty="0" smtClean="0">
                <a:ea typeface="Tahoma"/>
                <a:cs typeface="Tahoma"/>
              </a:rPr>
              <a:t>ecursion</a:t>
            </a:r>
            <a:endParaRPr lang="en-US" dirty="0" smtClean="0"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a Bag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method that is part of an </a:t>
            </a:r>
            <a:br>
              <a:rPr lang="en-US" altLang="en-US" smtClean="0"/>
            </a:br>
            <a:r>
              <a:rPr lang="en-US" altLang="en-US" smtClean="0"/>
              <a:t>implementation of an ADT often is private.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00175" y="1524000"/>
            <a:ext cx="6534150" cy="3325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Oval 4"/>
          <p:cNvSpPr/>
          <p:nvPr/>
        </p:nvSpPr>
        <p:spPr>
          <a:xfrm>
            <a:off x="1400175" y="2881313"/>
            <a:ext cx="1316038" cy="401637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0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Processing </a:t>
            </a:r>
            <a:br>
              <a:rPr lang="en-US" altLang="en-US" smtClean="0"/>
            </a:br>
            <a:r>
              <a:rPr lang="en-US" altLang="en-US" smtClean="0"/>
              <a:t>a Linked Chain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data in first node and recursively </a:t>
            </a:r>
            <a:br>
              <a:rPr lang="en-US" altLang="en-US" smtClean="0"/>
            </a:br>
            <a:r>
              <a:rPr lang="en-US" altLang="en-US" smtClean="0"/>
              <a:t>display data in rest of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771650"/>
            <a:ext cx="7648575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1457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Recursively Processing </a:t>
            </a:r>
            <a:br>
              <a:rPr lang="en-US" altLang="en-US" smtClean="0"/>
            </a:br>
            <a:r>
              <a:rPr lang="en-US" altLang="en-US" smtClean="0"/>
              <a:t>a Linked Chain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a chain backwards. Traversing chain of linked nodes in reverse order easier when done recursively.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31950" y="1754188"/>
            <a:ext cx="6099175" cy="3233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760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Efficiency </a:t>
            </a:r>
            <a:br>
              <a:rPr lang="en-US" altLang="en-US" smtClean="0"/>
            </a:br>
            <a:r>
              <a:rPr lang="en-US" altLang="en-US" smtClean="0"/>
              <a:t>of Recursive Methods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proof by induction, we conclude method is </a:t>
            </a:r>
            <a:r>
              <a:rPr lang="en-US" altLang="en-US" i="1" smtClean="0"/>
              <a:t>O(n).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38325" y="2390775"/>
            <a:ext cx="546735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5680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Efficiency of Computing x</a:t>
            </a:r>
            <a:r>
              <a:rPr lang="en-US" altLang="en-US" baseline="30000" smtClean="0"/>
              <a:t>n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algorithm is </a:t>
            </a:r>
            <a:r>
              <a:rPr lang="en-US" altLang="en-US" i="1" smtClean="0"/>
              <a:t>O(log 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88" y="2487613"/>
            <a:ext cx="6426200" cy="1516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23204252"/>
      </p:ext>
    </p:extLst>
  </p:cSld>
  <p:clrMapOvr>
    <a:masterClrMapping/>
  </p:clrMapOvr>
</p:sld>
</file>

<file path=ppt/theme/theme1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606</Words>
  <Application>Microsoft Office PowerPoint</Application>
  <PresentationFormat>On-screen Show (4:3)</PresentationFormat>
  <Paragraphs>110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Arial Unicode MS</vt:lpstr>
      <vt:lpstr>Courier New</vt:lpstr>
      <vt:lpstr>Tahoma</vt:lpstr>
      <vt:lpstr>Times New Roman</vt:lpstr>
      <vt:lpstr>Wingdings</vt:lpstr>
      <vt:lpstr>CarranoDSA Jave4E-B</vt:lpstr>
      <vt:lpstr>1_CarranoDSA Jave4E-B</vt:lpstr>
      <vt:lpstr>PowerPoint Presentation</vt:lpstr>
      <vt:lpstr>Administrivia</vt:lpstr>
      <vt:lpstr> Earlier in the course</vt:lpstr>
      <vt:lpstr>Today’s Topic</vt:lpstr>
      <vt:lpstr>Displaying a Bag</vt:lpstr>
      <vt:lpstr>Recursively Processing  a Linked Chain</vt:lpstr>
      <vt:lpstr>Recursively Processing  a Linked Chain</vt:lpstr>
      <vt:lpstr>Time Efficiency  of Recursive Methods</vt:lpstr>
      <vt:lpstr>Time Efficiency of Computing xn</vt:lpstr>
      <vt:lpstr>Simple Solution to a  Difficult Problem</vt:lpstr>
      <vt:lpstr>Simple Solution to a  Difficult Problem</vt:lpstr>
      <vt:lpstr>Solutions</vt:lpstr>
      <vt:lpstr>Solutions</vt:lpstr>
      <vt:lpstr>Solutions</vt:lpstr>
      <vt:lpstr>Solutions</vt:lpstr>
      <vt:lpstr>Poor Solution  to a Simple Problem</vt:lpstr>
      <vt:lpstr>Poor Solution  to a Simple Problem</vt:lpstr>
      <vt:lpstr>Poor Solution  to a Simple Problem</vt:lpstr>
      <vt:lpstr>Tail Recursion</vt:lpstr>
      <vt:lpstr>Tail Recursion</vt:lpstr>
      <vt:lpstr>Indirect Recursion</vt:lpstr>
      <vt:lpstr>Indirect Recursion</vt:lpstr>
      <vt:lpstr>Indirect Recursion</vt:lpstr>
      <vt:lpstr>Using a Stack  Instead of Recursion</vt:lpstr>
      <vt:lpstr>Using a Stack  Instead of Recursion</vt:lpstr>
      <vt:lpstr>Using a Stack  Instead of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121</cp:revision>
  <dcterms:modified xsi:type="dcterms:W3CDTF">2017-10-19T03:50:22Z</dcterms:modified>
</cp:coreProperties>
</file>