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19"/>
  </p:notesMasterIdLst>
  <p:sldIdLst>
    <p:sldId id="25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99A77-7BBB-4112-BC29-A669A1D91E9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34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-22225"/>
            <a:ext cx="2286000" cy="7088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-22225"/>
            <a:ext cx="6710362" cy="7088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C01A43-075A-41A4-ABE3-BAD045E1BC4B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313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B4E01-6246-4029-983E-5E1462DCF9A3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440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C0DE54-8B61-4B77-BD7E-6678D5BAEFE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214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9BDE74-5EA5-4E0C-8F2F-3F9B04602025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660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450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0638" y="1768475"/>
            <a:ext cx="44450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B9487E-B8B3-4915-B2CC-88CC19D99115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873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AAAAB-0B53-4DFE-A75F-63965B09E744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976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5D732-89C7-4A40-B157-7B358E51863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673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124D05-B602-4836-832C-CD93AB6379EF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239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E1761-4CCA-403E-9AD1-9A2336EAF856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4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A1C5DB-01E7-4622-8CCE-C274C8E2A1AA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DF6FC5-65C7-4B4C-8F42-BD84BCD4AA67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4632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9B0B2-7B23-42BD-9B9B-6907974975E7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354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3925" y="193675"/>
            <a:ext cx="2271713" cy="6543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3675"/>
            <a:ext cx="6664325" cy="654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A2C2D-0C53-4880-91AC-F2864DA6AF0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666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675"/>
            <a:ext cx="8980488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20FE29-52B1-4B52-A3E0-B22F21D6AE0F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30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04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1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9D550D-FFE5-47E5-9815-F181647C2873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4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C01DFE-B96D-4F1A-8BAC-50DCB05532BA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72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C592F4-DB53-4693-A732-5ECC996FCCC1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00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B726F0-586A-4858-B151-1F6238589F2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15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44463" y="-22225"/>
            <a:ext cx="100806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143000"/>
            <a:ext cx="9040812" cy="592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659688" y="72818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42875" y="72818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3675"/>
            <a:ext cx="8980488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424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65475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177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079B37A3-FF1E-494B-98C0-B0EEE0C7956A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177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defTabSz="457200" rtl="0" eaLnBrk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ctr" defTabSz="457200" rtl="0" eaLnBrk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ctr" defTabSz="457200" rtl="0" eaLnBrk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ctr" defTabSz="457200" rtl="0" eaLnBrk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ctr" defTabSz="457200" rtl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ctr" defTabSz="457200" rtl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ctr" defTabSz="457200" rtl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ctr" defTabSz="457200" rtl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lnSpc>
          <a:spcPct val="7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7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7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7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7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7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7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7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7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546" y="1790700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r>
              <a:rPr lang="en-GB" altLang="en-US" sz="4000" b="1">
                <a:solidFill>
                  <a:srgbClr val="000000"/>
                </a:solidFill>
              </a:rPr>
              <a:t>CS 0445</a:t>
            </a:r>
          </a:p>
          <a:p>
            <a:pPr algn="ctr" eaLnBrk="1"/>
            <a:r>
              <a:rPr lang="en-US" altLang="en-US" sz="4000" b="1">
                <a:solidFill>
                  <a:srgbClr val="000000"/>
                </a:solidFill>
              </a:rPr>
              <a:t>Data Structures</a:t>
            </a:r>
            <a:endParaRPr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sz="100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>
                <a:solidFill>
                  <a:srgbClr val="000000"/>
                </a:solidFill>
              </a:rPr>
              <a:t>Fall 2017</a:t>
            </a:r>
          </a:p>
          <a:p>
            <a:pPr algn="ctr" eaLnBrk="1">
              <a:lnSpc>
                <a:spcPct val="92000"/>
              </a:lnSpc>
            </a:pPr>
            <a:endParaRPr lang="en-GB" altLang="en-US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sz="2400">
                <a:solidFill>
                  <a:srgbClr val="000000"/>
                </a:solidFill>
              </a:rPr>
              <a:t>Abstract Data Types (ADTs)</a:t>
            </a:r>
          </a:p>
          <a:p>
            <a:pPr algn="ctr" eaLnBrk="1">
              <a:lnSpc>
                <a:spcPct val="92000"/>
              </a:lnSpc>
            </a:pPr>
            <a:endParaRPr lang="en-GB" altLang="en-US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sz="3200" err="1">
                <a:solidFill>
                  <a:srgbClr val="000000"/>
                </a:solidFill>
              </a:rPr>
              <a:t>Sherif</a:t>
            </a:r>
            <a:r>
              <a:rPr lang="en-GB" altLang="en-US" sz="3200">
                <a:solidFill>
                  <a:srgbClr val="000000"/>
                </a:solidFill>
              </a:rPr>
              <a:t> Khattab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>
                <a:solidFill>
                  <a:srgbClr val="000000"/>
                </a:solidFill>
              </a:rPr>
              <a:t>ksm73@pitt.edu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>
                <a:solidFill>
                  <a:srgbClr val="000000"/>
                </a:solidFill>
              </a:rPr>
              <a:t>6307 </a:t>
            </a:r>
            <a:r>
              <a:rPr lang="en-GB" altLang="en-US" sz="2400" err="1">
                <a:solidFill>
                  <a:srgbClr val="000000"/>
                </a:solidFill>
              </a:rPr>
              <a:t>Sennott</a:t>
            </a:r>
            <a:r>
              <a:rPr lang="en-GB" altLang="en-US" sz="2400">
                <a:solidFill>
                  <a:srgbClr val="000000"/>
                </a:solidFill>
              </a:rPr>
              <a:t> Square</a:t>
            </a:r>
          </a:p>
          <a:p>
            <a:pPr algn="ctr" eaLnBrk="1">
              <a:lnSpc>
                <a:spcPct val="92000"/>
              </a:lnSpc>
            </a:pPr>
            <a:endParaRPr lang="en-GB" altLang="en-US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Operations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/>
              <a:t> add an element to the rear terminal position (</a:t>
            </a:r>
            <a:r>
              <a:rPr lang="en-US" i="1" err="1"/>
              <a:t>enqueue</a:t>
            </a:r>
            <a:r>
              <a:rPr lang="en-US" i="1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remove an element from the front terminal position (</a:t>
            </a:r>
            <a:r>
              <a:rPr lang="en-US" i="1" err="1"/>
              <a:t>dequeue</a:t>
            </a:r>
            <a:r>
              <a:rPr lang="en-US"/>
              <a:t>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10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 (</a:t>
            </a:r>
            <a:r>
              <a:rPr lang="en-US" err="1"/>
              <a:t>Deque</a:t>
            </a:r>
            <a:r>
              <a:rPr lang="en-US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i="1" err="1"/>
              <a:t>enqueue</a:t>
            </a:r>
            <a:r>
              <a:rPr lang="en-US"/>
              <a:t> and </a:t>
            </a:r>
            <a:r>
              <a:rPr lang="en-US" i="1" err="1"/>
              <a:t>dequeue</a:t>
            </a:r>
            <a:r>
              <a:rPr lang="en-US"/>
              <a:t> on either end</a:t>
            </a:r>
          </a:p>
          <a:p>
            <a:pPr>
              <a:buFont typeface="Arial" pitchFamily="34" charset="0"/>
              <a:buChar char="•"/>
            </a:pPr>
            <a:r>
              <a:rPr lang="en-US" i="1"/>
              <a:t>peek</a:t>
            </a:r>
            <a:r>
              <a:rPr lang="en-US"/>
              <a:t>: returns the value at that end without </a:t>
            </a:r>
            <a:r>
              <a:rPr lang="en-US" err="1"/>
              <a:t>dequeuing</a:t>
            </a:r>
            <a:r>
              <a:rPr lang="en-US"/>
              <a:t> it.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11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/>
              <a:t>Each element has a priority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implementation: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array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linked list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heap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binary search tree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applications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simulation (discrete-event)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resource management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any algorithm that requires repetitive min OR max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12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 Operations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err="1"/>
              <a:t>insert_with_priority</a:t>
            </a:r>
            <a:r>
              <a:rPr lang="en-US"/>
              <a:t>: add an element to the queue with an associated priority</a:t>
            </a:r>
          </a:p>
          <a:p>
            <a:pPr>
              <a:buFont typeface="Arial" pitchFamily="34" charset="0"/>
              <a:buChar char="•"/>
            </a:pPr>
            <a:r>
              <a:rPr lang="en-US" err="1"/>
              <a:t>pull_highest_priority_element</a:t>
            </a:r>
            <a:r>
              <a:rPr lang="en-US"/>
              <a:t>: remove the element from the queue that has the highest priority, and return it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13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 </a:t>
            </a:r>
            <a:br>
              <a:rPr lang="en-US"/>
            </a:br>
            <a:r>
              <a:rPr lang="en-US"/>
              <a:t>(Dictionary or Associative Array)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1"/>
              <a:t>(key, value) pairs</a:t>
            </a:r>
          </a:p>
          <a:p>
            <a:pPr>
              <a:buFont typeface="Arial" pitchFamily="34" charset="0"/>
              <a:buChar char="•"/>
            </a:pPr>
            <a:r>
              <a:rPr lang="en-US" b="1"/>
              <a:t>keys are unique</a:t>
            </a:r>
          </a:p>
          <a:p>
            <a:pPr>
              <a:buFont typeface="Arial" pitchFamily="34" charset="0"/>
              <a:buChar char="•"/>
            </a:pPr>
            <a:r>
              <a:rPr lang="en-US" b="1"/>
              <a:t>implementation:</a:t>
            </a:r>
          </a:p>
          <a:p>
            <a:pPr lvl="1">
              <a:buFont typeface="Arial" pitchFamily="34" charset="0"/>
              <a:buChar char="•"/>
            </a:pPr>
            <a:r>
              <a:rPr lang="en-US" b="1"/>
              <a:t>hash table</a:t>
            </a:r>
          </a:p>
          <a:p>
            <a:pPr lvl="1">
              <a:buFont typeface="Arial" pitchFamily="34" charset="0"/>
              <a:buChar char="•"/>
            </a:pPr>
            <a:r>
              <a:rPr lang="en-US" b="1"/>
              <a:t>arrays</a:t>
            </a:r>
          </a:p>
          <a:p>
            <a:pPr lvl="1">
              <a:buFont typeface="Arial" pitchFamily="34" charset="0"/>
              <a:buChar char="•"/>
            </a:pPr>
            <a:r>
              <a:rPr lang="en-US" b="1"/>
              <a:t>binary search trees</a:t>
            </a:r>
          </a:p>
          <a:p>
            <a:pPr>
              <a:buFont typeface="Arial" pitchFamily="34" charset="0"/>
              <a:buChar char="•"/>
            </a:pPr>
            <a:r>
              <a:rPr lang="en-US" b="1"/>
              <a:t>Applications:</a:t>
            </a:r>
          </a:p>
          <a:p>
            <a:pPr lvl="1">
              <a:buFont typeface="Arial" pitchFamily="34" charset="0"/>
              <a:buChar char="•"/>
            </a:pPr>
            <a:r>
              <a:rPr lang="en-US" b="1"/>
              <a:t>library system (books and patrons)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14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 Operations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1"/>
              <a:t>Add</a:t>
            </a:r>
            <a:r>
              <a:rPr lang="en-US"/>
              <a:t> or </a:t>
            </a:r>
            <a:r>
              <a:rPr lang="en-US" b="1"/>
              <a:t>insert</a:t>
            </a:r>
            <a:r>
              <a:rPr lang="en-US"/>
              <a:t>: the arguments to this operation are the key and the value.</a:t>
            </a:r>
          </a:p>
          <a:p>
            <a:pPr>
              <a:buFont typeface="Arial" pitchFamily="34" charset="0"/>
              <a:buChar char="•"/>
            </a:pPr>
            <a:r>
              <a:rPr lang="en-US" b="1"/>
              <a:t>Reassign</a:t>
            </a:r>
            <a:r>
              <a:rPr lang="en-US"/>
              <a:t>: replace the value in one of the  pairs that are already in the collection. The arguments to this operation are the key and the value.</a:t>
            </a:r>
          </a:p>
          <a:p>
            <a:pPr>
              <a:buFont typeface="Arial" pitchFamily="34" charset="0"/>
              <a:buChar char="•"/>
            </a:pPr>
            <a:r>
              <a:rPr lang="en-US" b="1"/>
              <a:t>Remove</a:t>
            </a:r>
            <a:r>
              <a:rPr lang="en-US"/>
              <a:t> or </a:t>
            </a:r>
            <a:r>
              <a:rPr lang="en-US" b="1"/>
              <a:t>delete</a:t>
            </a:r>
            <a:r>
              <a:rPr lang="en-US"/>
              <a:t>: remove a  pair from the collection. The argument to this operation is the key.</a:t>
            </a:r>
          </a:p>
          <a:p>
            <a:pPr>
              <a:buFont typeface="Arial" pitchFamily="34" charset="0"/>
              <a:buChar char="•"/>
            </a:pPr>
            <a:r>
              <a:rPr lang="en-US" b="1"/>
              <a:t>Lookup</a:t>
            </a:r>
            <a:r>
              <a:rPr lang="en-US"/>
              <a:t>: find the value (if any) that is bound to a given key. The argument to this operation is the key.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15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Multimap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/>
              <a:t>more than one value with one key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implementation: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a map of sets or a map of lists</a:t>
            </a:r>
          </a:p>
          <a:p>
            <a:pPr lvl="1">
              <a:buFont typeface="Arial" pitchFamily="34" charset="0"/>
              <a:buChar char="•"/>
            </a:pPr>
            <a:r>
              <a:rPr lang="en-US" err="1"/>
              <a:t>multimap</a:t>
            </a:r>
            <a:r>
              <a:rPr lang="en-US"/>
              <a:t> in C++ STL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applications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student registration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HTTP </a:t>
            </a:r>
            <a:r>
              <a:rPr lang="en-US" err="1"/>
              <a:t>querystring</a:t>
            </a:r>
            <a:endParaRPr lang="en-US"/>
          </a:p>
          <a:p>
            <a:pPr lvl="1">
              <a:buFont typeface="Arial" pitchFamily="34" charset="0"/>
              <a:buChar char="•"/>
            </a:pPr>
            <a:r>
              <a:rPr lang="en-US"/>
              <a:t>book index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16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Data Types (ADTs)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/>
              <a:t>ADTs are data types defined by the operations they can provide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Algorithms </a:t>
            </a:r>
            <a:r>
              <a:rPr lang="en-US" b="1"/>
              <a:t>use </a:t>
            </a:r>
            <a:r>
              <a:rPr lang="en-US"/>
              <a:t>ADTs.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ADTs are </a:t>
            </a:r>
            <a:r>
              <a:rPr lang="en-US" b="1"/>
              <a:t>implemented </a:t>
            </a:r>
            <a:r>
              <a:rPr lang="en-US"/>
              <a:t>using data structures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Learn ADTs to select the most suitable data type for your algorithm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For each ADT that follows learn: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its abstraction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operations that it provides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examples of algorithms that use it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how it is usually implemented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2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/>
              <a:t>value-based and reference-based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sequence and associative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3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Container Operations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/>
              <a:t>create a new empty container (constructor),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report the number of objects it stores (size),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delete all the objects in the container (clear),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insert new objects into the container,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remove objects from it,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provide access to the stored objects</a:t>
            </a:r>
          </a:p>
          <a:p>
            <a:pPr>
              <a:buFont typeface="Arial" pitchFamily="34" charset="0"/>
              <a:buChar char="•"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4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List (Sequence Container)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/>
              <a:t>ordered; repeated items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element, entry, item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implementation: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linked list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array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binary search tree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5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Operations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create an empty list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test whether or not a list is empty</a:t>
            </a:r>
          </a:p>
          <a:p>
            <a:pPr>
              <a:buFont typeface="Arial" pitchFamily="34" charset="0"/>
              <a:buChar char="•"/>
            </a:pPr>
            <a:r>
              <a:rPr lang="en-US" err="1"/>
              <a:t>prepend</a:t>
            </a:r>
            <a:r>
              <a:rPr lang="en-US"/>
              <a:t> an entity to a list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append an entity to a list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determine the "head” of a list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determine the “tail” of a list: the list consisting of all the components of a list without the list head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6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/>
              <a:t>First-In Last-Out (FILO) or Last-In First-Out (LIFO)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Implementation: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arrays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linked-lists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Applications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Converting a decimal number into a </a:t>
            </a:r>
          </a:p>
          <a:p>
            <a:pPr lvl="1"/>
            <a:r>
              <a:rPr lang="en-US"/>
              <a:t>binary number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Towers of Hanoi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Expression evaluation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Rearranging railroad cars</a:t>
            </a:r>
          </a:p>
          <a:p>
            <a:pPr lvl="1">
              <a:buFont typeface="Arial" pitchFamily="34" charset="0"/>
              <a:buChar char="•"/>
            </a:pPr>
            <a:endParaRPr lang="en-US"/>
          </a:p>
        </p:txBody>
      </p:sp>
      <p:pic>
        <p:nvPicPr>
          <p:cNvPr id="5124" name="Picture 4" descr="File:Tower of Hanoi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424" y="2339677"/>
            <a:ext cx="3435362" cy="1512168"/>
          </a:xfrm>
          <a:prstGeom prst="rect">
            <a:avLst/>
          </a:prstGeom>
          <a:noFill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552" y="4067869"/>
            <a:ext cx="25431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7</a:t>
            </a:fld>
            <a:endParaRPr lang="en-GB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Operations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/>
              <a:t>init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push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pop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top</a:t>
            </a:r>
          </a:p>
          <a:p>
            <a:pPr>
              <a:buFont typeface="Arial" pitchFamily="34" charset="0"/>
              <a:buChar char="•"/>
            </a:pPr>
            <a:r>
              <a:rPr lang="en-US" err="1"/>
              <a:t>isempty</a:t>
            </a:r>
            <a:endParaRPr lang="en-US"/>
          </a:p>
        </p:txBody>
      </p:sp>
      <p:pic>
        <p:nvPicPr>
          <p:cNvPr id="5122" name="Picture 2" descr="http://upload.wikimedia.org/wikipedia/commons/thumb/2/29/Data_stack.svg/391px-Data_sta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4248" y="1835621"/>
            <a:ext cx="3724275" cy="2676525"/>
          </a:xfrm>
          <a:prstGeom prst="rect">
            <a:avLst/>
          </a:prstGeom>
          <a:noFill/>
        </p:spPr>
      </p:pic>
      <p:sp>
        <p:nvSpPr>
          <p:cNvPr id="8" name="Date 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8</a:t>
            </a:fld>
            <a:endParaRPr lang="en-GB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/>
              <a:t>First-In First-Out (FIFO)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implementation: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linked list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array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applications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buffers</a:t>
            </a:r>
          </a:p>
        </p:txBody>
      </p:sp>
      <p:pic>
        <p:nvPicPr>
          <p:cNvPr id="37890" name="Picture 2" descr="http://upload.wikimedia.org/wikipedia/commons/thumb/5/52/Data_Queue.svg/405px-Data_Queu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2320" y="1403573"/>
            <a:ext cx="3857625" cy="2524126"/>
          </a:xfrm>
          <a:prstGeom prst="rect">
            <a:avLst/>
          </a:prstGeom>
          <a:noFill/>
        </p:spPr>
      </p:pic>
      <p:sp>
        <p:nvSpPr>
          <p:cNvPr id="8" name="Date 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9</a:t>
            </a:fld>
            <a:endParaRPr lang="en-GB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16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1_Office Theme</vt:lpstr>
      <vt:lpstr>PowerPoint Presentation</vt:lpstr>
      <vt:lpstr>Abstract Data Types (ADTs)</vt:lpstr>
      <vt:lpstr>Container</vt:lpstr>
      <vt:lpstr>Container Operations</vt:lpstr>
      <vt:lpstr>List (Sequence Container)</vt:lpstr>
      <vt:lpstr>List Operations</vt:lpstr>
      <vt:lpstr>Stack</vt:lpstr>
      <vt:lpstr>Stack Operations</vt:lpstr>
      <vt:lpstr>Queue</vt:lpstr>
      <vt:lpstr>Queue Operations</vt:lpstr>
      <vt:lpstr>Double-ended Queue (Deque)</vt:lpstr>
      <vt:lpstr>Priority Queue</vt:lpstr>
      <vt:lpstr>Priority Queue Operations</vt:lpstr>
      <vt:lpstr>Map  (Dictionary or Associative Array)</vt:lpstr>
      <vt:lpstr>Map Operations</vt:lpstr>
      <vt:lpstr>Multimap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2017-09-03T01:20:28Z</dcterms:modified>
</cp:coreProperties>
</file>