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sldIdLst>
    <p:sldId id="256" r:id="rId3"/>
    <p:sldId id="311" r:id="rId4"/>
    <p:sldId id="312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4" r:id="rId15"/>
    <p:sldId id="315" r:id="rId16"/>
    <p:sldId id="316" r:id="rId17"/>
    <p:sldId id="317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1F32E-005D-4465-BC87-951C1CDF179B}" v="443" dt="2017-08-31T18:15:37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4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14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1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15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16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6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99A77-7BBB-4112-BC29-A669A1D91E9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4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-22225"/>
            <a:ext cx="2286000" cy="7088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-22225"/>
            <a:ext cx="6710362" cy="7088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01A43-075A-41A4-ABE3-BAD045E1BC4B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1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B4E01-6246-4029-983E-5E1462DCF9A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44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0DE54-8B61-4B77-BD7E-6678D5BAEFE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1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BDE74-5EA5-4E0C-8F2F-3F9B0460202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5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0638" y="1768475"/>
            <a:ext cx="4445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9487E-B8B3-4915-B2CC-88CC19D9911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87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AAAAB-0B53-4DFE-A75F-63965B09E744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76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5D732-89C7-4A40-B157-7B358E51863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73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24D05-B602-4836-832C-CD93AB6379E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39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E1761-4CCA-403E-9AD1-9A2336EAF856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1C5DB-01E7-4622-8CCE-C274C8E2A1A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F6FC5-65C7-4B4C-8F42-BD84BCD4AA6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63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9B0B2-7B23-42BD-9B9B-6907974975E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5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3925" y="193675"/>
            <a:ext cx="2271713" cy="654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3675"/>
            <a:ext cx="6664325" cy="654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A2C2D-0C53-4880-91AC-F2864DA6AF0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66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675"/>
            <a:ext cx="8980488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0FE29-52B1-4B52-A3E0-B22F21D6AE0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D550D-FFE5-47E5-9815-F181647C287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4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01DFE-B96D-4F1A-8BAC-50DCB05532B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2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592F4-DB53-4693-A732-5ECC996FCCC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0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726F0-586A-4858-B151-1F6238589F2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-22225"/>
            <a:ext cx="100806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143000"/>
            <a:ext cx="9040812" cy="592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659688" y="72818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42875" y="72818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3675"/>
            <a:ext cx="8980488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42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654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177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9B37A3-FF1E-494B-98C0-B0EEE0C7956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177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 hangingPunct="0">
        <a:lnSpc>
          <a:spcPct val="7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7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7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7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7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7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1979613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>
                <a:solidFill>
                  <a:srgbClr val="000000"/>
                </a:solidFill>
              </a:rPr>
              <a:t>Data Structures</a:t>
            </a:r>
            <a:endParaRPr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2400" b="1">
                <a:solidFill>
                  <a:srgbClr val="000000"/>
                </a:solidFill>
              </a:rPr>
              <a:t>Brush-up on Java</a:t>
            </a: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>
                <a:solidFill>
                  <a:srgbClr val="000000"/>
                </a:solidFill>
              </a:rPr>
              <a:t>6307 </a:t>
            </a:r>
            <a:r>
              <a:rPr lang="en-GB" altLang="en-US" sz="2400" err="1">
                <a:solidFill>
                  <a:srgbClr val="000000"/>
                </a:solidFill>
              </a:rPr>
              <a:t>Sennott</a:t>
            </a:r>
            <a:r>
              <a:rPr lang="en-GB" altLang="en-US" sz="240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Enumerating all the items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Enumerating a section of a tree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Searching for an item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Adding a new item at a certain position on the tree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Deleting an item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Pruning: Removing a whole section of a tree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Grafting: Adding a whole section to a tree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Finding the root for any node</a:t>
            </a:r>
          </a:p>
          <a:p>
            <a:pPr>
              <a:buFont typeface="Arial" pitchFamily="34" charset="0"/>
              <a:buChar char="•"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1010197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nodes and edges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node and edge values</a:t>
            </a:r>
          </a:p>
        </p:txBody>
      </p:sp>
      <p:pic>
        <p:nvPicPr>
          <p:cNvPr id="32770" name="Picture 2" descr="http://upload.wikimedia.org/wikipedia/commons/thumb/5/5b/6n-graf.svg/333px-6n-graf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416" y="2339677"/>
            <a:ext cx="3171825" cy="2095501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0" y="7220223"/>
            <a:ext cx="1010197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/>
              <a:t>adjacent(</a:t>
            </a:r>
            <a:r>
              <a:rPr lang="en-US" i="1"/>
              <a:t>G</a:t>
            </a:r>
            <a:r>
              <a:rPr lang="en-US"/>
              <a:t>, </a:t>
            </a:r>
            <a:r>
              <a:rPr lang="en-US" i="1"/>
              <a:t>x</a:t>
            </a:r>
            <a:r>
              <a:rPr lang="en-US"/>
              <a:t>, </a:t>
            </a:r>
            <a:r>
              <a:rPr lang="en-US" i="1"/>
              <a:t>y</a:t>
            </a:r>
            <a:r>
              <a:rPr lang="en-US"/>
              <a:t>): tests whether there is an edge from node </a:t>
            </a:r>
            <a:r>
              <a:rPr lang="en-US" i="1"/>
              <a:t>x</a:t>
            </a:r>
            <a:r>
              <a:rPr lang="en-US"/>
              <a:t> to node </a:t>
            </a:r>
            <a:r>
              <a:rPr lang="en-US" i="1"/>
              <a:t>y</a:t>
            </a:r>
            <a:r>
              <a:rPr lang="en-US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/>
              <a:t>neighbors(</a:t>
            </a:r>
            <a:r>
              <a:rPr lang="en-US" i="1"/>
              <a:t>G</a:t>
            </a:r>
            <a:r>
              <a:rPr lang="en-US"/>
              <a:t>, </a:t>
            </a:r>
            <a:r>
              <a:rPr lang="en-US" i="1"/>
              <a:t>x</a:t>
            </a:r>
            <a:r>
              <a:rPr lang="en-US"/>
              <a:t>): lists all nodes </a:t>
            </a:r>
            <a:r>
              <a:rPr lang="en-US" i="1"/>
              <a:t>y</a:t>
            </a:r>
            <a:r>
              <a:rPr lang="en-US"/>
              <a:t> such that there is an edge from </a:t>
            </a:r>
            <a:r>
              <a:rPr lang="en-US" i="1"/>
              <a:t>x</a:t>
            </a:r>
            <a:r>
              <a:rPr lang="en-US"/>
              <a:t> to </a:t>
            </a:r>
            <a:r>
              <a:rPr lang="en-US" i="1"/>
              <a:t>y</a:t>
            </a:r>
            <a:r>
              <a:rPr lang="en-US"/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/>
              <a:t>add(</a:t>
            </a:r>
            <a:r>
              <a:rPr lang="en-US" i="1"/>
              <a:t>G</a:t>
            </a:r>
            <a:r>
              <a:rPr lang="en-US"/>
              <a:t>, </a:t>
            </a:r>
            <a:r>
              <a:rPr lang="en-US" i="1"/>
              <a:t>x</a:t>
            </a:r>
            <a:r>
              <a:rPr lang="en-US"/>
              <a:t>, </a:t>
            </a:r>
            <a:r>
              <a:rPr lang="en-US" i="1"/>
              <a:t>y</a:t>
            </a:r>
            <a:r>
              <a:rPr lang="en-US"/>
              <a:t>): adds to </a:t>
            </a:r>
            <a:r>
              <a:rPr lang="en-US" i="1"/>
              <a:t>G</a:t>
            </a:r>
            <a:r>
              <a:rPr lang="en-US"/>
              <a:t> the edge from </a:t>
            </a:r>
            <a:r>
              <a:rPr lang="en-US" i="1"/>
              <a:t>x</a:t>
            </a:r>
            <a:r>
              <a:rPr lang="en-US"/>
              <a:t> to </a:t>
            </a:r>
            <a:r>
              <a:rPr lang="en-US" i="1"/>
              <a:t>y</a:t>
            </a:r>
            <a:r>
              <a:rPr lang="en-US"/>
              <a:t>, if it is not there.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/>
              <a:t>delete(</a:t>
            </a:r>
            <a:r>
              <a:rPr lang="en-US" i="1"/>
              <a:t>G</a:t>
            </a:r>
            <a:r>
              <a:rPr lang="en-US"/>
              <a:t>, </a:t>
            </a:r>
            <a:r>
              <a:rPr lang="en-US" i="1"/>
              <a:t>x</a:t>
            </a:r>
            <a:r>
              <a:rPr lang="en-US"/>
              <a:t>, </a:t>
            </a:r>
            <a:r>
              <a:rPr lang="en-US" i="1"/>
              <a:t>y</a:t>
            </a:r>
            <a:r>
              <a:rPr lang="en-US"/>
              <a:t>): removes the edge from </a:t>
            </a:r>
            <a:r>
              <a:rPr lang="en-US" i="1"/>
              <a:t>x</a:t>
            </a:r>
            <a:r>
              <a:rPr lang="en-US"/>
              <a:t> to </a:t>
            </a:r>
            <a:r>
              <a:rPr lang="en-US" i="1"/>
              <a:t>y</a:t>
            </a:r>
            <a:r>
              <a:rPr lang="en-US"/>
              <a:t>, if it is there.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/>
              <a:t>Minimum spanning tree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/>
              <a:t>Shortest path with variations.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1010197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java classes</a:t>
            </a:r>
          </a:p>
        </p:txBody>
      </p:sp>
    </p:spTree>
    <p:extLst>
      <p:ext uri="{BB962C8B-B14F-4D97-AF65-F5344CB8AC3E}">
        <p14:creationId xmlns:p14="http://schemas.microsoft.com/office/powerpoint/2010/main" val="3665439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/>
              <a:t>Write it up from scratch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/>
              <a:t>Compose it using other classes (has-a relationship)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/>
              <a:t>Inherit it from another class (is-a relationship)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ways to create a Java class</a:t>
            </a:r>
          </a:p>
        </p:txBody>
      </p:sp>
    </p:spTree>
    <p:extLst>
      <p:ext uri="{BB962C8B-B14F-4D97-AF65-F5344CB8AC3E}">
        <p14:creationId xmlns:p14="http://schemas.microsoft.com/office/powerpoint/2010/main" val="2407977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/>
              <a:t>Ex: Construct a Student class from a Name class.</a:t>
            </a:r>
          </a:p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/>
              <a:t>What if you want to change the existing class?</a:t>
            </a:r>
          </a:p>
          <a:p>
            <a:pPr marL="857250" lvl="1" indent="-457200">
              <a:buFont typeface="Arial" panose="02020603050405020304" pitchFamily="18" charset="0"/>
              <a:buChar char="•"/>
            </a:pPr>
            <a:r>
              <a:rPr lang="en-US"/>
              <a:t>Use an adapter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823275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20603050405020304" pitchFamily="18" charset="0"/>
              <a:buChar char="•"/>
            </a:pPr>
            <a:r>
              <a:rPr lang="en-US"/>
              <a:t>Ex: Create </a:t>
            </a:r>
            <a:r>
              <a:rPr lang="en-US" err="1"/>
              <a:t>CollegeStudent</a:t>
            </a:r>
            <a:r>
              <a:rPr lang="en-US"/>
              <a:t> class by inheriting from Student class</a:t>
            </a:r>
          </a:p>
        </p:txBody>
      </p:sp>
    </p:spTree>
    <p:extLst>
      <p:ext uri="{BB962C8B-B14F-4D97-AF65-F5344CB8AC3E}">
        <p14:creationId xmlns:p14="http://schemas.microsoft.com/office/powerpoint/2010/main" val="3743377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/>
              <a:t>Relationship between algorithms, abstract data types (ADTs), and data structures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Levels of "proficiency" in data structures </a:t>
            </a:r>
            <a:endParaRPr lang="en-US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/>
              <a:t>Golden rule for selecting a data structure</a:t>
            </a:r>
            <a:endParaRPr lang="en-US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/>
              <a:t>Browsing through some commonly used ADTs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19950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6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Today's topics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/>
              <a:t>A few more ADTs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/>
              <a:t>Revision on creating Java classes (Appendix C in the textbook)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3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9505409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2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/>
              <a:t>No particular order; no repeated items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0" y="7219950"/>
            <a:ext cx="1010197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/>
              <a:t>union of two sets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intersection of two sets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difference of two sets</a:t>
            </a:r>
          </a:p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5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0" y="7220223"/>
            <a:ext cx="1010197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Array (bit array)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Hash table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Binary Search Tree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Bloom filter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union-find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0" y="7220223"/>
            <a:ext cx="1010197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FF0000"/>
                </a:solidFill>
              </a:rPr>
              <a:t>Multiset</a:t>
            </a:r>
            <a:r>
              <a:rPr lang="en-US">
                <a:solidFill>
                  <a:srgbClr val="FF0000"/>
                </a:solidFill>
              </a:rPr>
              <a:t> (Bag)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no particular order; repeated items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can be implemented by a binary search tree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0" y="7220223"/>
            <a:ext cx="1010197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Multiset</a:t>
            </a:r>
            <a:r>
              <a:rPr lang="en-US"/>
              <a:t>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3800"/>
              <a:t>check whether an element is present (at least once) in the bag</a:t>
            </a:r>
          </a:p>
          <a:p>
            <a:pPr>
              <a:buFont typeface="Arial" pitchFamily="34" charset="0"/>
              <a:buChar char="•"/>
            </a:pPr>
            <a:r>
              <a:rPr lang="en-US" sz="3800"/>
              <a:t>check whether two bags have the same elements (including repeated items)</a:t>
            </a:r>
          </a:p>
          <a:p>
            <a:pPr>
              <a:buFont typeface="Arial" pitchFamily="34" charset="0"/>
              <a:buChar char="•"/>
            </a:pPr>
            <a:r>
              <a:rPr lang="en-US" sz="3800"/>
              <a:t>count the number of times that an  element occurs</a:t>
            </a:r>
          </a:p>
          <a:p>
            <a:pPr>
              <a:buFont typeface="Arial" pitchFamily="34" charset="0"/>
              <a:buChar char="•"/>
            </a:pPr>
            <a:r>
              <a:rPr lang="en-US" sz="3800"/>
              <a:t>duplicate each element </a:t>
            </a:r>
            <a:r>
              <a:rPr lang="en-US" sz="3800" i="1"/>
              <a:t>m </a:t>
            </a:r>
            <a:r>
              <a:rPr lang="en-US" sz="3800"/>
              <a:t>times</a:t>
            </a:r>
          </a:p>
          <a:p>
            <a:pPr>
              <a:buFont typeface="Arial" pitchFamily="34" charset="0"/>
              <a:buChar char="•"/>
            </a:pPr>
            <a:r>
              <a:rPr lang="en-US" sz="3800"/>
              <a:t>combine (union) elements of two bags including repeated items</a:t>
            </a:r>
            <a:endParaRPr lang="en-US"/>
          </a:p>
          <a:p>
            <a:pPr>
              <a:buFont typeface="Arial" pitchFamily="34" charset="0"/>
              <a:buChar char="•"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1010197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/>
              <a:t>a tree has a value (root) and children (sub-trees), and the children are themselves trees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internal nodes vs. leaf nodes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Applications: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hierarchal data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searchable data</a:t>
            </a:r>
          </a:p>
          <a:p>
            <a:pPr lvl="1"/>
            <a:endParaRPr lang="en-US"/>
          </a:p>
          <a:p>
            <a:pPr>
              <a:buFont typeface="Arial" pitchFamily="34" charset="0"/>
              <a:buChar char="•"/>
            </a:pPr>
            <a:r>
              <a:rPr lang="en-US"/>
              <a:t>special variations for special key types: tries</a:t>
            </a:r>
          </a:p>
        </p:txBody>
      </p:sp>
      <p:pic>
        <p:nvPicPr>
          <p:cNvPr id="7170" name="Picture 2" descr="http://upload.wikimedia.org/wikipedia/commons/thumb/f/f7/Binary_tree.svg/300px-Binary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2520" y="2478707"/>
            <a:ext cx="2857500" cy="2381250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2017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A1C5DB-01E7-4622-8CCE-C274C8E2A1AA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3" name="Rectangle 2"/>
          <p:cNvSpPr/>
          <p:nvPr/>
        </p:nvSpPr>
        <p:spPr bwMode="auto">
          <a:xfrm>
            <a:off x="0" y="7220223"/>
            <a:ext cx="1010197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Fall 2017                                 CS0445-Data Structures- </a:t>
            </a:r>
            <a:r>
              <a:rPr lang="en-US" sz="1600" err="1">
                <a:solidFill>
                  <a:srgbClr val="000000"/>
                </a:solidFill>
                <a:latin typeface="Arial" charset="0"/>
                <a:cs typeface="Arial" charset="0"/>
              </a:rPr>
              <a:t>Sherif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Khattab                                  </a:t>
            </a:r>
            <a:endParaRPr lang="en-US" sz="1600" b="0" i="0" u="none" strike="noStrike" cap="none" baseline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16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PowerPoint Presentation</vt:lpstr>
      <vt:lpstr>Ea</vt:lpstr>
      <vt:lpstr>Today's topics</vt:lpstr>
      <vt:lpstr>Set</vt:lpstr>
      <vt:lpstr>Set Operations</vt:lpstr>
      <vt:lpstr>Set Implementations</vt:lpstr>
      <vt:lpstr>Multiset (Bag)</vt:lpstr>
      <vt:lpstr>Multiset Operations</vt:lpstr>
      <vt:lpstr>Tree</vt:lpstr>
      <vt:lpstr>Tree Operations</vt:lpstr>
      <vt:lpstr>Graph</vt:lpstr>
      <vt:lpstr>Graph Operations</vt:lpstr>
      <vt:lpstr>Creating java classes</vt:lpstr>
      <vt:lpstr>Three ways to create a Java class</vt:lpstr>
      <vt:lpstr>Composition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2017-08-31T18:23:29Z</dcterms:modified>
</cp:coreProperties>
</file>