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5185" r:id="rId2"/>
  </p:sldMasterIdLst>
  <p:notesMasterIdLst>
    <p:notesMasterId r:id="rId26"/>
  </p:notesMasterIdLst>
  <p:handoutMasterIdLst>
    <p:handoutMasterId r:id="rId27"/>
  </p:handoutMasterIdLst>
  <p:sldIdLst>
    <p:sldId id="1470" r:id="rId3"/>
    <p:sldId id="1471" r:id="rId4"/>
    <p:sldId id="1472" r:id="rId5"/>
    <p:sldId id="606" r:id="rId6"/>
    <p:sldId id="607" r:id="rId7"/>
    <p:sldId id="608" r:id="rId8"/>
    <p:sldId id="609" r:id="rId9"/>
    <p:sldId id="610" r:id="rId10"/>
    <p:sldId id="611" r:id="rId11"/>
    <p:sldId id="612" r:id="rId12"/>
    <p:sldId id="1473" r:id="rId13"/>
    <p:sldId id="617" r:id="rId14"/>
    <p:sldId id="618" r:id="rId15"/>
    <p:sldId id="625" r:id="rId16"/>
    <p:sldId id="1474" r:id="rId17"/>
    <p:sldId id="629" r:id="rId18"/>
    <p:sldId id="1127" r:id="rId19"/>
    <p:sldId id="1128" r:id="rId20"/>
    <p:sldId id="1129" r:id="rId21"/>
    <p:sldId id="1130" r:id="rId22"/>
    <p:sldId id="1131" r:id="rId23"/>
    <p:sldId id="1132" r:id="rId24"/>
    <p:sldId id="1475" r:id="rId25"/>
  </p:sldIdLst>
  <p:sldSz cx="9144000" cy="6858000" type="screen4x3"/>
  <p:notesSz cx="6858000" cy="9144000"/>
  <p:defaultTextStyle>
    <a:defPPr>
      <a:defRPr lang="en-US"/>
    </a:defPPr>
    <a:lvl1pPr algn="ctr" rtl="0" fontAlgn="base">
      <a:spcBef>
        <a:spcPct val="0"/>
      </a:spcBef>
      <a:spcAft>
        <a:spcPct val="0"/>
      </a:spcAft>
      <a:defRPr sz="2000" kern="1200">
        <a:solidFill>
          <a:schemeClr val="bg1"/>
        </a:solidFill>
        <a:latin typeface="Times New Roman" panose="02020603050405020304" pitchFamily="18" charset="0"/>
        <a:ea typeface="ＭＳ Ｐゴシック" panose="020B0600070205080204" pitchFamily="34" charset="-128"/>
        <a:cs typeface="+mn-cs"/>
      </a:defRPr>
    </a:lvl1pPr>
    <a:lvl2pPr marL="457200" algn="ctr" rtl="0" fontAlgn="base">
      <a:spcBef>
        <a:spcPct val="0"/>
      </a:spcBef>
      <a:spcAft>
        <a:spcPct val="0"/>
      </a:spcAft>
      <a:defRPr sz="2000" kern="1200">
        <a:solidFill>
          <a:schemeClr val="bg1"/>
        </a:solidFill>
        <a:latin typeface="Times New Roman" panose="02020603050405020304" pitchFamily="18" charset="0"/>
        <a:ea typeface="ＭＳ Ｐゴシック" panose="020B0600070205080204" pitchFamily="34" charset="-128"/>
        <a:cs typeface="+mn-cs"/>
      </a:defRPr>
    </a:lvl2pPr>
    <a:lvl3pPr marL="914400" algn="ctr" rtl="0" fontAlgn="base">
      <a:spcBef>
        <a:spcPct val="0"/>
      </a:spcBef>
      <a:spcAft>
        <a:spcPct val="0"/>
      </a:spcAft>
      <a:defRPr sz="2000" kern="1200">
        <a:solidFill>
          <a:schemeClr val="bg1"/>
        </a:solidFill>
        <a:latin typeface="Times New Roman" panose="02020603050405020304" pitchFamily="18" charset="0"/>
        <a:ea typeface="ＭＳ Ｐゴシック" panose="020B0600070205080204" pitchFamily="34" charset="-128"/>
        <a:cs typeface="+mn-cs"/>
      </a:defRPr>
    </a:lvl3pPr>
    <a:lvl4pPr marL="1371600" algn="ctr" rtl="0" fontAlgn="base">
      <a:spcBef>
        <a:spcPct val="0"/>
      </a:spcBef>
      <a:spcAft>
        <a:spcPct val="0"/>
      </a:spcAft>
      <a:defRPr sz="2000" kern="1200">
        <a:solidFill>
          <a:schemeClr val="bg1"/>
        </a:solidFill>
        <a:latin typeface="Times New Roman" panose="02020603050405020304" pitchFamily="18" charset="0"/>
        <a:ea typeface="ＭＳ Ｐゴシック" panose="020B0600070205080204" pitchFamily="34" charset="-128"/>
        <a:cs typeface="+mn-cs"/>
      </a:defRPr>
    </a:lvl4pPr>
    <a:lvl5pPr marL="1828800" algn="ctr" rtl="0" fontAlgn="base">
      <a:spcBef>
        <a:spcPct val="0"/>
      </a:spcBef>
      <a:spcAft>
        <a:spcPct val="0"/>
      </a:spcAft>
      <a:defRPr sz="2000" kern="1200">
        <a:solidFill>
          <a:schemeClr val="bg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000" kern="1200">
        <a:solidFill>
          <a:schemeClr val="bg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000" kern="1200">
        <a:solidFill>
          <a:schemeClr val="bg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000" kern="1200">
        <a:solidFill>
          <a:schemeClr val="bg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000" kern="1200">
        <a:solidFill>
          <a:schemeClr val="bg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C. Ramirez" initials="JCR"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FFFF"/>
    <a:srgbClr val="00FFFF"/>
    <a:srgbClr val="FF0000"/>
    <a:srgbClr val="003399"/>
    <a:srgbClr val="800080"/>
    <a:srgbClr val="FF66FF"/>
    <a:srgbClr val="00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24069-F968-4057-A19D-0B30D4006456}" v="190" dt="2017-09-07T18:23:16.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48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325" Type="http://schemas.microsoft.com/office/2015/10/relationships/revisionInfo" Target="revisionInfo.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9" charset="0"/>
                <a:ea typeface="+mn-ea"/>
                <a:cs typeface="+mn-cs"/>
              </a:defRPr>
            </a:lvl1pPr>
          </a:lstStyle>
          <a:p>
            <a:pPr>
              <a:defRPr/>
            </a:pPr>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r>
              <a:rPr lang="en-US"/>
              <a:t>CS 0445 Lecture Notes</a:t>
            </a: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defRPr>
            </a:lvl1pPr>
          </a:lstStyle>
          <a:p>
            <a:fld id="{EE9E2495-C657-46EA-915A-3CFE746F205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Times New Roman" pitchFamily="-109"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solidFill>
                  <a:schemeClr val="tx1"/>
                </a:solidFill>
                <a:latin typeface="Times New Roman" pitchFamily="-109" charset="0"/>
                <a:ea typeface="+mn-ea"/>
                <a:cs typeface="+mn-cs"/>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defRPr>
            </a:lvl1pPr>
          </a:lstStyle>
          <a:p>
            <a:fld id="{3C5987F2-5F74-4325-A817-62704A372A2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762000" y="1066800"/>
            <a:ext cx="7696200" cy="362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defRPr/>
            </a:pPr>
            <a:r>
              <a:rPr lang="en-US" sz="2400" b="1"/>
              <a:t>Course Notes for</a:t>
            </a:r>
          </a:p>
          <a:p>
            <a:pPr eaLnBrk="1" hangingPunct="1">
              <a:defRPr/>
            </a:pPr>
            <a:r>
              <a:rPr lang="en-US" sz="4400" b="1"/>
              <a:t>CS 0445</a:t>
            </a:r>
          </a:p>
          <a:p>
            <a:pPr eaLnBrk="1" hangingPunct="1">
              <a:defRPr/>
            </a:pPr>
            <a:r>
              <a:rPr lang="en-US" sz="4400" b="1"/>
              <a:t>Data Structures</a:t>
            </a:r>
          </a:p>
          <a:p>
            <a:pPr eaLnBrk="1" hangingPunct="1">
              <a:defRPr/>
            </a:pPr>
            <a:endParaRPr lang="en-US" sz="2400"/>
          </a:p>
          <a:p>
            <a:pPr eaLnBrk="1" hangingPunct="1">
              <a:defRPr/>
            </a:pPr>
            <a:r>
              <a:rPr lang="en-US" sz="2400" b="1"/>
              <a:t>By</a:t>
            </a:r>
          </a:p>
          <a:p>
            <a:pPr eaLnBrk="1" hangingPunct="1">
              <a:defRPr/>
            </a:pPr>
            <a:r>
              <a:rPr lang="en-US" sz="2400" b="1"/>
              <a:t>John C. Ramirez</a:t>
            </a:r>
          </a:p>
          <a:p>
            <a:pPr eaLnBrk="1" hangingPunct="1">
              <a:defRPr/>
            </a:pPr>
            <a:r>
              <a:rPr lang="en-US" sz="2400" b="1"/>
              <a:t>Department of Computer Science</a:t>
            </a:r>
          </a:p>
          <a:p>
            <a:pPr eaLnBrk="1" hangingPunct="1">
              <a:defRPr/>
            </a:pPr>
            <a:r>
              <a:rPr lang="en-US" sz="2400" b="1"/>
              <a:t>University of Pittsburgh</a:t>
            </a:r>
          </a:p>
        </p:txBody>
      </p:sp>
      <p:sp>
        <p:nvSpPr>
          <p:cNvPr id="3" name="Rectangle 6"/>
          <p:cNvSpPr>
            <a:spLocks noGrp="1" noChangeArrowheads="1"/>
          </p:cNvSpPr>
          <p:nvPr>
            <p:ph type="dt" sz="quarter" idx="10"/>
          </p:nvPr>
        </p:nvSpPr>
        <p:spPr>
          <a:xfrm>
            <a:off x="304800" y="6248400"/>
            <a:ext cx="1905000" cy="457200"/>
          </a:xfrm>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5" name="Rectangle 8"/>
          <p:cNvSpPr>
            <a:spLocks noGrp="1" noChangeArrowheads="1"/>
          </p:cNvSpPr>
          <p:nvPr>
            <p:ph type="sldNum" sz="quarter" idx="12"/>
          </p:nvPr>
        </p:nvSpPr>
        <p:spPr>
          <a:xfrm>
            <a:off x="7010400" y="6248400"/>
            <a:ext cx="1905000" cy="457200"/>
          </a:xfrm>
        </p:spPr>
        <p:txBody>
          <a:bodyPr/>
          <a:lstStyle>
            <a:lvl1pPr algn="r">
              <a:defRPr>
                <a:solidFill>
                  <a:schemeClr val="tx1"/>
                </a:solidFill>
              </a:defRPr>
            </a:lvl1pPr>
          </a:lstStyle>
          <a:p>
            <a:fld id="{BFC3F00C-0116-4998-A2DB-9F768F12C536}" type="slidenum">
              <a:rPr lang="en-US" altLang="en-US"/>
              <a:pPr/>
              <a:t>‹#›</a:t>
            </a:fld>
            <a:endParaRPr lang="en-US" altLang="en-US"/>
          </a:p>
        </p:txBody>
      </p:sp>
    </p:spTree>
    <p:extLst>
      <p:ext uri="{BB962C8B-B14F-4D97-AF65-F5344CB8AC3E}">
        <p14:creationId xmlns:p14="http://schemas.microsoft.com/office/powerpoint/2010/main" val="169198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B63C4C84-4EF0-4FFF-9491-E565D69770B7}" type="slidenum">
              <a:rPr lang="en-US" altLang="en-US"/>
              <a:pPr/>
              <a:t>‹#›</a:t>
            </a:fld>
            <a:endParaRPr lang="en-US" altLang="en-US"/>
          </a:p>
        </p:txBody>
      </p:sp>
    </p:spTree>
    <p:extLst>
      <p:ext uri="{BB962C8B-B14F-4D97-AF65-F5344CB8AC3E}">
        <p14:creationId xmlns:p14="http://schemas.microsoft.com/office/powerpoint/2010/main" val="307050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609600"/>
            <a:ext cx="59055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35B0FB88-4236-4A92-8ABD-AFF52BB570E4}" type="slidenum">
              <a:rPr lang="en-US" altLang="en-US"/>
              <a:pPr/>
              <a:t>‹#›</a:t>
            </a:fld>
            <a:endParaRPr lang="en-US" altLang="en-US"/>
          </a:p>
        </p:txBody>
      </p:sp>
    </p:spTree>
    <p:extLst>
      <p:ext uri="{BB962C8B-B14F-4D97-AF65-F5344CB8AC3E}">
        <p14:creationId xmlns:p14="http://schemas.microsoft.com/office/powerpoint/2010/main" val="381900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CS0008 – Intro to Programming using Python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BB9B4E01-6246-4029-983E-5E1462DCF9A3}" type="slidenum">
              <a:rPr lang="en-GB" altLang="en-US"/>
              <a:pPr/>
              <a:t>‹#›</a:t>
            </a:fld>
            <a:endParaRPr lang="en-GB" altLang="en-US"/>
          </a:p>
        </p:txBody>
      </p:sp>
      <p:sp>
        <p:nvSpPr>
          <p:cNvPr id="6" name="Rectangle 5"/>
          <p:cNvSpPr>
            <a:spLocks noGrp="1" noChangeArrowheads="1"/>
          </p:cNvSpPr>
          <p:nvPr>
            <p:ph type="dt" idx="12"/>
          </p:nvPr>
        </p:nvSpPr>
        <p:spPr>
          <a:ln/>
        </p:spPr>
        <p:txBody>
          <a:bodyPr/>
          <a:lstStyle>
            <a:lvl1pPr>
              <a:defRPr/>
            </a:lvl1pPr>
          </a:lstStyle>
          <a:p>
            <a:pPr>
              <a:defRPr/>
            </a:pPr>
            <a:r>
              <a:rPr lang="en-US"/>
              <a:t>Fall 2017</a:t>
            </a:r>
            <a:endParaRPr lang="en-GB"/>
          </a:p>
        </p:txBody>
      </p:sp>
    </p:spTree>
    <p:extLst>
      <p:ext uri="{BB962C8B-B14F-4D97-AF65-F5344CB8AC3E}">
        <p14:creationId xmlns:p14="http://schemas.microsoft.com/office/powerpoint/2010/main" val="101290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762000" y="1066800"/>
            <a:ext cx="7696200" cy="362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a:solidFill>
                  <a:schemeClr val="bg1"/>
                </a:solidFill>
                <a:latin typeface="Times New Roman" charset="0"/>
                <a:ea typeface="ＭＳ Ｐゴシック" charset="0"/>
                <a:cs typeface="ＭＳ Ｐゴシック" charset="0"/>
              </a:defRPr>
            </a:lvl1pPr>
            <a:lvl2pPr marL="742950" indent="-285750" eaLnBrk="0" hangingPunct="0">
              <a:defRPr sz="2000">
                <a:solidFill>
                  <a:schemeClr val="bg1"/>
                </a:solidFill>
                <a:latin typeface="Times New Roman" charset="0"/>
                <a:ea typeface="ＭＳ Ｐゴシック" charset="0"/>
              </a:defRPr>
            </a:lvl2pPr>
            <a:lvl3pPr marL="1143000" indent="-228600" eaLnBrk="0" hangingPunct="0">
              <a:defRPr sz="2000">
                <a:solidFill>
                  <a:schemeClr val="bg1"/>
                </a:solidFill>
                <a:latin typeface="Times New Roman" charset="0"/>
                <a:ea typeface="ＭＳ Ｐゴシック" charset="0"/>
              </a:defRPr>
            </a:lvl3pPr>
            <a:lvl4pPr marL="1600200" indent="-228600" eaLnBrk="0" hangingPunct="0">
              <a:defRPr sz="2000">
                <a:solidFill>
                  <a:schemeClr val="bg1"/>
                </a:solidFill>
                <a:latin typeface="Times New Roman" charset="0"/>
                <a:ea typeface="ＭＳ Ｐゴシック" charset="0"/>
              </a:defRPr>
            </a:lvl4pPr>
            <a:lvl5pPr marL="2057400" indent="-228600" eaLnBrk="0" hangingPunct="0">
              <a:defRPr sz="2000">
                <a:solidFill>
                  <a:schemeClr val="bg1"/>
                </a:solidFill>
                <a:latin typeface="Times New Roman" charset="0"/>
                <a:ea typeface="ＭＳ Ｐゴシック" charset="0"/>
              </a:defRPr>
            </a:lvl5pPr>
            <a:lvl6pPr marL="2514600" indent="-228600" algn="ctr" eaLnBrk="0" fontAlgn="base" hangingPunct="0">
              <a:spcBef>
                <a:spcPct val="0"/>
              </a:spcBef>
              <a:spcAft>
                <a:spcPct val="0"/>
              </a:spcAft>
              <a:defRPr sz="2000">
                <a:solidFill>
                  <a:schemeClr val="bg1"/>
                </a:solidFill>
                <a:latin typeface="Times New Roman" charset="0"/>
                <a:ea typeface="ＭＳ Ｐゴシック" charset="0"/>
              </a:defRPr>
            </a:lvl6pPr>
            <a:lvl7pPr marL="2971800" indent="-228600" algn="ctr" eaLnBrk="0" fontAlgn="base" hangingPunct="0">
              <a:spcBef>
                <a:spcPct val="0"/>
              </a:spcBef>
              <a:spcAft>
                <a:spcPct val="0"/>
              </a:spcAft>
              <a:defRPr sz="2000">
                <a:solidFill>
                  <a:schemeClr val="bg1"/>
                </a:solidFill>
                <a:latin typeface="Times New Roman" charset="0"/>
                <a:ea typeface="ＭＳ Ｐゴシック" charset="0"/>
              </a:defRPr>
            </a:lvl7pPr>
            <a:lvl8pPr marL="3429000" indent="-228600" algn="ctr" eaLnBrk="0" fontAlgn="base" hangingPunct="0">
              <a:spcBef>
                <a:spcPct val="0"/>
              </a:spcBef>
              <a:spcAft>
                <a:spcPct val="0"/>
              </a:spcAft>
              <a:defRPr sz="2000">
                <a:solidFill>
                  <a:schemeClr val="bg1"/>
                </a:solidFill>
                <a:latin typeface="Times New Roman" charset="0"/>
                <a:ea typeface="ＭＳ Ｐゴシック" charset="0"/>
              </a:defRPr>
            </a:lvl8pPr>
            <a:lvl9pPr marL="3886200" indent="-228600" algn="ctr" eaLnBrk="0" fontAlgn="base" hangingPunct="0">
              <a:spcBef>
                <a:spcPct val="0"/>
              </a:spcBef>
              <a:spcAft>
                <a:spcPct val="0"/>
              </a:spcAft>
              <a:defRPr sz="2000">
                <a:solidFill>
                  <a:schemeClr val="bg1"/>
                </a:solidFill>
                <a:latin typeface="Times New Roman" charset="0"/>
                <a:ea typeface="ＭＳ Ｐゴシック" charset="0"/>
              </a:defRPr>
            </a:lvl9pPr>
          </a:lstStyle>
          <a:p>
            <a:pPr eaLnBrk="1" hangingPunct="1">
              <a:defRPr/>
            </a:pPr>
            <a:r>
              <a:rPr lang="en-US" sz="2400" b="1"/>
              <a:t>Course Notes for</a:t>
            </a:r>
          </a:p>
          <a:p>
            <a:pPr eaLnBrk="1" hangingPunct="1">
              <a:defRPr/>
            </a:pPr>
            <a:r>
              <a:rPr lang="en-US" sz="4400" b="1"/>
              <a:t>CS 0445</a:t>
            </a:r>
          </a:p>
          <a:p>
            <a:pPr eaLnBrk="1" hangingPunct="1">
              <a:defRPr/>
            </a:pPr>
            <a:r>
              <a:rPr lang="en-US" sz="4400" b="1"/>
              <a:t>Data Structures</a:t>
            </a:r>
          </a:p>
          <a:p>
            <a:pPr eaLnBrk="1" hangingPunct="1">
              <a:defRPr/>
            </a:pPr>
            <a:endParaRPr lang="en-US" sz="2400"/>
          </a:p>
          <a:p>
            <a:pPr eaLnBrk="1" hangingPunct="1">
              <a:defRPr/>
            </a:pPr>
            <a:r>
              <a:rPr lang="en-US" sz="2400" b="1"/>
              <a:t>By</a:t>
            </a:r>
          </a:p>
          <a:p>
            <a:pPr eaLnBrk="1" hangingPunct="1">
              <a:defRPr/>
            </a:pPr>
            <a:r>
              <a:rPr lang="en-US" sz="2400" b="1"/>
              <a:t>John C. Ramirez</a:t>
            </a:r>
          </a:p>
          <a:p>
            <a:pPr eaLnBrk="1" hangingPunct="1">
              <a:defRPr/>
            </a:pPr>
            <a:r>
              <a:rPr lang="en-US" sz="2400" b="1"/>
              <a:t>Department of Computer Science</a:t>
            </a:r>
          </a:p>
          <a:p>
            <a:pPr eaLnBrk="1" hangingPunct="1">
              <a:defRPr/>
            </a:pPr>
            <a:r>
              <a:rPr lang="en-US" sz="2400" b="1"/>
              <a:t>University of Pittsburgh</a:t>
            </a:r>
          </a:p>
        </p:txBody>
      </p:sp>
      <p:sp>
        <p:nvSpPr>
          <p:cNvPr id="3" name="Rectangle 6"/>
          <p:cNvSpPr>
            <a:spLocks noGrp="1" noChangeArrowheads="1"/>
          </p:cNvSpPr>
          <p:nvPr>
            <p:ph type="dt" sz="quarter" idx="10"/>
          </p:nvPr>
        </p:nvSpPr>
        <p:spPr>
          <a:xfrm>
            <a:off x="304800" y="6248400"/>
            <a:ext cx="1905000" cy="457200"/>
          </a:xfrm>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5" name="Rectangle 8"/>
          <p:cNvSpPr>
            <a:spLocks noGrp="1" noChangeArrowheads="1"/>
          </p:cNvSpPr>
          <p:nvPr>
            <p:ph type="sldNum" sz="quarter" idx="12"/>
          </p:nvPr>
        </p:nvSpPr>
        <p:spPr>
          <a:xfrm>
            <a:off x="7010400" y="6248400"/>
            <a:ext cx="1905000" cy="457200"/>
          </a:xfrm>
        </p:spPr>
        <p:txBody>
          <a:bodyPr/>
          <a:lstStyle>
            <a:lvl1pPr algn="r">
              <a:defRPr>
                <a:solidFill>
                  <a:schemeClr val="tx1"/>
                </a:solidFill>
              </a:defRPr>
            </a:lvl1pPr>
          </a:lstStyle>
          <a:p>
            <a:fld id="{BFC3F00C-0116-4998-A2DB-9F768F12C536}" type="slidenum">
              <a:rPr lang="en-US" altLang="en-US"/>
              <a:pPr/>
              <a:t>‹#›</a:t>
            </a:fld>
            <a:endParaRPr lang="en-US" altLang="en-US"/>
          </a:p>
        </p:txBody>
      </p:sp>
    </p:spTree>
    <p:extLst>
      <p:ext uri="{BB962C8B-B14F-4D97-AF65-F5344CB8AC3E}">
        <p14:creationId xmlns:p14="http://schemas.microsoft.com/office/powerpoint/2010/main" val="1691984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4FF65FA9-63F9-49C8-B59D-052D69FFE690}" type="slidenum">
              <a:rPr lang="en-US" altLang="en-US"/>
              <a:pPr/>
              <a:t>‹#›</a:t>
            </a:fld>
            <a:endParaRPr lang="en-US" altLang="en-US"/>
          </a:p>
        </p:txBody>
      </p:sp>
    </p:spTree>
    <p:extLst>
      <p:ext uri="{BB962C8B-B14F-4D97-AF65-F5344CB8AC3E}">
        <p14:creationId xmlns:p14="http://schemas.microsoft.com/office/powerpoint/2010/main" val="343635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20BCD2A-9517-41F0-9AD8-D9A6856E50C6}" type="slidenum">
              <a:rPr lang="en-US" altLang="en-US"/>
              <a:pPr/>
              <a:t>‹#›</a:t>
            </a:fld>
            <a:endParaRPr lang="en-US" altLang="en-US"/>
          </a:p>
        </p:txBody>
      </p:sp>
    </p:spTree>
    <p:extLst>
      <p:ext uri="{BB962C8B-B14F-4D97-AF65-F5344CB8AC3E}">
        <p14:creationId xmlns:p14="http://schemas.microsoft.com/office/powerpoint/2010/main" val="36187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088FEBAB-30B3-470F-845B-776283044A04}" type="slidenum">
              <a:rPr lang="en-US" altLang="en-US"/>
              <a:pPr/>
              <a:t>‹#›</a:t>
            </a:fld>
            <a:endParaRPr lang="en-US" altLang="en-US"/>
          </a:p>
        </p:txBody>
      </p:sp>
    </p:spTree>
    <p:extLst>
      <p:ext uri="{BB962C8B-B14F-4D97-AF65-F5344CB8AC3E}">
        <p14:creationId xmlns:p14="http://schemas.microsoft.com/office/powerpoint/2010/main" val="1707755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8ED42480-338D-4E82-BE80-02086CD2A361}" type="slidenum">
              <a:rPr lang="en-US" altLang="en-US"/>
              <a:pPr/>
              <a:t>‹#›</a:t>
            </a:fld>
            <a:endParaRPr lang="en-US" altLang="en-US"/>
          </a:p>
        </p:txBody>
      </p:sp>
    </p:spTree>
    <p:extLst>
      <p:ext uri="{BB962C8B-B14F-4D97-AF65-F5344CB8AC3E}">
        <p14:creationId xmlns:p14="http://schemas.microsoft.com/office/powerpoint/2010/main" val="2440653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A2C4BD73-865C-4A82-B4DF-CD5DBAE6C2AC}" type="slidenum">
              <a:rPr lang="en-US" altLang="en-US"/>
              <a:pPr/>
              <a:t>‹#›</a:t>
            </a:fld>
            <a:endParaRPr lang="en-US" altLang="en-US"/>
          </a:p>
        </p:txBody>
      </p:sp>
    </p:spTree>
    <p:extLst>
      <p:ext uri="{BB962C8B-B14F-4D97-AF65-F5344CB8AC3E}">
        <p14:creationId xmlns:p14="http://schemas.microsoft.com/office/powerpoint/2010/main" val="1376579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2966FBE-BACA-4F98-B2D4-6CB69C32B8D5}" type="slidenum">
              <a:rPr lang="en-US" altLang="en-US"/>
              <a:pPr/>
              <a:t>‹#›</a:t>
            </a:fld>
            <a:endParaRPr lang="en-US" altLang="en-US"/>
          </a:p>
        </p:txBody>
      </p:sp>
    </p:spTree>
    <p:extLst>
      <p:ext uri="{BB962C8B-B14F-4D97-AF65-F5344CB8AC3E}">
        <p14:creationId xmlns:p14="http://schemas.microsoft.com/office/powerpoint/2010/main" val="209096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4FF65FA9-63F9-49C8-B59D-052D69FFE690}" type="slidenum">
              <a:rPr lang="en-US" altLang="en-US"/>
              <a:pPr/>
              <a:t>‹#›</a:t>
            </a:fld>
            <a:endParaRPr lang="en-US" altLang="en-US"/>
          </a:p>
        </p:txBody>
      </p:sp>
    </p:spTree>
    <p:extLst>
      <p:ext uri="{BB962C8B-B14F-4D97-AF65-F5344CB8AC3E}">
        <p14:creationId xmlns:p14="http://schemas.microsoft.com/office/powerpoint/2010/main" val="3436354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E15980-BB89-45A8-ACDE-C96CD6BD4006}" type="slidenum">
              <a:rPr lang="en-US" altLang="en-US"/>
              <a:pPr/>
              <a:t>‹#›</a:t>
            </a:fld>
            <a:endParaRPr lang="en-US" altLang="en-US"/>
          </a:p>
        </p:txBody>
      </p:sp>
    </p:spTree>
    <p:extLst>
      <p:ext uri="{BB962C8B-B14F-4D97-AF65-F5344CB8AC3E}">
        <p14:creationId xmlns:p14="http://schemas.microsoft.com/office/powerpoint/2010/main" val="3488243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B63C4C84-4EF0-4FFF-9491-E565D69770B7}" type="slidenum">
              <a:rPr lang="en-US" altLang="en-US"/>
              <a:pPr/>
              <a:t>‹#›</a:t>
            </a:fld>
            <a:endParaRPr lang="en-US" altLang="en-US"/>
          </a:p>
        </p:txBody>
      </p:sp>
    </p:spTree>
    <p:extLst>
      <p:ext uri="{BB962C8B-B14F-4D97-AF65-F5344CB8AC3E}">
        <p14:creationId xmlns:p14="http://schemas.microsoft.com/office/powerpoint/2010/main" val="3070502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609600"/>
            <a:ext cx="59055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35B0FB88-4236-4A92-8ABD-AFF52BB570E4}" type="slidenum">
              <a:rPr lang="en-US" altLang="en-US"/>
              <a:pPr/>
              <a:t>‹#›</a:t>
            </a:fld>
            <a:endParaRPr lang="en-US" altLang="en-US"/>
          </a:p>
        </p:txBody>
      </p:sp>
    </p:spTree>
    <p:extLst>
      <p:ext uri="{BB962C8B-B14F-4D97-AF65-F5344CB8AC3E}">
        <p14:creationId xmlns:p14="http://schemas.microsoft.com/office/powerpoint/2010/main" val="38190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20BCD2A-9517-41F0-9AD8-D9A6856E50C6}" type="slidenum">
              <a:rPr lang="en-US" altLang="en-US"/>
              <a:pPr/>
              <a:t>‹#›</a:t>
            </a:fld>
            <a:endParaRPr lang="en-US" altLang="en-US"/>
          </a:p>
        </p:txBody>
      </p:sp>
    </p:spTree>
    <p:extLst>
      <p:ext uri="{BB962C8B-B14F-4D97-AF65-F5344CB8AC3E}">
        <p14:creationId xmlns:p14="http://schemas.microsoft.com/office/powerpoint/2010/main" val="361878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962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088FEBAB-30B3-470F-845B-776283044A04}" type="slidenum">
              <a:rPr lang="en-US" altLang="en-US"/>
              <a:pPr/>
              <a:t>‹#›</a:t>
            </a:fld>
            <a:endParaRPr lang="en-US" altLang="en-US"/>
          </a:p>
        </p:txBody>
      </p:sp>
    </p:spTree>
    <p:extLst>
      <p:ext uri="{BB962C8B-B14F-4D97-AF65-F5344CB8AC3E}">
        <p14:creationId xmlns:p14="http://schemas.microsoft.com/office/powerpoint/2010/main" val="170775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8ED42480-338D-4E82-BE80-02086CD2A361}" type="slidenum">
              <a:rPr lang="en-US" altLang="en-US"/>
              <a:pPr/>
              <a:t>‹#›</a:t>
            </a:fld>
            <a:endParaRPr lang="en-US" altLang="en-US"/>
          </a:p>
        </p:txBody>
      </p:sp>
    </p:spTree>
    <p:extLst>
      <p:ext uri="{BB962C8B-B14F-4D97-AF65-F5344CB8AC3E}">
        <p14:creationId xmlns:p14="http://schemas.microsoft.com/office/powerpoint/2010/main" val="244065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4EC0265-041F-427F-A712-5EDC72963F46}" type="slidenum">
              <a:rPr lang="en-US" altLang="en-US"/>
              <a:pPr/>
              <a:t>‹#›</a:t>
            </a:fld>
            <a:endParaRPr lang="en-US" altLang="en-US"/>
          </a:p>
        </p:txBody>
      </p:sp>
    </p:spTree>
    <p:extLst>
      <p:ext uri="{BB962C8B-B14F-4D97-AF65-F5344CB8AC3E}">
        <p14:creationId xmlns:p14="http://schemas.microsoft.com/office/powerpoint/2010/main" val="400473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A2C4BD73-865C-4A82-B4DF-CD5DBAE6C2AC}" type="slidenum">
              <a:rPr lang="en-US" altLang="en-US"/>
              <a:pPr/>
              <a:t>‹#›</a:t>
            </a:fld>
            <a:endParaRPr lang="en-US" altLang="en-US"/>
          </a:p>
        </p:txBody>
      </p:sp>
    </p:spTree>
    <p:extLst>
      <p:ext uri="{BB962C8B-B14F-4D97-AF65-F5344CB8AC3E}">
        <p14:creationId xmlns:p14="http://schemas.microsoft.com/office/powerpoint/2010/main" val="137657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92966FBE-BACA-4F98-B2D4-6CB69C32B8D5}" type="slidenum">
              <a:rPr lang="en-US" altLang="en-US"/>
              <a:pPr/>
              <a:t>‹#›</a:t>
            </a:fld>
            <a:endParaRPr lang="en-US" altLang="en-US"/>
          </a:p>
        </p:txBody>
      </p:sp>
    </p:spTree>
    <p:extLst>
      <p:ext uri="{BB962C8B-B14F-4D97-AF65-F5344CB8AC3E}">
        <p14:creationId xmlns:p14="http://schemas.microsoft.com/office/powerpoint/2010/main" val="209096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E15980-BB89-45A8-ACDE-C96CD6BD4006}" type="slidenum">
              <a:rPr lang="en-US" altLang="en-US"/>
              <a:pPr/>
              <a:t>‹#›</a:t>
            </a:fld>
            <a:endParaRPr lang="en-US" altLang="en-US"/>
          </a:p>
        </p:txBody>
      </p:sp>
    </p:spTree>
    <p:extLst>
      <p:ext uri="{BB962C8B-B14F-4D97-AF65-F5344CB8AC3E}">
        <p14:creationId xmlns:p14="http://schemas.microsoft.com/office/powerpoint/2010/main" val="348824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dt" sz="half" idx="2"/>
          </p:nvPr>
        </p:nvSpPr>
        <p:spPr bwMode="auto">
          <a:xfrm>
            <a:off x="914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solidFill>
                  <a:schemeClr val="tx1"/>
                </a:solidFill>
                <a:latin typeface="Arial" pitchFamily="-109" charset="0"/>
                <a:ea typeface="+mn-ea"/>
                <a:cs typeface="+mn-cs"/>
              </a:defRPr>
            </a:lvl1pPr>
          </a:lstStyle>
          <a:p>
            <a:pPr>
              <a:defRPr/>
            </a:pPr>
            <a:endParaRPr lang="en-US"/>
          </a:p>
        </p:txBody>
      </p:sp>
      <p:sp>
        <p:nvSpPr>
          <p:cNvPr id="1030" name="Rectangle 6"/>
          <p:cNvSpPr>
            <a:spLocks noGrp="1" noChangeArrowheads="1"/>
          </p:cNvSpPr>
          <p:nvPr>
            <p:ph type="ftr" sz="quarter" idx="3"/>
          </p:nvPr>
        </p:nvSpPr>
        <p:spPr bwMode="auto">
          <a:xfrm>
            <a:off x="5791200" y="6248400"/>
            <a:ext cx="27432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latin typeface="Arial" pitchFamily="-109" charset="0"/>
                <a:ea typeface="+mn-ea"/>
                <a:cs typeface="+mn-cs"/>
              </a:defRPr>
            </a:lvl1pPr>
          </a:lstStyle>
          <a:p>
            <a:pPr>
              <a:defRPr/>
            </a:pPr>
            <a:endParaRPr lang="en-US"/>
          </a:p>
        </p:txBody>
      </p:sp>
      <p:sp>
        <p:nvSpPr>
          <p:cNvPr id="1031" name="Rectangle 7"/>
          <p:cNvSpPr>
            <a:spLocks noGrp="1" noChangeArrowheads="1"/>
          </p:cNvSpPr>
          <p:nvPr>
            <p:ph type="sldNum" sz="quarter" idx="4"/>
          </p:nvPr>
        </p:nvSpPr>
        <p:spPr bwMode="auto">
          <a:xfrm>
            <a:off x="3733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panose="020B0604020202020204" pitchFamily="34" charset="0"/>
              </a:defRPr>
            </a:lvl1pPr>
          </a:lstStyle>
          <a:p>
            <a:fld id="{13D9BF51-8576-4C2A-8C6A-1ED6425695B6}" type="slidenum">
              <a:rPr lang="en-US" altLang="en-US"/>
              <a:pPr/>
              <a:t>‹#›</a:t>
            </a:fld>
            <a:endParaRPr lang="en-US" altLang="en-US"/>
          </a:p>
        </p:txBody>
      </p:sp>
      <p:sp>
        <p:nvSpPr>
          <p:cNvPr id="2" name="Rectangle 8"/>
          <p:cNvSpPr>
            <a:spLocks noGrp="1" noChangeArrowheads="1"/>
          </p:cNvSpPr>
          <p:nvPr>
            <p:ph type="body" idx="1"/>
          </p:nvPr>
        </p:nvSpPr>
        <p:spPr bwMode="auto">
          <a:xfrm>
            <a:off x="533400" y="10668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 </a:t>
            </a:r>
          </a:p>
          <a:p>
            <a:pPr lvl="3"/>
            <a:r>
              <a:rPr lang="en-US" altLang="en-US"/>
              <a:t>Fourth level</a:t>
            </a:r>
          </a:p>
          <a:p>
            <a:pPr lvl="4"/>
            <a:r>
              <a:rPr lang="en-US" altLang="en-US"/>
              <a:t>Fifth level</a:t>
            </a:r>
          </a:p>
          <a:p>
            <a:pPr lvl="3"/>
            <a:endParaRPr lang="en-US" altLang="en-US"/>
          </a:p>
        </p:txBody>
      </p:sp>
      <p:sp>
        <p:nvSpPr>
          <p:cNvPr id="3" name="Rectangle 9"/>
          <p:cNvSpPr>
            <a:spLocks noGrp="1" noChangeArrowheads="1"/>
          </p:cNvSpPr>
          <p:nvPr>
            <p:ph type="title"/>
          </p:nvPr>
        </p:nvSpPr>
        <p:spPr bwMode="auto">
          <a:xfrm>
            <a:off x="533400" y="609600"/>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5183" r:id="rId1"/>
    <p:sldLayoutId id="2147485173" r:id="rId2"/>
    <p:sldLayoutId id="2147485174" r:id="rId3"/>
    <p:sldLayoutId id="2147485175" r:id="rId4"/>
    <p:sldLayoutId id="2147485176" r:id="rId5"/>
    <p:sldLayoutId id="2147485177" r:id="rId6"/>
    <p:sldLayoutId id="2147485178" r:id="rId7"/>
    <p:sldLayoutId id="2147485179" r:id="rId8"/>
    <p:sldLayoutId id="2147485180" r:id="rId9"/>
    <p:sldLayoutId id="2147485181" r:id="rId10"/>
    <p:sldLayoutId id="2147485182" r:id="rId11"/>
    <p:sldLayoutId id="2147485184" r:id="rId12"/>
  </p:sldLayoutIdLst>
  <p:hf hdr="0" ftr="0" dt="0"/>
  <p:txStyles>
    <p:titleStyle>
      <a:lvl1pPr algn="r" rtl="0" eaLnBrk="0" fontAlgn="base" hangingPunct="0">
        <a:lnSpc>
          <a:spcPct val="70000"/>
        </a:lnSpc>
        <a:spcBef>
          <a:spcPct val="0"/>
        </a:spcBef>
        <a:spcAft>
          <a:spcPct val="0"/>
        </a:spcAft>
        <a:defRPr sz="2000">
          <a:solidFill>
            <a:schemeClr val="bg1"/>
          </a:solidFill>
          <a:latin typeface="+mj-lt"/>
          <a:ea typeface="ＭＳ Ｐゴシック" charset="-128"/>
          <a:cs typeface="ＭＳ Ｐゴシック" charset="-128"/>
        </a:defRPr>
      </a:lvl1pPr>
      <a:lvl2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2pPr>
      <a:lvl3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3pPr>
      <a:lvl4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4pPr>
      <a:lvl5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5pPr>
      <a:lvl6pPr marL="457200" algn="r" rtl="0" fontAlgn="base">
        <a:lnSpc>
          <a:spcPct val="70000"/>
        </a:lnSpc>
        <a:spcBef>
          <a:spcPct val="0"/>
        </a:spcBef>
        <a:spcAft>
          <a:spcPct val="0"/>
        </a:spcAft>
        <a:defRPr sz="2000">
          <a:solidFill>
            <a:schemeClr val="bg1"/>
          </a:solidFill>
          <a:latin typeface="Arial" charset="0"/>
        </a:defRPr>
      </a:lvl6pPr>
      <a:lvl7pPr marL="914400" algn="r" rtl="0" fontAlgn="base">
        <a:lnSpc>
          <a:spcPct val="70000"/>
        </a:lnSpc>
        <a:spcBef>
          <a:spcPct val="0"/>
        </a:spcBef>
        <a:spcAft>
          <a:spcPct val="0"/>
        </a:spcAft>
        <a:defRPr sz="2000">
          <a:solidFill>
            <a:schemeClr val="bg1"/>
          </a:solidFill>
          <a:latin typeface="Arial" charset="0"/>
        </a:defRPr>
      </a:lvl7pPr>
      <a:lvl8pPr marL="1371600" algn="r" rtl="0" fontAlgn="base">
        <a:lnSpc>
          <a:spcPct val="70000"/>
        </a:lnSpc>
        <a:spcBef>
          <a:spcPct val="0"/>
        </a:spcBef>
        <a:spcAft>
          <a:spcPct val="0"/>
        </a:spcAft>
        <a:defRPr sz="2000">
          <a:solidFill>
            <a:schemeClr val="bg1"/>
          </a:solidFill>
          <a:latin typeface="Arial" charset="0"/>
        </a:defRPr>
      </a:lvl8pPr>
      <a:lvl9pPr marL="1828800" algn="r" rtl="0" fontAlgn="base">
        <a:lnSpc>
          <a:spcPct val="70000"/>
        </a:lnSpc>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120000"/>
        <a:buFont typeface="Arial" panose="020B0604020202020204" pitchFamily="34" charset="0"/>
        <a:buChar char="•"/>
        <a:defRPr sz="3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1"/>
        </a:buClr>
        <a:buSzPct val="85000"/>
        <a:buFont typeface="Marlett" pitchFamily="2" charset="2"/>
        <a:buChar char="4"/>
        <a:defRPr sz="2600">
          <a:solidFill>
            <a:schemeClr val="bg1"/>
          </a:solidFill>
          <a:latin typeface="+mn-lt"/>
          <a:ea typeface="ＭＳ Ｐゴシック" charset="-128"/>
        </a:defRPr>
      </a:lvl2pPr>
      <a:lvl3pPr marL="1143000" indent="-228600" algn="l" rtl="0" eaLnBrk="0" fontAlgn="base" hangingPunct="0">
        <a:spcBef>
          <a:spcPct val="20000"/>
        </a:spcBef>
        <a:spcAft>
          <a:spcPct val="0"/>
        </a:spcAft>
        <a:buClr>
          <a:schemeClr val="bg1"/>
        </a:buClr>
        <a:buSzPct val="120000"/>
        <a:buFont typeface="Arial" panose="020B0604020202020204" pitchFamily="34" charset="0"/>
        <a:buChar char="•"/>
        <a:defRPr sz="2200">
          <a:solidFill>
            <a:schemeClr val="bg1"/>
          </a:solidFill>
          <a:latin typeface="+mn-lt"/>
          <a:ea typeface="ＭＳ Ｐゴシック" charset="-128"/>
        </a:defRPr>
      </a:lvl3pPr>
      <a:lvl4pPr marL="1600200" indent="-228600" algn="l" rtl="0" eaLnBrk="0" fontAlgn="base" hangingPunct="0">
        <a:spcBef>
          <a:spcPct val="20000"/>
        </a:spcBef>
        <a:spcAft>
          <a:spcPct val="0"/>
        </a:spcAft>
        <a:buClr>
          <a:schemeClr val="bg1"/>
        </a:buClr>
        <a:buSzPct val="100000"/>
        <a:buChar char="–"/>
        <a:defRPr sz="2000">
          <a:solidFill>
            <a:schemeClr val="bg1"/>
          </a:solidFill>
          <a:latin typeface="+mn-lt"/>
          <a:ea typeface="ＭＳ Ｐゴシック" charset="-128"/>
        </a:defRPr>
      </a:lvl4pPr>
      <a:lvl5pPr marL="2057400" indent="-228600" algn="l" rtl="0" eaLnBrk="0" fontAlgn="base" hangingPunct="0">
        <a:spcBef>
          <a:spcPct val="20000"/>
        </a:spcBef>
        <a:spcAft>
          <a:spcPct val="0"/>
        </a:spcAft>
        <a:buClr>
          <a:schemeClr val="bg1"/>
        </a:buClr>
        <a:buSzPct val="100000"/>
        <a:buFont typeface="Arial" panose="020B0604020202020204" pitchFamily="34" charset="0"/>
        <a:buChar char="&gt;"/>
        <a:defRPr>
          <a:solidFill>
            <a:schemeClr val="bg1"/>
          </a:solidFill>
          <a:latin typeface="+mn-lt"/>
          <a:ea typeface="ＭＳ Ｐゴシック" charset="-128"/>
        </a:defRPr>
      </a:lvl5pPr>
      <a:lvl6pPr marL="25146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6pPr>
      <a:lvl7pPr marL="29718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7pPr>
      <a:lvl8pPr marL="34290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8pPr>
      <a:lvl9pPr marL="38862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AEBFE"/>
            </a:gs>
            <a:gs pos="100000">
              <a:srgbClr val="C5D3FF"/>
            </a:gs>
          </a:gsLst>
          <a:lin ang="5400000" scaled="1"/>
        </a:gra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dt" sz="half" idx="2"/>
          </p:nvPr>
        </p:nvSpPr>
        <p:spPr bwMode="auto">
          <a:xfrm>
            <a:off x="914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400">
                <a:solidFill>
                  <a:schemeClr val="tx1"/>
                </a:solidFill>
                <a:latin typeface="Arial" pitchFamily="-109" charset="0"/>
                <a:ea typeface="+mn-ea"/>
                <a:cs typeface="+mn-cs"/>
              </a:defRPr>
            </a:lvl1pPr>
          </a:lstStyle>
          <a:p>
            <a:pPr>
              <a:defRPr/>
            </a:pPr>
            <a:endParaRPr lang="en-US"/>
          </a:p>
        </p:txBody>
      </p:sp>
      <p:sp>
        <p:nvSpPr>
          <p:cNvPr id="1030" name="Rectangle 6"/>
          <p:cNvSpPr>
            <a:spLocks noGrp="1" noChangeArrowheads="1"/>
          </p:cNvSpPr>
          <p:nvPr>
            <p:ph type="ftr" sz="quarter" idx="3"/>
          </p:nvPr>
        </p:nvSpPr>
        <p:spPr bwMode="auto">
          <a:xfrm>
            <a:off x="5791200" y="6248400"/>
            <a:ext cx="27432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solidFill>
                  <a:schemeClr val="tx1"/>
                </a:solidFill>
                <a:latin typeface="Arial" pitchFamily="-109" charset="0"/>
                <a:ea typeface="+mn-ea"/>
                <a:cs typeface="+mn-cs"/>
              </a:defRPr>
            </a:lvl1pPr>
          </a:lstStyle>
          <a:p>
            <a:pPr>
              <a:defRPr/>
            </a:pPr>
            <a:endParaRPr lang="en-US"/>
          </a:p>
        </p:txBody>
      </p:sp>
      <p:sp>
        <p:nvSpPr>
          <p:cNvPr id="1031" name="Rectangle 7"/>
          <p:cNvSpPr>
            <a:spLocks noGrp="1" noChangeArrowheads="1"/>
          </p:cNvSpPr>
          <p:nvPr>
            <p:ph type="sldNum" sz="quarter" idx="4"/>
          </p:nvPr>
        </p:nvSpPr>
        <p:spPr bwMode="auto">
          <a:xfrm>
            <a:off x="3733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Arial" panose="020B0604020202020204" pitchFamily="34" charset="0"/>
              </a:defRPr>
            </a:lvl1pPr>
          </a:lstStyle>
          <a:p>
            <a:fld id="{13D9BF51-8576-4C2A-8C6A-1ED6425695B6}" type="slidenum">
              <a:rPr lang="en-US" altLang="en-US"/>
              <a:pPr/>
              <a:t>‹#›</a:t>
            </a:fld>
            <a:endParaRPr lang="en-US" altLang="en-US"/>
          </a:p>
        </p:txBody>
      </p:sp>
      <p:sp>
        <p:nvSpPr>
          <p:cNvPr id="2" name="Rectangle 8"/>
          <p:cNvSpPr>
            <a:spLocks noGrp="1" noChangeArrowheads="1"/>
          </p:cNvSpPr>
          <p:nvPr>
            <p:ph type="body" idx="1"/>
          </p:nvPr>
        </p:nvSpPr>
        <p:spPr bwMode="auto">
          <a:xfrm>
            <a:off x="533400" y="10668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 </a:t>
            </a:r>
          </a:p>
          <a:p>
            <a:pPr lvl="3"/>
            <a:r>
              <a:rPr lang="en-US" altLang="en-US"/>
              <a:t>Fourth level</a:t>
            </a:r>
          </a:p>
          <a:p>
            <a:pPr lvl="4"/>
            <a:r>
              <a:rPr lang="en-US" altLang="en-US"/>
              <a:t>Fifth level</a:t>
            </a:r>
          </a:p>
          <a:p>
            <a:pPr lvl="3"/>
            <a:endParaRPr lang="en-US" altLang="en-US"/>
          </a:p>
        </p:txBody>
      </p:sp>
      <p:sp>
        <p:nvSpPr>
          <p:cNvPr id="3" name="Rectangle 9"/>
          <p:cNvSpPr>
            <a:spLocks noGrp="1" noChangeArrowheads="1"/>
          </p:cNvSpPr>
          <p:nvPr>
            <p:ph type="title"/>
          </p:nvPr>
        </p:nvSpPr>
        <p:spPr bwMode="auto">
          <a:xfrm>
            <a:off x="533400" y="609600"/>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dk2" tx1="lt1" bg2="dk1" tx2="lt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Lst>
  <p:hf hdr="0" ftr="0" dt="0"/>
  <p:txStyles>
    <p:titleStyle>
      <a:lvl1pPr algn="r" rtl="0" eaLnBrk="0" fontAlgn="base" hangingPunct="0">
        <a:lnSpc>
          <a:spcPct val="70000"/>
        </a:lnSpc>
        <a:spcBef>
          <a:spcPct val="0"/>
        </a:spcBef>
        <a:spcAft>
          <a:spcPct val="0"/>
        </a:spcAft>
        <a:defRPr sz="2000">
          <a:solidFill>
            <a:schemeClr val="bg1"/>
          </a:solidFill>
          <a:latin typeface="+mj-lt"/>
          <a:ea typeface="ＭＳ Ｐゴシック" charset="-128"/>
          <a:cs typeface="ＭＳ Ｐゴシック" charset="-128"/>
        </a:defRPr>
      </a:lvl1pPr>
      <a:lvl2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2pPr>
      <a:lvl3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3pPr>
      <a:lvl4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4pPr>
      <a:lvl5pPr algn="r" rtl="0" eaLnBrk="0" fontAlgn="base" hangingPunct="0">
        <a:lnSpc>
          <a:spcPct val="70000"/>
        </a:lnSpc>
        <a:spcBef>
          <a:spcPct val="0"/>
        </a:spcBef>
        <a:spcAft>
          <a:spcPct val="0"/>
        </a:spcAft>
        <a:defRPr sz="2000">
          <a:solidFill>
            <a:schemeClr val="bg1"/>
          </a:solidFill>
          <a:latin typeface="Arial" charset="0"/>
          <a:ea typeface="ＭＳ Ｐゴシック" charset="-128"/>
          <a:cs typeface="ＭＳ Ｐゴシック" charset="-128"/>
        </a:defRPr>
      </a:lvl5pPr>
      <a:lvl6pPr marL="457200" algn="r" rtl="0" fontAlgn="base">
        <a:lnSpc>
          <a:spcPct val="70000"/>
        </a:lnSpc>
        <a:spcBef>
          <a:spcPct val="0"/>
        </a:spcBef>
        <a:spcAft>
          <a:spcPct val="0"/>
        </a:spcAft>
        <a:defRPr sz="2000">
          <a:solidFill>
            <a:schemeClr val="bg1"/>
          </a:solidFill>
          <a:latin typeface="Arial" charset="0"/>
        </a:defRPr>
      </a:lvl6pPr>
      <a:lvl7pPr marL="914400" algn="r" rtl="0" fontAlgn="base">
        <a:lnSpc>
          <a:spcPct val="70000"/>
        </a:lnSpc>
        <a:spcBef>
          <a:spcPct val="0"/>
        </a:spcBef>
        <a:spcAft>
          <a:spcPct val="0"/>
        </a:spcAft>
        <a:defRPr sz="2000">
          <a:solidFill>
            <a:schemeClr val="bg1"/>
          </a:solidFill>
          <a:latin typeface="Arial" charset="0"/>
        </a:defRPr>
      </a:lvl7pPr>
      <a:lvl8pPr marL="1371600" algn="r" rtl="0" fontAlgn="base">
        <a:lnSpc>
          <a:spcPct val="70000"/>
        </a:lnSpc>
        <a:spcBef>
          <a:spcPct val="0"/>
        </a:spcBef>
        <a:spcAft>
          <a:spcPct val="0"/>
        </a:spcAft>
        <a:defRPr sz="2000">
          <a:solidFill>
            <a:schemeClr val="bg1"/>
          </a:solidFill>
          <a:latin typeface="Arial" charset="0"/>
        </a:defRPr>
      </a:lvl8pPr>
      <a:lvl9pPr marL="1828800" algn="r" rtl="0" fontAlgn="base">
        <a:lnSpc>
          <a:spcPct val="70000"/>
        </a:lnSpc>
        <a:spcBef>
          <a:spcPct val="0"/>
        </a:spcBef>
        <a:spcAft>
          <a:spcPct val="0"/>
        </a:spcAft>
        <a:defRPr sz="2000">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SzPct val="120000"/>
        <a:buFont typeface="Arial" panose="020B0604020202020204" pitchFamily="34" charset="0"/>
        <a:buChar char="•"/>
        <a:defRPr sz="3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1"/>
        </a:buClr>
        <a:buSzPct val="85000"/>
        <a:buFont typeface="Marlett" pitchFamily="2" charset="2"/>
        <a:buChar char="4"/>
        <a:defRPr sz="2600">
          <a:solidFill>
            <a:schemeClr val="bg1"/>
          </a:solidFill>
          <a:latin typeface="+mn-lt"/>
          <a:ea typeface="ＭＳ Ｐゴシック" charset="-128"/>
        </a:defRPr>
      </a:lvl2pPr>
      <a:lvl3pPr marL="1143000" indent="-228600" algn="l" rtl="0" eaLnBrk="0" fontAlgn="base" hangingPunct="0">
        <a:spcBef>
          <a:spcPct val="20000"/>
        </a:spcBef>
        <a:spcAft>
          <a:spcPct val="0"/>
        </a:spcAft>
        <a:buClr>
          <a:schemeClr val="bg1"/>
        </a:buClr>
        <a:buSzPct val="120000"/>
        <a:buFont typeface="Arial" panose="020B0604020202020204" pitchFamily="34" charset="0"/>
        <a:buChar char="•"/>
        <a:defRPr sz="2200">
          <a:solidFill>
            <a:schemeClr val="bg1"/>
          </a:solidFill>
          <a:latin typeface="+mn-lt"/>
          <a:ea typeface="ＭＳ Ｐゴシック" charset="-128"/>
        </a:defRPr>
      </a:lvl3pPr>
      <a:lvl4pPr marL="1600200" indent="-228600" algn="l" rtl="0" eaLnBrk="0" fontAlgn="base" hangingPunct="0">
        <a:spcBef>
          <a:spcPct val="20000"/>
        </a:spcBef>
        <a:spcAft>
          <a:spcPct val="0"/>
        </a:spcAft>
        <a:buClr>
          <a:schemeClr val="bg1"/>
        </a:buClr>
        <a:buSzPct val="100000"/>
        <a:buChar char="–"/>
        <a:defRPr sz="2000">
          <a:solidFill>
            <a:schemeClr val="bg1"/>
          </a:solidFill>
          <a:latin typeface="+mn-lt"/>
          <a:ea typeface="ＭＳ Ｐゴシック" charset="-128"/>
        </a:defRPr>
      </a:lvl4pPr>
      <a:lvl5pPr marL="2057400" indent="-228600" algn="l" rtl="0" eaLnBrk="0" fontAlgn="base" hangingPunct="0">
        <a:spcBef>
          <a:spcPct val="20000"/>
        </a:spcBef>
        <a:spcAft>
          <a:spcPct val="0"/>
        </a:spcAft>
        <a:buClr>
          <a:schemeClr val="bg1"/>
        </a:buClr>
        <a:buSzPct val="100000"/>
        <a:buFont typeface="Arial" panose="020B0604020202020204" pitchFamily="34" charset="0"/>
        <a:buChar char="&gt;"/>
        <a:defRPr>
          <a:solidFill>
            <a:schemeClr val="bg1"/>
          </a:solidFill>
          <a:latin typeface="+mn-lt"/>
          <a:ea typeface="ＭＳ Ｐゴシック" charset="-128"/>
        </a:defRPr>
      </a:lvl5pPr>
      <a:lvl6pPr marL="25146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6pPr>
      <a:lvl7pPr marL="29718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7pPr>
      <a:lvl8pPr marL="34290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8pPr>
      <a:lvl9pPr marL="3886200" indent="-228600" algn="l" rtl="0" fontAlgn="base">
        <a:spcBef>
          <a:spcPct val="20000"/>
        </a:spcBef>
        <a:spcAft>
          <a:spcPct val="0"/>
        </a:spcAft>
        <a:buClr>
          <a:schemeClr val="bg1"/>
        </a:buClr>
        <a:buSzPct val="100000"/>
        <a:buFont typeface="Arial" charset="0"/>
        <a:buChar char="&gt;"/>
        <a:defRPr>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cs.pitt.edu/~ramirez/cs401/handouts/Laughable.java" TargetMode="External"/><Relationship Id="rId2" Type="http://schemas.openxmlformats.org/officeDocument/2006/relationships/hyperlink" Target="http://www.cs.pitt.edu/~ramirez/cs401/handouts/ex16.java" TargetMode="External"/><Relationship Id="rId1" Type="http://schemas.openxmlformats.org/officeDocument/2006/relationships/slideLayout" Target="../slideLayouts/slideLayout2.xml"/><Relationship Id="rId4" Type="http://schemas.openxmlformats.org/officeDocument/2006/relationships/hyperlink" Target="http://www.cs.pitt.edu/~ramirez/cs401/handouts/Booable.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0" y="1979613"/>
            <a:ext cx="10080625"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nchor="t"/>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a:lnSpc>
                <a:spcPct val="92000"/>
              </a:lnSpc>
            </a:pPr>
            <a:r>
              <a:rPr lang="en-GB" altLang="en-US" sz="4000" b="1">
                <a:solidFill>
                  <a:srgbClr val="000000"/>
                </a:solidFill>
              </a:rPr>
              <a:t>CS 0445</a:t>
            </a:r>
          </a:p>
          <a:p>
            <a:pPr algn="ctr" eaLnBrk="1"/>
            <a:r>
              <a:rPr lang="en-US" altLang="en-US" sz="4000" b="1">
                <a:solidFill>
                  <a:srgbClr val="000000"/>
                </a:solidFill>
              </a:rPr>
              <a:t>Data Structures</a:t>
            </a:r>
            <a:endParaRPr>
              <a:solidFill>
                <a:schemeClr val="tx1"/>
              </a:solidFill>
            </a:endParaRPr>
          </a:p>
          <a:p>
            <a:pPr algn="ctr" eaLnBrk="1">
              <a:lnSpc>
                <a:spcPct val="92000"/>
              </a:lnSpc>
            </a:pPr>
            <a:endParaRPr lang="en-GB" altLang="en-US" sz="1000">
              <a:solidFill>
                <a:srgbClr val="000000"/>
              </a:solidFill>
            </a:endParaRPr>
          </a:p>
          <a:p>
            <a:pPr algn="ctr" eaLnBrk="1">
              <a:lnSpc>
                <a:spcPct val="92000"/>
              </a:lnSpc>
            </a:pPr>
            <a:r>
              <a:rPr lang="en-GB" altLang="en-US">
                <a:solidFill>
                  <a:srgbClr val="000000"/>
                </a:solidFill>
              </a:rPr>
              <a:t>Fall 2017</a:t>
            </a:r>
          </a:p>
          <a:p>
            <a:pPr algn="ctr" eaLnBrk="1">
              <a:lnSpc>
                <a:spcPct val="92000"/>
              </a:lnSpc>
            </a:pPr>
            <a:endParaRPr lang="en-GB" altLang="en-US">
              <a:solidFill>
                <a:srgbClr val="000000"/>
              </a:solidFill>
            </a:endParaRPr>
          </a:p>
          <a:p>
            <a:pPr algn="ctr" eaLnBrk="1">
              <a:lnSpc>
                <a:spcPct val="92000"/>
              </a:lnSpc>
            </a:pPr>
            <a:endParaRPr lang="en-GB" altLang="en-US">
              <a:solidFill>
                <a:srgbClr val="000000"/>
              </a:solidFill>
            </a:endParaRPr>
          </a:p>
          <a:p>
            <a:pPr eaLnBrk="1"/>
            <a:r>
              <a:rPr lang="en-GB" altLang="en-US" sz="2400" b="1">
                <a:solidFill>
                  <a:srgbClr val="000000"/>
                </a:solidFill>
              </a:rPr>
              <a:t>The Bag ADT</a:t>
            </a:r>
            <a:endParaRPr lang="en-GB">
              <a:solidFill>
                <a:schemeClr val="tx1"/>
              </a:solidFill>
            </a:endParaRPr>
          </a:p>
          <a:p>
            <a:pPr algn="ctr" eaLnBrk="1">
              <a:lnSpc>
                <a:spcPct val="92000"/>
              </a:lnSpc>
            </a:pPr>
            <a:endParaRPr lang="en-GB" altLang="en-US">
              <a:solidFill>
                <a:srgbClr val="000000"/>
              </a:solidFill>
            </a:endParaRPr>
          </a:p>
          <a:p>
            <a:pPr algn="ctr" eaLnBrk="1">
              <a:lnSpc>
                <a:spcPct val="92000"/>
              </a:lnSpc>
            </a:pPr>
            <a:endParaRPr lang="en-GB" altLang="en-US">
              <a:solidFill>
                <a:srgbClr val="000000"/>
              </a:solidFill>
            </a:endParaRPr>
          </a:p>
          <a:p>
            <a:pPr algn="ctr" eaLnBrk="1">
              <a:lnSpc>
                <a:spcPct val="92000"/>
              </a:lnSpc>
            </a:pPr>
            <a:endParaRPr lang="en-GB" altLang="en-US">
              <a:solidFill>
                <a:srgbClr val="000000"/>
              </a:solidFill>
            </a:endParaRPr>
          </a:p>
          <a:p>
            <a:pPr algn="ctr" eaLnBrk="1">
              <a:lnSpc>
                <a:spcPct val="92000"/>
              </a:lnSpc>
            </a:pPr>
            <a:r>
              <a:rPr lang="en-GB" altLang="en-US" sz="3200" err="1">
                <a:solidFill>
                  <a:srgbClr val="000000"/>
                </a:solidFill>
              </a:rPr>
              <a:t>Sherif</a:t>
            </a:r>
            <a:r>
              <a:rPr lang="en-GB" altLang="en-US" sz="3200">
                <a:solidFill>
                  <a:srgbClr val="000000"/>
                </a:solidFill>
              </a:rPr>
              <a:t> Khattab</a:t>
            </a:r>
          </a:p>
          <a:p>
            <a:pPr algn="ctr" eaLnBrk="1">
              <a:lnSpc>
                <a:spcPct val="92000"/>
              </a:lnSpc>
            </a:pPr>
            <a:r>
              <a:rPr lang="en-GB" altLang="en-US" sz="2400">
                <a:solidFill>
                  <a:srgbClr val="000000"/>
                </a:solidFill>
              </a:rPr>
              <a:t>ksm73@pitt.edu</a:t>
            </a:r>
          </a:p>
          <a:p>
            <a:pPr algn="ctr" eaLnBrk="1">
              <a:lnSpc>
                <a:spcPct val="92000"/>
              </a:lnSpc>
            </a:pPr>
            <a:r>
              <a:rPr lang="en-GB" altLang="en-US" sz="2400">
                <a:solidFill>
                  <a:srgbClr val="000000"/>
                </a:solidFill>
              </a:rPr>
              <a:t>6307 </a:t>
            </a:r>
            <a:r>
              <a:rPr lang="en-GB" altLang="en-US" sz="2400" err="1">
                <a:solidFill>
                  <a:srgbClr val="000000"/>
                </a:solidFill>
              </a:rPr>
              <a:t>Sennott</a:t>
            </a:r>
            <a:r>
              <a:rPr lang="en-GB" altLang="en-US" sz="2400">
                <a:solidFill>
                  <a:srgbClr val="000000"/>
                </a:solidFill>
              </a:rPr>
              <a:t> Square</a:t>
            </a:r>
          </a:p>
          <a:p>
            <a:pPr algn="ctr" eaLnBrk="1">
              <a:lnSpc>
                <a:spcPct val="92000"/>
              </a:lnSpc>
            </a:pPr>
            <a:endParaRPr lang="en-GB" altLang="en-US">
              <a:solidFill>
                <a:srgbClr val="000000"/>
              </a:solidFill>
            </a:endParaRPr>
          </a:p>
          <a:p>
            <a:pPr algn="ctr" eaLnBrk="1">
              <a:lnSpc>
                <a:spcPct val="92000"/>
              </a:lnSpc>
            </a:pPr>
            <a:endParaRPr lang="en-GB" altLang="en-US">
              <a:solidFill>
                <a:srgbClr val="000000"/>
              </a:solidFill>
            </a:endParaRPr>
          </a:p>
        </p:txBody>
      </p:sp>
      <p:pic>
        <p:nvPicPr>
          <p:cNvPr id="3075" name="Picture 12" descr="نتيجة بحث الصور عن ‪pit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07950"/>
            <a:ext cx="122555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9622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a:t>
            </a:r>
          </a:p>
        </p:txBody>
      </p:sp>
      <p:sp>
        <p:nvSpPr>
          <p:cNvPr id="60420" name="Rectangle 3"/>
          <p:cNvSpPr>
            <a:spLocks noGrp="1" noChangeArrowheads="1"/>
          </p:cNvSpPr>
          <p:nvPr>
            <p:ph idx="1"/>
          </p:nvPr>
        </p:nvSpPr>
        <p:spPr>
          <a:xfrm>
            <a:off x="381000" y="1066800"/>
            <a:ext cx="8382000" cy="5181600"/>
          </a:xfrm>
        </p:spPr>
        <p:txBody>
          <a:bodyPr/>
          <a:lstStyle/>
          <a:p>
            <a:pPr lvl="1" eaLnBrk="1" hangingPunct="1"/>
            <a:r>
              <a:rPr lang="en-US" altLang="en-US" sz="2200">
                <a:ea typeface="ＭＳ Ｐゴシック" panose="020B0600070205080204" pitchFamily="34" charset="-128"/>
              </a:rPr>
              <a:t>Recall our previous discussion of polymorphism</a:t>
            </a:r>
          </a:p>
          <a:p>
            <a:pPr lvl="1" eaLnBrk="1" hangingPunct="1"/>
            <a:r>
              <a:rPr lang="en-US" altLang="en-US" sz="2200">
                <a:ea typeface="ＭＳ Ｐゴシック" panose="020B0600070205080204" pitchFamily="34" charset="-128"/>
              </a:rPr>
              <a:t>This behavior also applies to interfaces – the interface acts as a superclass and the implementing classes implement the actual methods however they want</a:t>
            </a:r>
          </a:p>
          <a:p>
            <a:pPr lvl="1" eaLnBrk="1" hangingPunct="1"/>
            <a:r>
              <a:rPr lang="en-US" altLang="en-US" sz="2200">
                <a:ea typeface="ＭＳ Ｐゴシック" panose="020B0600070205080204" pitchFamily="34" charset="-128"/>
              </a:rPr>
              <a:t>An interface variable can be used to reference any object that implements that interface</a:t>
            </a:r>
          </a:p>
          <a:p>
            <a:pPr lvl="2" eaLnBrk="1" hangingPunct="1"/>
            <a:r>
              <a:rPr lang="en-US" altLang="en-US" b="1">
                <a:ea typeface="ＭＳ Ｐゴシック" panose="020B0600070205080204" pitchFamily="34" charset="-128"/>
              </a:rPr>
              <a:t>However, only the interface methods are accessible through the interface reference</a:t>
            </a:r>
          </a:p>
          <a:p>
            <a:pPr lvl="1" eaLnBrk="1" hangingPunct="1"/>
            <a:r>
              <a:rPr lang="en-US" altLang="en-US" sz="2200">
                <a:ea typeface="ＭＳ Ｐゴシック" panose="020B0600070205080204" pitchFamily="34" charset="-128"/>
              </a:rPr>
              <a:t>Ex:</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Laughable [] funny = new Laughable[3];</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funny[0] = new Comedian();</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funny[1] = new SitCom(); // implements Laughable</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funny[2] = new Clown();  // implements Laughable</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for (int i = 0; i &lt; funny.length; i++)</a:t>
            </a:r>
          </a:p>
          <a:p>
            <a:pPr lvl="2" eaLnBrk="1" hangingPunct="1">
              <a:spcBef>
                <a:spcPct val="0"/>
              </a:spcBef>
              <a:buFont typeface="Arial" panose="020B0604020202020204" pitchFamily="34" charset="0"/>
              <a:buNone/>
            </a:pPr>
            <a:r>
              <a:rPr lang="en-US" altLang="en-US" sz="1600" b="1">
                <a:latin typeface="Courier New" panose="02070309020205020404" pitchFamily="49" charset="0"/>
                <a:ea typeface="ＭＳ Ｐゴシック" panose="020B0600070205080204" pitchFamily="34" charset="-128"/>
              </a:rPr>
              <a:t>	  funny[i].laugh();</a:t>
            </a:r>
          </a:p>
          <a:p>
            <a:pPr lvl="1" eaLnBrk="1" hangingPunct="1"/>
            <a:r>
              <a:rPr lang="en-US" altLang="en-US" sz="1800">
                <a:ea typeface="ＭＳ Ｐゴシック" panose="020B0600070205080204" pitchFamily="34" charset="-128"/>
              </a:rPr>
              <a:t>See </a:t>
            </a:r>
            <a:r>
              <a:rPr lang="en-US" altLang="en-US" sz="1800">
                <a:ea typeface="ＭＳ Ｐゴシック" panose="020B0600070205080204" pitchFamily="34" charset="-128"/>
                <a:hlinkClick r:id="rId2"/>
              </a:rPr>
              <a:t>ex16.java</a:t>
            </a:r>
            <a:r>
              <a:rPr lang="en-US" altLang="en-US" sz="1800">
                <a:ea typeface="ＭＳ Ｐゴシック" panose="020B0600070205080204" pitchFamily="34" charset="-128"/>
              </a:rPr>
              <a:t>, </a:t>
            </a:r>
            <a:r>
              <a:rPr lang="en-US" altLang="en-US" sz="1800">
                <a:ea typeface="ＭＳ Ｐゴシック" panose="020B0600070205080204" pitchFamily="34" charset="-128"/>
                <a:hlinkClick r:id="rId3"/>
              </a:rPr>
              <a:t>Laughable.java</a:t>
            </a:r>
            <a:r>
              <a:rPr lang="en-US" altLang="en-US" sz="1800">
                <a:ea typeface="ＭＳ Ｐゴシック" panose="020B0600070205080204" pitchFamily="34" charset="-128"/>
              </a:rPr>
              <a:t> and </a:t>
            </a:r>
            <a:r>
              <a:rPr lang="en-US" altLang="en-US" sz="1800">
                <a:ea typeface="ＭＳ Ｐゴシック" panose="020B0600070205080204" pitchFamily="34" charset="-128"/>
                <a:hlinkClick r:id="rId4"/>
              </a:rPr>
              <a:t>Booable.java</a:t>
            </a:r>
            <a:r>
              <a:rPr lang="en-US" altLang="en-US" sz="1800">
                <a:ea typeface="ＭＳ Ｐゴシック" panose="020B0600070205080204" pitchFamily="34" charset="-128"/>
              </a:rPr>
              <a:t> from CS 0401 Handouts</a:t>
            </a:r>
          </a:p>
        </p:txBody>
      </p:sp>
      <p:sp>
        <p:nvSpPr>
          <p:cNvPr id="604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93815C43-62C1-488B-9C53-B4A096EF7004}" type="slidenum">
              <a:rPr lang="en-US" altLang="en-US" sz="1400">
                <a:latin typeface="Arial" panose="020B0604020202020204" pitchFamily="34" charset="0"/>
              </a:rPr>
              <a:pPr eaLnBrk="1" hangingPunct="1"/>
              <a:t>10</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animEffect transition="in" filter="fade">
                                      <p:cBhvr>
                                        <p:cTn id="7" dur="1000"/>
                                        <p:tgtEl>
                                          <p:spTgt spid="60420">
                                            <p:txEl>
                                              <p:pRg st="1" end="1"/>
                                            </p:txEl>
                                          </p:spTgt>
                                        </p:tgtEl>
                                      </p:cBhvr>
                                    </p:animEffect>
                                    <p:anim calcmode="lin" valueType="num">
                                      <p:cBhvr>
                                        <p:cTn id="8" dur="1000" fill="hold"/>
                                        <p:tgtEl>
                                          <p:spTgt spid="60420">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60420">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0420">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0420">
                                            <p:txEl>
                                              <p:pRg st="2" end="2"/>
                                            </p:txEl>
                                          </p:spTgt>
                                        </p:tgtEl>
                                        <p:attrNameLst>
                                          <p:attrName>style.visibility</p:attrName>
                                        </p:attrNameLst>
                                      </p:cBhvr>
                                      <p:to>
                                        <p:strVal val="visible"/>
                                      </p:to>
                                    </p:set>
                                    <p:animEffect transition="in" filter="fade">
                                      <p:cBhvr>
                                        <p:cTn id="15" dur="1000"/>
                                        <p:tgtEl>
                                          <p:spTgt spid="60420">
                                            <p:txEl>
                                              <p:pRg st="2" end="2"/>
                                            </p:txEl>
                                          </p:spTgt>
                                        </p:tgtEl>
                                      </p:cBhvr>
                                    </p:animEffect>
                                    <p:anim calcmode="lin" valueType="num">
                                      <p:cBhvr>
                                        <p:cTn id="16" dur="1000" fill="hold"/>
                                        <p:tgtEl>
                                          <p:spTgt spid="60420">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60420">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0420">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60420">
                                            <p:txEl>
                                              <p:pRg st="3" end="3"/>
                                            </p:txEl>
                                          </p:spTgt>
                                        </p:tgtEl>
                                        <p:attrNameLst>
                                          <p:attrName>style.visibility</p:attrName>
                                        </p:attrNameLst>
                                      </p:cBhvr>
                                      <p:to>
                                        <p:strVal val="visible"/>
                                      </p:to>
                                    </p:set>
                                    <p:animEffect transition="in" filter="fade">
                                      <p:cBhvr>
                                        <p:cTn id="23" dur="1000"/>
                                        <p:tgtEl>
                                          <p:spTgt spid="60420">
                                            <p:txEl>
                                              <p:pRg st="3" end="3"/>
                                            </p:txEl>
                                          </p:spTgt>
                                        </p:tgtEl>
                                      </p:cBhvr>
                                    </p:animEffect>
                                    <p:anim calcmode="lin" valueType="num">
                                      <p:cBhvr>
                                        <p:cTn id="24" dur="1000" fill="hold"/>
                                        <p:tgtEl>
                                          <p:spTgt spid="60420">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60420">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0420">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60420">
                                            <p:txEl>
                                              <p:pRg st="4" end="4"/>
                                            </p:txEl>
                                          </p:spTgt>
                                        </p:tgtEl>
                                        <p:attrNameLst>
                                          <p:attrName>style.visibility</p:attrName>
                                        </p:attrNameLst>
                                      </p:cBhvr>
                                      <p:to>
                                        <p:strVal val="visible"/>
                                      </p:to>
                                    </p:set>
                                    <p:animEffect transition="in" filter="fade">
                                      <p:cBhvr>
                                        <p:cTn id="31" dur="1000"/>
                                        <p:tgtEl>
                                          <p:spTgt spid="60420">
                                            <p:txEl>
                                              <p:pRg st="4" end="4"/>
                                            </p:txEl>
                                          </p:spTgt>
                                        </p:tgtEl>
                                      </p:cBhvr>
                                    </p:animEffect>
                                    <p:anim calcmode="lin" valueType="num">
                                      <p:cBhvr>
                                        <p:cTn id="32" dur="1000" fill="hold"/>
                                        <p:tgtEl>
                                          <p:spTgt spid="60420">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60420">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0420">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60420">
                                            <p:txEl>
                                              <p:pRg st="5" end="5"/>
                                            </p:txEl>
                                          </p:spTgt>
                                        </p:tgtEl>
                                        <p:attrNameLst>
                                          <p:attrName>style.visibility</p:attrName>
                                        </p:attrNameLst>
                                      </p:cBhvr>
                                      <p:to>
                                        <p:strVal val="visible"/>
                                      </p:to>
                                    </p:set>
                                    <p:animEffect transition="in" filter="fade">
                                      <p:cBhvr>
                                        <p:cTn id="39" dur="1000"/>
                                        <p:tgtEl>
                                          <p:spTgt spid="60420">
                                            <p:txEl>
                                              <p:pRg st="5" end="5"/>
                                            </p:txEl>
                                          </p:spTgt>
                                        </p:tgtEl>
                                      </p:cBhvr>
                                    </p:animEffect>
                                    <p:anim calcmode="lin" valueType="num">
                                      <p:cBhvr>
                                        <p:cTn id="40" dur="1000" fill="hold"/>
                                        <p:tgtEl>
                                          <p:spTgt spid="60420">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60420">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60420">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60420">
                                            <p:txEl>
                                              <p:pRg st="6" end="6"/>
                                            </p:txEl>
                                          </p:spTgt>
                                        </p:tgtEl>
                                        <p:attrNameLst>
                                          <p:attrName>style.visibility</p:attrName>
                                        </p:attrNameLst>
                                      </p:cBhvr>
                                      <p:to>
                                        <p:strVal val="visible"/>
                                      </p:to>
                                    </p:set>
                                    <p:animEffect transition="in" filter="fade">
                                      <p:cBhvr>
                                        <p:cTn id="47" dur="1000"/>
                                        <p:tgtEl>
                                          <p:spTgt spid="60420">
                                            <p:txEl>
                                              <p:pRg st="6" end="6"/>
                                            </p:txEl>
                                          </p:spTgt>
                                        </p:tgtEl>
                                      </p:cBhvr>
                                    </p:animEffect>
                                    <p:anim calcmode="lin" valueType="num">
                                      <p:cBhvr>
                                        <p:cTn id="48" dur="1000" fill="hold"/>
                                        <p:tgtEl>
                                          <p:spTgt spid="60420">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60420">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60420">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60420">
                                            <p:txEl>
                                              <p:pRg st="7" end="7"/>
                                            </p:txEl>
                                          </p:spTgt>
                                        </p:tgtEl>
                                        <p:attrNameLst>
                                          <p:attrName>style.visibility</p:attrName>
                                        </p:attrNameLst>
                                      </p:cBhvr>
                                      <p:to>
                                        <p:strVal val="visible"/>
                                      </p:to>
                                    </p:set>
                                    <p:animEffect transition="in" filter="fade">
                                      <p:cBhvr>
                                        <p:cTn id="55" dur="1000"/>
                                        <p:tgtEl>
                                          <p:spTgt spid="60420">
                                            <p:txEl>
                                              <p:pRg st="7" end="7"/>
                                            </p:txEl>
                                          </p:spTgt>
                                        </p:tgtEl>
                                      </p:cBhvr>
                                    </p:animEffect>
                                    <p:anim calcmode="lin" valueType="num">
                                      <p:cBhvr>
                                        <p:cTn id="56" dur="1000" fill="hold"/>
                                        <p:tgtEl>
                                          <p:spTgt spid="60420">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60420">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60420">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60420">
                                            <p:txEl>
                                              <p:pRg st="8" end="8"/>
                                            </p:txEl>
                                          </p:spTgt>
                                        </p:tgtEl>
                                        <p:attrNameLst>
                                          <p:attrName>style.visibility</p:attrName>
                                        </p:attrNameLst>
                                      </p:cBhvr>
                                      <p:to>
                                        <p:strVal val="visible"/>
                                      </p:to>
                                    </p:set>
                                    <p:animEffect transition="in" filter="fade">
                                      <p:cBhvr>
                                        <p:cTn id="63" dur="1000"/>
                                        <p:tgtEl>
                                          <p:spTgt spid="60420">
                                            <p:txEl>
                                              <p:pRg st="8" end="8"/>
                                            </p:txEl>
                                          </p:spTgt>
                                        </p:tgtEl>
                                      </p:cBhvr>
                                    </p:animEffect>
                                    <p:anim calcmode="lin" valueType="num">
                                      <p:cBhvr>
                                        <p:cTn id="64" dur="1000" fill="hold"/>
                                        <p:tgtEl>
                                          <p:spTgt spid="60420">
                                            <p:txEl>
                                              <p:pRg st="8" end="8"/>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60420">
                                            <p:txEl>
                                              <p:pRg st="8" end="8"/>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60420">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60420">
                                            <p:txEl>
                                              <p:pRg st="9" end="9"/>
                                            </p:txEl>
                                          </p:spTgt>
                                        </p:tgtEl>
                                        <p:attrNameLst>
                                          <p:attrName>style.visibility</p:attrName>
                                        </p:attrNameLst>
                                      </p:cBhvr>
                                      <p:to>
                                        <p:strVal val="visible"/>
                                      </p:to>
                                    </p:set>
                                    <p:animEffect transition="in" filter="fade">
                                      <p:cBhvr>
                                        <p:cTn id="71" dur="1000"/>
                                        <p:tgtEl>
                                          <p:spTgt spid="60420">
                                            <p:txEl>
                                              <p:pRg st="9" end="9"/>
                                            </p:txEl>
                                          </p:spTgt>
                                        </p:tgtEl>
                                      </p:cBhvr>
                                    </p:animEffect>
                                    <p:anim calcmode="lin" valueType="num">
                                      <p:cBhvr>
                                        <p:cTn id="72" dur="1000" fill="hold"/>
                                        <p:tgtEl>
                                          <p:spTgt spid="60420">
                                            <p:txEl>
                                              <p:pRg st="9" end="9"/>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60420">
                                            <p:txEl>
                                              <p:pRg st="9" end="9"/>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60420">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60420">
                                            <p:txEl>
                                              <p:pRg st="10" end="10"/>
                                            </p:txEl>
                                          </p:spTgt>
                                        </p:tgtEl>
                                        <p:attrNameLst>
                                          <p:attrName>style.visibility</p:attrName>
                                        </p:attrNameLst>
                                      </p:cBhvr>
                                      <p:to>
                                        <p:strVal val="visible"/>
                                      </p:to>
                                    </p:set>
                                    <p:animEffect transition="in" filter="fade">
                                      <p:cBhvr>
                                        <p:cTn id="79" dur="1000"/>
                                        <p:tgtEl>
                                          <p:spTgt spid="60420">
                                            <p:txEl>
                                              <p:pRg st="10" end="10"/>
                                            </p:txEl>
                                          </p:spTgt>
                                        </p:tgtEl>
                                      </p:cBhvr>
                                    </p:animEffect>
                                    <p:anim calcmode="lin" valueType="num">
                                      <p:cBhvr>
                                        <p:cTn id="80" dur="1000" fill="hold"/>
                                        <p:tgtEl>
                                          <p:spTgt spid="60420">
                                            <p:txEl>
                                              <p:pRg st="10" end="10"/>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60420">
                                            <p:txEl>
                                              <p:pRg st="10" end="10"/>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60420">
                                            <p:txEl>
                                              <p:pRg st="10" end="10"/>
                                            </p:txEl>
                                          </p:spTgt>
                                        </p:tgtEl>
                                        <p:attrNameLst>
                                          <p:attrName>ppt_y</p:attrName>
                                        </p:attrNameLst>
                                      </p:cBhvr>
                                      <p:tavLst>
                                        <p:tav tm="0">
                                          <p:val>
                                            <p:strVal val="#ppt_y-.03"/>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7" presetClass="entr" presetSubtype="0" fill="hold" grpId="0" nodeType="clickEffect">
                                  <p:stCondLst>
                                    <p:cond delay="0"/>
                                  </p:stCondLst>
                                  <p:childTnLst>
                                    <p:set>
                                      <p:cBhvr>
                                        <p:cTn id="86" dur="1" fill="hold">
                                          <p:stCondLst>
                                            <p:cond delay="0"/>
                                          </p:stCondLst>
                                        </p:cTn>
                                        <p:tgtEl>
                                          <p:spTgt spid="60420">
                                            <p:txEl>
                                              <p:pRg st="11" end="11"/>
                                            </p:txEl>
                                          </p:spTgt>
                                        </p:tgtEl>
                                        <p:attrNameLst>
                                          <p:attrName>style.visibility</p:attrName>
                                        </p:attrNameLst>
                                      </p:cBhvr>
                                      <p:to>
                                        <p:strVal val="visible"/>
                                      </p:to>
                                    </p:set>
                                    <p:animEffect transition="in" filter="fade">
                                      <p:cBhvr>
                                        <p:cTn id="87" dur="1000"/>
                                        <p:tgtEl>
                                          <p:spTgt spid="60420">
                                            <p:txEl>
                                              <p:pRg st="11" end="11"/>
                                            </p:txEl>
                                          </p:spTgt>
                                        </p:tgtEl>
                                      </p:cBhvr>
                                    </p:animEffect>
                                    <p:anim calcmode="lin" valueType="num">
                                      <p:cBhvr>
                                        <p:cTn id="88" dur="1000" fill="hold"/>
                                        <p:tgtEl>
                                          <p:spTgt spid="60420">
                                            <p:txEl>
                                              <p:pRg st="11" end="11"/>
                                            </p:txEl>
                                          </p:spTgt>
                                        </p:tgtEl>
                                        <p:attrNameLst>
                                          <p:attrName>ppt_x</p:attrName>
                                        </p:attrNameLst>
                                      </p:cBhvr>
                                      <p:tavLst>
                                        <p:tav tm="0">
                                          <p:val>
                                            <p:strVal val="#ppt_x"/>
                                          </p:val>
                                        </p:tav>
                                        <p:tav tm="100000">
                                          <p:val>
                                            <p:strVal val="#ppt_x"/>
                                          </p:val>
                                        </p:tav>
                                      </p:tavLst>
                                    </p:anim>
                                    <p:anim calcmode="lin" valueType="num">
                                      <p:cBhvr>
                                        <p:cTn id="89" dur="900" decel="100000" fill="hold"/>
                                        <p:tgtEl>
                                          <p:spTgt spid="60420">
                                            <p:txEl>
                                              <p:pRg st="11" end="11"/>
                                            </p:txEl>
                                          </p:spTgt>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60420">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Generic Operations</a:t>
            </a:r>
          </a:p>
        </p:txBody>
      </p:sp>
      <p:sp>
        <p:nvSpPr>
          <p:cNvPr id="1234947" name="Rectangle 3"/>
          <p:cNvSpPr>
            <a:spLocks noGrp="1" noChangeArrowheads="1"/>
          </p:cNvSpPr>
          <p:nvPr>
            <p:ph idx="1"/>
          </p:nvPr>
        </p:nvSpPr>
        <p:spPr/>
        <p:txBody>
          <a:bodyPr/>
          <a:lstStyle/>
          <a:p>
            <a:pPr lvl="1" eaLnBrk="1" hangingPunct="1"/>
            <a:r>
              <a:rPr lang="en-US" altLang="en-US">
                <a:ea typeface="ＭＳ Ｐゴシック" panose="020B0600070205080204" pitchFamily="34" charset="-128"/>
              </a:rPr>
              <a:t>Note: In JDK 1.5 Java improved its generic abilities by introducing </a:t>
            </a:r>
            <a:r>
              <a:rPr lang="en-US" altLang="en-US">
                <a:solidFill>
                  <a:srgbClr val="FF0000"/>
                </a:solidFill>
                <a:ea typeface="ＭＳ Ｐゴシック" panose="020B0600070205080204" pitchFamily="34" charset="-128"/>
              </a:rPr>
              <a:t>parameterized types, interfaces and methods</a:t>
            </a:r>
          </a:p>
          <a:p>
            <a:pPr lvl="2" eaLnBrk="1" hangingPunct="1"/>
            <a:r>
              <a:rPr lang="en-US" altLang="en-US">
                <a:ea typeface="ＭＳ Ｐゴシック" panose="020B0600070205080204" pitchFamily="34" charset="-128"/>
              </a:rPr>
              <a:t>We will discuss these in more detail at different points throughout the term</a:t>
            </a:r>
          </a:p>
          <a:p>
            <a:pPr lvl="2" eaLnBrk="1" hangingPunct="1"/>
            <a:r>
              <a:rPr lang="en-US" altLang="en-US">
                <a:ea typeface="ＭＳ Ｐゴシック" panose="020B0600070205080204" pitchFamily="34" charset="-128"/>
              </a:rPr>
              <a:t>Right now, let's just look at the Comparable interface</a:t>
            </a:r>
          </a:p>
          <a:p>
            <a:pPr lvl="3" eaLnBrk="1" hangingPunct="1"/>
            <a:r>
              <a:rPr lang="en-US" altLang="en-US">
                <a:ea typeface="ＭＳ Ｐゴシック" panose="020B0600070205080204" pitchFamily="34" charset="-128"/>
              </a:rPr>
              <a:t>Old Version</a:t>
            </a:r>
          </a:p>
          <a:p>
            <a:pPr lvl="4" eaLnBrk="1" hangingPunct="1">
              <a:buFont typeface="Arial" panose="020B0604020202020204" pitchFamily="34" charset="0"/>
              <a:buNone/>
            </a:pPr>
            <a:r>
              <a:rPr lang="en-US" altLang="en-US" b="1">
                <a:latin typeface="Courier New" panose="02070309020205020404" pitchFamily="49" charset="0"/>
                <a:ea typeface="ＭＳ Ｐゴシック" panose="020B0600070205080204" pitchFamily="34" charset="-128"/>
              </a:rPr>
              <a:t>public interface Comparable</a:t>
            </a:r>
          </a:p>
          <a:p>
            <a:pPr lvl="4" eaLnBrk="1" hangingPunct="1">
              <a:buFont typeface="Arial" panose="020B0604020202020204" pitchFamily="34" charset="0"/>
              <a:buNone/>
            </a:pPr>
            <a:r>
              <a:rPr lang="en-US" altLang="en-US" b="1">
                <a:latin typeface="Courier New" panose="02070309020205020404" pitchFamily="49" charset="0"/>
                <a:ea typeface="ＭＳ Ｐゴシック" panose="020B0600070205080204" pitchFamily="34" charset="-128"/>
              </a:rPr>
              <a:t>{ public </a:t>
            </a:r>
            <a:r>
              <a:rPr lang="en-US" altLang="en-US" b="1" err="1">
                <a:latin typeface="Courier New" panose="02070309020205020404" pitchFamily="49" charset="0"/>
                <a:ea typeface="ＭＳ Ｐゴシック" panose="020B0600070205080204" pitchFamily="34" charset="-128"/>
              </a:rPr>
              <a:t>int</a:t>
            </a:r>
            <a:r>
              <a:rPr lang="en-US" altLang="en-US" b="1">
                <a:latin typeface="Courier New" panose="02070309020205020404" pitchFamily="49" charset="0"/>
                <a:ea typeface="ＭＳ Ｐゴシック" panose="020B0600070205080204" pitchFamily="34" charset="-128"/>
              </a:rPr>
              <a:t> </a:t>
            </a:r>
            <a:r>
              <a:rPr lang="en-US" altLang="en-US" b="1" err="1">
                <a:latin typeface="Courier New" panose="02070309020205020404" pitchFamily="49" charset="0"/>
                <a:ea typeface="ＭＳ Ｐゴシック" panose="020B0600070205080204" pitchFamily="34" charset="-128"/>
              </a:rPr>
              <a:t>compareTo</a:t>
            </a:r>
            <a:r>
              <a:rPr lang="en-US" altLang="en-US" b="1">
                <a:latin typeface="Courier New" panose="02070309020205020404" pitchFamily="49" charset="0"/>
                <a:ea typeface="ＭＳ Ｐゴシック" panose="020B0600070205080204" pitchFamily="34" charset="-128"/>
              </a:rPr>
              <a:t>(Object </a:t>
            </a:r>
            <a:r>
              <a:rPr lang="en-US" altLang="en-US" b="1" err="1">
                <a:latin typeface="Courier New" panose="02070309020205020404" pitchFamily="49" charset="0"/>
                <a:ea typeface="ＭＳ Ｐゴシック" panose="020B0600070205080204" pitchFamily="34" charset="-128"/>
              </a:rPr>
              <a:t>rhs</a:t>
            </a:r>
            <a:r>
              <a:rPr lang="en-US" altLang="en-US" b="1">
                <a:latin typeface="Courier New" panose="02070309020205020404" pitchFamily="49" charset="0"/>
                <a:ea typeface="ＭＳ Ｐゴシック" panose="020B0600070205080204" pitchFamily="34" charset="-128"/>
              </a:rPr>
              <a:t>) }</a:t>
            </a:r>
          </a:p>
          <a:p>
            <a:pPr lvl="3" eaLnBrk="1" hangingPunct="1"/>
            <a:r>
              <a:rPr lang="en-US" altLang="en-US">
                <a:ea typeface="ＭＳ Ｐゴシック" panose="020B0600070205080204" pitchFamily="34" charset="-128"/>
              </a:rPr>
              <a:t>New Version</a:t>
            </a:r>
          </a:p>
          <a:p>
            <a:pPr lvl="4" eaLnBrk="1" hangingPunct="1">
              <a:buFont typeface="Arial" panose="020B0604020202020204" pitchFamily="34" charset="0"/>
              <a:buNone/>
            </a:pPr>
            <a:r>
              <a:rPr lang="en-US" altLang="en-US" b="1">
                <a:latin typeface="Courier New" panose="02070309020205020404" pitchFamily="49" charset="0"/>
                <a:ea typeface="ＭＳ Ｐゴシック" panose="020B0600070205080204" pitchFamily="34" charset="-128"/>
              </a:rPr>
              <a:t>public interface Comparable&lt;T&gt;</a:t>
            </a:r>
          </a:p>
          <a:p>
            <a:pPr lvl="4" eaLnBrk="1" hangingPunct="1">
              <a:buFont typeface="Arial" panose="020B0604020202020204" pitchFamily="34" charset="0"/>
              <a:buNone/>
            </a:pPr>
            <a:r>
              <a:rPr lang="en-US" altLang="en-US" b="1">
                <a:latin typeface="Courier New" panose="02070309020205020404" pitchFamily="49" charset="0"/>
                <a:ea typeface="ＭＳ Ｐゴシック" panose="020B0600070205080204" pitchFamily="34" charset="-128"/>
              </a:rPr>
              <a:t>{ public </a:t>
            </a:r>
            <a:r>
              <a:rPr lang="en-US" altLang="en-US" b="1" err="1">
                <a:latin typeface="Courier New" panose="02070309020205020404" pitchFamily="49" charset="0"/>
                <a:ea typeface="ＭＳ Ｐゴシック" panose="020B0600070205080204" pitchFamily="34" charset="-128"/>
              </a:rPr>
              <a:t>int</a:t>
            </a:r>
            <a:r>
              <a:rPr lang="en-US" altLang="en-US" b="1">
                <a:latin typeface="Courier New" panose="02070309020205020404" pitchFamily="49" charset="0"/>
                <a:ea typeface="ＭＳ Ｐゴシック" panose="020B0600070205080204" pitchFamily="34" charset="-128"/>
              </a:rPr>
              <a:t> </a:t>
            </a:r>
            <a:r>
              <a:rPr lang="en-US" altLang="en-US" b="1" err="1">
                <a:latin typeface="Courier New" panose="02070309020205020404" pitchFamily="49" charset="0"/>
                <a:ea typeface="ＭＳ Ｐゴシック" panose="020B0600070205080204" pitchFamily="34" charset="-128"/>
              </a:rPr>
              <a:t>compareTo</a:t>
            </a:r>
            <a:r>
              <a:rPr lang="en-US" altLang="en-US" b="1">
                <a:latin typeface="Courier New" panose="02070309020205020404" pitchFamily="49" charset="0"/>
                <a:ea typeface="ＭＳ Ｐゴシック" panose="020B0600070205080204" pitchFamily="34" charset="-128"/>
              </a:rPr>
              <a:t>(T </a:t>
            </a:r>
            <a:r>
              <a:rPr lang="en-US" altLang="en-US" b="1" err="1">
                <a:latin typeface="Courier New" panose="02070309020205020404" pitchFamily="49" charset="0"/>
                <a:ea typeface="ＭＳ Ｐゴシック" panose="020B0600070205080204" pitchFamily="34" charset="-128"/>
              </a:rPr>
              <a:t>rhs</a:t>
            </a:r>
            <a:r>
              <a:rPr lang="en-US" altLang="en-US" b="1">
                <a:latin typeface="Courier New" panose="02070309020205020404" pitchFamily="49" charset="0"/>
                <a:ea typeface="ＭＳ Ｐゴシック" panose="020B0600070205080204" pitchFamily="34" charset="-128"/>
              </a:rPr>
              <a:t>) }</a:t>
            </a:r>
          </a:p>
          <a:p>
            <a:pPr lvl="4" eaLnBrk="1" hangingPunct="1"/>
            <a:endParaRPr lang="en-US" altLang="en-US">
              <a:ea typeface="ＭＳ Ｐゴシック" panose="020B0600070205080204" pitchFamily="34" charset="-128"/>
            </a:endParaRPr>
          </a:p>
        </p:txBody>
      </p:sp>
      <p:sp>
        <p:nvSpPr>
          <p:cNvPr id="655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FA9FB436-786B-4BF0-9B7C-076E634C0D55}" type="slidenum">
              <a:rPr lang="en-US" altLang="en-US" sz="1400">
                <a:latin typeface="Arial" panose="020B0604020202020204" pitchFamily="34" charset="0"/>
              </a:rPr>
              <a:pPr eaLnBrk="1" hangingPunct="1"/>
              <a:t>11</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34947">
                                            <p:txEl>
                                              <p:pRg st="4" end="4"/>
                                            </p:txEl>
                                          </p:spTgt>
                                        </p:tgtEl>
                                        <p:attrNameLst>
                                          <p:attrName>style.visibility</p:attrName>
                                        </p:attrNameLst>
                                      </p:cBhvr>
                                      <p:to>
                                        <p:strVal val="visible"/>
                                      </p:to>
                                    </p:set>
                                    <p:anim calcmode="discrete" valueType="clr">
                                      <p:cBhvr override="childStyle">
                                        <p:cTn id="7" dur="80"/>
                                        <p:tgtEl>
                                          <p:spTgt spid="12349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34947">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234947">
                                            <p:txEl>
                                              <p:pRg st="4" end="4"/>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1234947">
                                            <p:txEl>
                                              <p:pRg st="5" end="5"/>
                                            </p:txEl>
                                          </p:spTgt>
                                        </p:tgtEl>
                                        <p:attrNameLst>
                                          <p:attrName>style.visibility</p:attrName>
                                        </p:attrNameLst>
                                      </p:cBhvr>
                                      <p:to>
                                        <p:strVal val="visible"/>
                                      </p:to>
                                    </p:set>
                                    <p:anim calcmode="discrete" valueType="clr">
                                      <p:cBhvr override="childStyle">
                                        <p:cTn id="12" dur="80"/>
                                        <p:tgtEl>
                                          <p:spTgt spid="12349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234947">
                                            <p:txEl>
                                              <p:pRg st="5" end="5"/>
                                            </p:txEl>
                                          </p:spTgt>
                                        </p:tgtEl>
                                        <p:attrNameLst>
                                          <p:attrName>fillcolor</p:attrName>
                                        </p:attrNameLst>
                                      </p:cBhvr>
                                      <p:tavLst>
                                        <p:tav tm="0">
                                          <p:val>
                                            <p:clrVal>
                                              <a:schemeClr val="accent2"/>
                                            </p:clrVal>
                                          </p:val>
                                        </p:tav>
                                        <p:tav tm="50000">
                                          <p:val>
                                            <p:clrVal>
                                              <a:schemeClr val="hlink"/>
                                            </p:clrVal>
                                          </p:val>
                                        </p:tav>
                                      </p:tavLst>
                                    </p:anim>
                                    <p:set>
                                      <p:cBhvr>
                                        <p:cTn id="14" dur="80"/>
                                        <p:tgtEl>
                                          <p:spTgt spid="1234947">
                                            <p:txEl>
                                              <p:pRg st="5" end="5"/>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234947">
                                            <p:txEl>
                                              <p:pRg st="7" end="7"/>
                                            </p:txEl>
                                          </p:spTgt>
                                        </p:tgtEl>
                                        <p:attrNameLst>
                                          <p:attrName>style.visibility</p:attrName>
                                        </p:attrNameLst>
                                      </p:cBhvr>
                                      <p:to>
                                        <p:strVal val="visible"/>
                                      </p:to>
                                    </p:set>
                                    <p:anim calcmode="discrete" valueType="clr">
                                      <p:cBhvr override="childStyle">
                                        <p:cTn id="19" dur="80"/>
                                        <p:tgtEl>
                                          <p:spTgt spid="123494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234947">
                                            <p:txEl>
                                              <p:pRg st="7" end="7"/>
                                            </p:txEl>
                                          </p:spTgt>
                                        </p:tgtEl>
                                        <p:attrNameLst>
                                          <p:attrName>fillcolor</p:attrName>
                                        </p:attrNameLst>
                                      </p:cBhvr>
                                      <p:tavLst>
                                        <p:tav tm="0">
                                          <p:val>
                                            <p:clrVal>
                                              <a:schemeClr val="accent2"/>
                                            </p:clrVal>
                                          </p:val>
                                        </p:tav>
                                        <p:tav tm="50000">
                                          <p:val>
                                            <p:clrVal>
                                              <a:schemeClr val="hlink"/>
                                            </p:clrVal>
                                          </p:val>
                                        </p:tav>
                                      </p:tavLst>
                                    </p:anim>
                                    <p:set>
                                      <p:cBhvr>
                                        <p:cTn id="21" dur="80"/>
                                        <p:tgtEl>
                                          <p:spTgt spid="1234947">
                                            <p:txEl>
                                              <p:pRg st="7" end="7"/>
                                            </p:txEl>
                                          </p:spTgt>
                                        </p:tgtEl>
                                        <p:attrNameLst>
                                          <p:attrName>fill.type</p:attrName>
                                        </p:attrNameLst>
                                      </p:cBhvr>
                                      <p:to>
                                        <p:strVal val="solid"/>
                                      </p:to>
                                    </p:set>
                                  </p:childTnLst>
                                </p:cTn>
                              </p:par>
                              <p:par>
                                <p:cTn id="22" presetID="27" presetClass="entr" presetSubtype="0" fill="hold" nodeType="withEffect">
                                  <p:stCondLst>
                                    <p:cond delay="0"/>
                                  </p:stCondLst>
                                  <p:iterate type="lt">
                                    <p:tmPct val="50000"/>
                                  </p:iterate>
                                  <p:childTnLst>
                                    <p:set>
                                      <p:cBhvr>
                                        <p:cTn id="23" dur="1" fill="hold">
                                          <p:stCondLst>
                                            <p:cond delay="0"/>
                                          </p:stCondLst>
                                        </p:cTn>
                                        <p:tgtEl>
                                          <p:spTgt spid="1234947">
                                            <p:txEl>
                                              <p:pRg st="8" end="8"/>
                                            </p:txEl>
                                          </p:spTgt>
                                        </p:tgtEl>
                                        <p:attrNameLst>
                                          <p:attrName>style.visibility</p:attrName>
                                        </p:attrNameLst>
                                      </p:cBhvr>
                                      <p:to>
                                        <p:strVal val="visible"/>
                                      </p:to>
                                    </p:set>
                                    <p:anim calcmode="discrete" valueType="clr">
                                      <p:cBhvr override="childStyle">
                                        <p:cTn id="24" dur="80"/>
                                        <p:tgtEl>
                                          <p:spTgt spid="1234947">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234947">
                                            <p:txEl>
                                              <p:pRg st="8" end="8"/>
                                            </p:txEl>
                                          </p:spTgt>
                                        </p:tgtEl>
                                        <p:attrNameLst>
                                          <p:attrName>fillcolor</p:attrName>
                                        </p:attrNameLst>
                                      </p:cBhvr>
                                      <p:tavLst>
                                        <p:tav tm="0">
                                          <p:val>
                                            <p:clrVal>
                                              <a:schemeClr val="accent2"/>
                                            </p:clrVal>
                                          </p:val>
                                        </p:tav>
                                        <p:tav tm="50000">
                                          <p:val>
                                            <p:clrVal>
                                              <a:schemeClr val="hlink"/>
                                            </p:clrVal>
                                          </p:val>
                                        </p:tav>
                                      </p:tavLst>
                                    </p:anim>
                                    <p:set>
                                      <p:cBhvr>
                                        <p:cTn id="26" dur="80"/>
                                        <p:tgtEl>
                                          <p:spTgt spid="1234947">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Generic Interfaces</a:t>
            </a:r>
          </a:p>
        </p:txBody>
      </p:sp>
      <p:sp>
        <p:nvSpPr>
          <p:cNvPr id="1235971" name="Rectangle 3"/>
          <p:cNvSpPr>
            <a:spLocks noGrp="1" noChangeArrowheads="1"/>
          </p:cNvSpPr>
          <p:nvPr>
            <p:ph type="body" idx="1"/>
          </p:nvPr>
        </p:nvSpPr>
        <p:spPr/>
        <p:txBody>
          <a:bodyPr/>
          <a:lstStyle/>
          <a:p>
            <a:pPr lvl="1" eaLnBrk="1" hangingPunct="1"/>
            <a:r>
              <a:rPr lang="en-US" altLang="en-US">
                <a:ea typeface="ＭＳ Ｐゴシック" panose="020B0600070205080204" pitchFamily="34" charset="-128"/>
              </a:rPr>
              <a:t>Both versions allow arbitrary objects to be compared</a:t>
            </a:r>
          </a:p>
          <a:p>
            <a:pPr lvl="1" eaLnBrk="1" hangingPunct="1"/>
            <a:r>
              <a:rPr lang="en-US" altLang="en-US">
                <a:ea typeface="ＭＳ Ｐゴシック" panose="020B0600070205080204" pitchFamily="34" charset="-128"/>
              </a:rPr>
              <a:t>The difference is that in the parameterized version, the types of the objects can be established and checked at </a:t>
            </a:r>
            <a:r>
              <a:rPr lang="en-US" altLang="en-US" b="1">
                <a:solidFill>
                  <a:srgbClr val="FF0000"/>
                </a:solidFill>
                <a:ea typeface="ＭＳ Ｐゴシック" panose="020B0600070205080204" pitchFamily="34" charset="-128"/>
              </a:rPr>
              <a:t>compile-time</a:t>
            </a:r>
            <a:endParaRPr lang="en-US" altLang="en-US" b="1">
              <a:solidFill>
                <a:srgbClr val="FF0000"/>
              </a:solidFill>
              <a:ea typeface="Tahoma"/>
              <a:cs typeface="Tahoma"/>
            </a:endParaRPr>
          </a:p>
          <a:p>
            <a:pPr lvl="1" eaLnBrk="1" hangingPunct="1"/>
            <a:r>
              <a:rPr lang="en-US" altLang="en-US">
                <a:ea typeface="ＭＳ Ｐゴシック" panose="020B0600070205080204" pitchFamily="34" charset="-128"/>
              </a:rPr>
              <a:t>With the original version, this could not be done until </a:t>
            </a:r>
            <a:r>
              <a:rPr lang="en-US" altLang="en-US" b="1">
                <a:solidFill>
                  <a:srgbClr val="FF0000"/>
                </a:solidFill>
                <a:ea typeface="ＭＳ Ｐゴシック" panose="020B0600070205080204" pitchFamily="34" charset="-128"/>
              </a:rPr>
              <a:t>run-time</a:t>
            </a:r>
            <a:endParaRPr lang="en-US" altLang="en-US" b="1">
              <a:solidFill>
                <a:srgbClr val="FF0000"/>
              </a:solidFill>
              <a:ea typeface="Tahoma"/>
              <a:cs typeface="Tahoma"/>
            </a:endParaRPr>
          </a:p>
          <a:p>
            <a:pPr lvl="1" eaLnBrk="1" hangingPunct="1"/>
            <a:r>
              <a:rPr lang="en-US" altLang="en-US">
                <a:ea typeface="ＭＳ Ｐゴシック" panose="020B0600070205080204" pitchFamily="34" charset="-128"/>
              </a:rPr>
              <a:t>To see this consider the parameter to the </a:t>
            </a:r>
            <a:r>
              <a:rPr lang="en-US" altLang="en-US" err="1">
                <a:ea typeface="ＭＳ Ｐゴシック" panose="020B0600070205080204" pitchFamily="34" charset="-128"/>
              </a:rPr>
              <a:t>compareTo</a:t>
            </a:r>
            <a:r>
              <a:rPr lang="en-US" altLang="en-US">
                <a:ea typeface="ＭＳ Ｐゴシック" panose="020B0600070205080204" pitchFamily="34" charset="-128"/>
              </a:rPr>
              <a:t>() method</a:t>
            </a:r>
            <a:endParaRPr lang="en-US" altLang="en-US">
              <a:ea typeface="Tahoma"/>
              <a:cs typeface="Tahoma"/>
            </a:endParaRPr>
          </a:p>
          <a:p>
            <a:pPr lvl="3" eaLnBrk="1" hangingPunct="1"/>
            <a:r>
              <a:rPr lang="en-US" altLang="en-US">
                <a:ea typeface="ＭＳ Ｐゴシック" panose="020B0600070205080204" pitchFamily="34" charset="-128"/>
              </a:rPr>
              <a:t>In the original version it is </a:t>
            </a:r>
            <a:r>
              <a:rPr lang="en-US" altLang="en-US">
                <a:solidFill>
                  <a:srgbClr val="FF0000"/>
                </a:solidFill>
                <a:ea typeface="ＭＳ Ｐゴシック" panose="020B0600070205080204" pitchFamily="34" charset="-128"/>
              </a:rPr>
              <a:t>Object</a:t>
            </a:r>
            <a:endParaRPr lang="en-US" altLang="en-US">
              <a:solidFill>
                <a:srgbClr val="FF0000"/>
              </a:solidFill>
              <a:ea typeface="Tahoma"/>
              <a:cs typeface="Tahoma"/>
            </a:endParaRPr>
          </a:p>
          <a:p>
            <a:pPr lvl="3" eaLnBrk="1" hangingPunct="1"/>
            <a:r>
              <a:rPr lang="en-US" altLang="en-US">
                <a:ea typeface="ＭＳ Ｐゴシック" panose="020B0600070205080204" pitchFamily="34" charset="-128"/>
              </a:rPr>
              <a:t>In the parameterized version it is </a:t>
            </a:r>
            <a:r>
              <a:rPr lang="en-US" altLang="en-US">
                <a:solidFill>
                  <a:srgbClr val="FF0000"/>
                </a:solidFill>
                <a:ea typeface="ＭＳ Ｐゴシック" panose="020B0600070205080204" pitchFamily="34" charset="-128"/>
              </a:rPr>
              <a:t>T</a:t>
            </a:r>
            <a:r>
              <a:rPr lang="en-US" altLang="en-US">
                <a:ea typeface="ＭＳ Ｐゴシック" panose="020B0600070205080204" pitchFamily="34" charset="-128"/>
              </a:rPr>
              <a:t> (i.e. whichever type is passed into the parameter)</a:t>
            </a:r>
            <a:endParaRPr lang="en-US" altLang="en-US">
              <a:ea typeface="Tahoma"/>
              <a:cs typeface="Tahoma"/>
            </a:endParaRPr>
          </a:p>
        </p:txBody>
      </p:sp>
      <p:sp>
        <p:nvSpPr>
          <p:cNvPr id="665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D93614B6-8469-4AA4-AF8E-0AB9E246372D}" type="slidenum">
              <a:rPr lang="en-US" altLang="en-US" sz="1400">
                <a:latin typeface="Arial" panose="020B0604020202020204" pitchFamily="34" charset="0"/>
              </a:rPr>
              <a:pPr eaLnBrk="1" hangingPunct="1"/>
              <a:t>12</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235971">
                                            <p:txEl>
                                              <p:pRg st="1" end="1"/>
                                            </p:txEl>
                                          </p:spTgt>
                                        </p:tgtEl>
                                        <p:attrNameLst>
                                          <p:attrName>style.visibility</p:attrName>
                                        </p:attrNameLst>
                                      </p:cBhvr>
                                      <p:to>
                                        <p:strVal val="visible"/>
                                      </p:to>
                                    </p:set>
                                    <p:animEffect transition="in" filter="wipe(down)">
                                      <p:cBhvr>
                                        <p:cTn id="7" dur="580">
                                          <p:stCondLst>
                                            <p:cond delay="0"/>
                                          </p:stCondLst>
                                        </p:cTn>
                                        <p:tgtEl>
                                          <p:spTgt spid="1235971">
                                            <p:txEl>
                                              <p:pRg st="1" end="1"/>
                                            </p:txEl>
                                          </p:spTgt>
                                        </p:tgtEl>
                                      </p:cBhvr>
                                    </p:animEffect>
                                    <p:anim calcmode="lin" valueType="num">
                                      <p:cBhvr>
                                        <p:cTn id="8" dur="1822" tmFilter="0,0; 0.14,0.36; 0.43,0.73; 0.71,0.91; 1.0,1.0">
                                          <p:stCondLst>
                                            <p:cond delay="0"/>
                                          </p:stCondLst>
                                        </p:cTn>
                                        <p:tgtEl>
                                          <p:spTgt spid="1235971">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5971">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5971">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5971">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5971">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5971">
                                            <p:txEl>
                                              <p:pRg st="1" end="1"/>
                                            </p:txEl>
                                          </p:spTgt>
                                        </p:tgtEl>
                                      </p:cBhvr>
                                      <p:to x="100000" y="60000"/>
                                    </p:animScale>
                                    <p:animScale>
                                      <p:cBhvr>
                                        <p:cTn id="14" dur="166" decel="50000">
                                          <p:stCondLst>
                                            <p:cond delay="676"/>
                                          </p:stCondLst>
                                        </p:cTn>
                                        <p:tgtEl>
                                          <p:spTgt spid="1235971">
                                            <p:txEl>
                                              <p:pRg st="1" end="1"/>
                                            </p:txEl>
                                          </p:spTgt>
                                        </p:tgtEl>
                                      </p:cBhvr>
                                      <p:to x="100000" y="100000"/>
                                    </p:animScale>
                                    <p:animScale>
                                      <p:cBhvr>
                                        <p:cTn id="15" dur="26">
                                          <p:stCondLst>
                                            <p:cond delay="1312"/>
                                          </p:stCondLst>
                                        </p:cTn>
                                        <p:tgtEl>
                                          <p:spTgt spid="1235971">
                                            <p:txEl>
                                              <p:pRg st="1" end="1"/>
                                            </p:txEl>
                                          </p:spTgt>
                                        </p:tgtEl>
                                      </p:cBhvr>
                                      <p:to x="100000" y="80000"/>
                                    </p:animScale>
                                    <p:animScale>
                                      <p:cBhvr>
                                        <p:cTn id="16" dur="166" decel="50000">
                                          <p:stCondLst>
                                            <p:cond delay="1338"/>
                                          </p:stCondLst>
                                        </p:cTn>
                                        <p:tgtEl>
                                          <p:spTgt spid="1235971">
                                            <p:txEl>
                                              <p:pRg st="1" end="1"/>
                                            </p:txEl>
                                          </p:spTgt>
                                        </p:tgtEl>
                                      </p:cBhvr>
                                      <p:to x="100000" y="100000"/>
                                    </p:animScale>
                                    <p:animScale>
                                      <p:cBhvr>
                                        <p:cTn id="17" dur="26">
                                          <p:stCondLst>
                                            <p:cond delay="1642"/>
                                          </p:stCondLst>
                                        </p:cTn>
                                        <p:tgtEl>
                                          <p:spTgt spid="1235971">
                                            <p:txEl>
                                              <p:pRg st="1" end="1"/>
                                            </p:txEl>
                                          </p:spTgt>
                                        </p:tgtEl>
                                      </p:cBhvr>
                                      <p:to x="100000" y="90000"/>
                                    </p:animScale>
                                    <p:animScale>
                                      <p:cBhvr>
                                        <p:cTn id="18" dur="166" decel="50000">
                                          <p:stCondLst>
                                            <p:cond delay="1668"/>
                                          </p:stCondLst>
                                        </p:cTn>
                                        <p:tgtEl>
                                          <p:spTgt spid="1235971">
                                            <p:txEl>
                                              <p:pRg st="1" end="1"/>
                                            </p:txEl>
                                          </p:spTgt>
                                        </p:tgtEl>
                                      </p:cBhvr>
                                      <p:to x="100000" y="100000"/>
                                    </p:animScale>
                                    <p:animScale>
                                      <p:cBhvr>
                                        <p:cTn id="19" dur="26">
                                          <p:stCondLst>
                                            <p:cond delay="1808"/>
                                          </p:stCondLst>
                                        </p:cTn>
                                        <p:tgtEl>
                                          <p:spTgt spid="1235971">
                                            <p:txEl>
                                              <p:pRg st="1" end="1"/>
                                            </p:txEl>
                                          </p:spTgt>
                                        </p:tgtEl>
                                      </p:cBhvr>
                                      <p:to x="100000" y="95000"/>
                                    </p:animScale>
                                    <p:animScale>
                                      <p:cBhvr>
                                        <p:cTn id="20" dur="166" decel="50000">
                                          <p:stCondLst>
                                            <p:cond delay="1834"/>
                                          </p:stCondLst>
                                        </p:cTn>
                                        <p:tgtEl>
                                          <p:spTgt spid="1235971">
                                            <p:txEl>
                                              <p:pRg st="1" end="1"/>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235971">
                                            <p:txEl>
                                              <p:pRg st="2" end="2"/>
                                            </p:txEl>
                                          </p:spTgt>
                                        </p:tgtEl>
                                        <p:attrNameLst>
                                          <p:attrName>style.visibility</p:attrName>
                                        </p:attrNameLst>
                                      </p:cBhvr>
                                      <p:to>
                                        <p:strVal val="visible"/>
                                      </p:to>
                                    </p:set>
                                    <p:animEffect transition="in" filter="wipe(down)">
                                      <p:cBhvr>
                                        <p:cTn id="25" dur="580">
                                          <p:stCondLst>
                                            <p:cond delay="0"/>
                                          </p:stCondLst>
                                        </p:cTn>
                                        <p:tgtEl>
                                          <p:spTgt spid="1235971">
                                            <p:txEl>
                                              <p:pRg st="2" end="2"/>
                                            </p:txEl>
                                          </p:spTgt>
                                        </p:tgtEl>
                                      </p:cBhvr>
                                    </p:animEffect>
                                    <p:anim calcmode="lin" valueType="num">
                                      <p:cBhvr>
                                        <p:cTn id="26" dur="1822" tmFilter="0,0; 0.14,0.36; 0.43,0.73; 0.71,0.91; 1.0,1.0">
                                          <p:stCondLst>
                                            <p:cond delay="0"/>
                                          </p:stCondLst>
                                        </p:cTn>
                                        <p:tgtEl>
                                          <p:spTgt spid="1235971">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35971">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35971">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35971">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35971">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35971">
                                            <p:txEl>
                                              <p:pRg st="2" end="2"/>
                                            </p:txEl>
                                          </p:spTgt>
                                        </p:tgtEl>
                                      </p:cBhvr>
                                      <p:to x="100000" y="60000"/>
                                    </p:animScale>
                                    <p:animScale>
                                      <p:cBhvr>
                                        <p:cTn id="32" dur="166" decel="50000">
                                          <p:stCondLst>
                                            <p:cond delay="676"/>
                                          </p:stCondLst>
                                        </p:cTn>
                                        <p:tgtEl>
                                          <p:spTgt spid="1235971">
                                            <p:txEl>
                                              <p:pRg st="2" end="2"/>
                                            </p:txEl>
                                          </p:spTgt>
                                        </p:tgtEl>
                                      </p:cBhvr>
                                      <p:to x="100000" y="100000"/>
                                    </p:animScale>
                                    <p:animScale>
                                      <p:cBhvr>
                                        <p:cTn id="33" dur="26">
                                          <p:stCondLst>
                                            <p:cond delay="1312"/>
                                          </p:stCondLst>
                                        </p:cTn>
                                        <p:tgtEl>
                                          <p:spTgt spid="1235971">
                                            <p:txEl>
                                              <p:pRg st="2" end="2"/>
                                            </p:txEl>
                                          </p:spTgt>
                                        </p:tgtEl>
                                      </p:cBhvr>
                                      <p:to x="100000" y="80000"/>
                                    </p:animScale>
                                    <p:animScale>
                                      <p:cBhvr>
                                        <p:cTn id="34" dur="166" decel="50000">
                                          <p:stCondLst>
                                            <p:cond delay="1338"/>
                                          </p:stCondLst>
                                        </p:cTn>
                                        <p:tgtEl>
                                          <p:spTgt spid="1235971">
                                            <p:txEl>
                                              <p:pRg st="2" end="2"/>
                                            </p:txEl>
                                          </p:spTgt>
                                        </p:tgtEl>
                                      </p:cBhvr>
                                      <p:to x="100000" y="100000"/>
                                    </p:animScale>
                                    <p:animScale>
                                      <p:cBhvr>
                                        <p:cTn id="35" dur="26">
                                          <p:stCondLst>
                                            <p:cond delay="1642"/>
                                          </p:stCondLst>
                                        </p:cTn>
                                        <p:tgtEl>
                                          <p:spTgt spid="1235971">
                                            <p:txEl>
                                              <p:pRg st="2" end="2"/>
                                            </p:txEl>
                                          </p:spTgt>
                                        </p:tgtEl>
                                      </p:cBhvr>
                                      <p:to x="100000" y="90000"/>
                                    </p:animScale>
                                    <p:animScale>
                                      <p:cBhvr>
                                        <p:cTn id="36" dur="166" decel="50000">
                                          <p:stCondLst>
                                            <p:cond delay="1668"/>
                                          </p:stCondLst>
                                        </p:cTn>
                                        <p:tgtEl>
                                          <p:spTgt spid="1235971">
                                            <p:txEl>
                                              <p:pRg st="2" end="2"/>
                                            </p:txEl>
                                          </p:spTgt>
                                        </p:tgtEl>
                                      </p:cBhvr>
                                      <p:to x="100000" y="100000"/>
                                    </p:animScale>
                                    <p:animScale>
                                      <p:cBhvr>
                                        <p:cTn id="37" dur="26">
                                          <p:stCondLst>
                                            <p:cond delay="1808"/>
                                          </p:stCondLst>
                                        </p:cTn>
                                        <p:tgtEl>
                                          <p:spTgt spid="1235971">
                                            <p:txEl>
                                              <p:pRg st="2" end="2"/>
                                            </p:txEl>
                                          </p:spTgt>
                                        </p:tgtEl>
                                      </p:cBhvr>
                                      <p:to x="100000" y="95000"/>
                                    </p:animScale>
                                    <p:animScale>
                                      <p:cBhvr>
                                        <p:cTn id="38" dur="166" decel="50000">
                                          <p:stCondLst>
                                            <p:cond delay="1834"/>
                                          </p:stCondLst>
                                        </p:cTn>
                                        <p:tgtEl>
                                          <p:spTgt spid="1235971">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235971">
                                            <p:txEl>
                                              <p:pRg st="3" end="3"/>
                                            </p:txEl>
                                          </p:spTgt>
                                        </p:tgtEl>
                                        <p:attrNameLst>
                                          <p:attrName>style.visibility</p:attrName>
                                        </p:attrNameLst>
                                      </p:cBhvr>
                                      <p:to>
                                        <p:strVal val="visible"/>
                                      </p:to>
                                    </p:set>
                                    <p:animEffect transition="in" filter="wipe(down)">
                                      <p:cBhvr>
                                        <p:cTn id="43" dur="580">
                                          <p:stCondLst>
                                            <p:cond delay="0"/>
                                          </p:stCondLst>
                                        </p:cTn>
                                        <p:tgtEl>
                                          <p:spTgt spid="1235971">
                                            <p:txEl>
                                              <p:pRg st="3" end="3"/>
                                            </p:txEl>
                                          </p:spTgt>
                                        </p:tgtEl>
                                      </p:cBhvr>
                                    </p:animEffect>
                                    <p:anim calcmode="lin" valueType="num">
                                      <p:cBhvr>
                                        <p:cTn id="44" dur="1822" tmFilter="0,0; 0.14,0.36; 0.43,0.73; 0.71,0.91; 1.0,1.0">
                                          <p:stCondLst>
                                            <p:cond delay="0"/>
                                          </p:stCondLst>
                                        </p:cTn>
                                        <p:tgtEl>
                                          <p:spTgt spid="1235971">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35971">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35971">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35971">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35971">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35971">
                                            <p:txEl>
                                              <p:pRg st="3" end="3"/>
                                            </p:txEl>
                                          </p:spTgt>
                                        </p:tgtEl>
                                      </p:cBhvr>
                                      <p:to x="100000" y="60000"/>
                                    </p:animScale>
                                    <p:animScale>
                                      <p:cBhvr>
                                        <p:cTn id="50" dur="166" decel="50000">
                                          <p:stCondLst>
                                            <p:cond delay="676"/>
                                          </p:stCondLst>
                                        </p:cTn>
                                        <p:tgtEl>
                                          <p:spTgt spid="1235971">
                                            <p:txEl>
                                              <p:pRg st="3" end="3"/>
                                            </p:txEl>
                                          </p:spTgt>
                                        </p:tgtEl>
                                      </p:cBhvr>
                                      <p:to x="100000" y="100000"/>
                                    </p:animScale>
                                    <p:animScale>
                                      <p:cBhvr>
                                        <p:cTn id="51" dur="26">
                                          <p:stCondLst>
                                            <p:cond delay="1312"/>
                                          </p:stCondLst>
                                        </p:cTn>
                                        <p:tgtEl>
                                          <p:spTgt spid="1235971">
                                            <p:txEl>
                                              <p:pRg st="3" end="3"/>
                                            </p:txEl>
                                          </p:spTgt>
                                        </p:tgtEl>
                                      </p:cBhvr>
                                      <p:to x="100000" y="80000"/>
                                    </p:animScale>
                                    <p:animScale>
                                      <p:cBhvr>
                                        <p:cTn id="52" dur="166" decel="50000">
                                          <p:stCondLst>
                                            <p:cond delay="1338"/>
                                          </p:stCondLst>
                                        </p:cTn>
                                        <p:tgtEl>
                                          <p:spTgt spid="1235971">
                                            <p:txEl>
                                              <p:pRg st="3" end="3"/>
                                            </p:txEl>
                                          </p:spTgt>
                                        </p:tgtEl>
                                      </p:cBhvr>
                                      <p:to x="100000" y="100000"/>
                                    </p:animScale>
                                    <p:animScale>
                                      <p:cBhvr>
                                        <p:cTn id="53" dur="26">
                                          <p:stCondLst>
                                            <p:cond delay="1642"/>
                                          </p:stCondLst>
                                        </p:cTn>
                                        <p:tgtEl>
                                          <p:spTgt spid="1235971">
                                            <p:txEl>
                                              <p:pRg st="3" end="3"/>
                                            </p:txEl>
                                          </p:spTgt>
                                        </p:tgtEl>
                                      </p:cBhvr>
                                      <p:to x="100000" y="90000"/>
                                    </p:animScale>
                                    <p:animScale>
                                      <p:cBhvr>
                                        <p:cTn id="54" dur="166" decel="50000">
                                          <p:stCondLst>
                                            <p:cond delay="1668"/>
                                          </p:stCondLst>
                                        </p:cTn>
                                        <p:tgtEl>
                                          <p:spTgt spid="1235971">
                                            <p:txEl>
                                              <p:pRg st="3" end="3"/>
                                            </p:txEl>
                                          </p:spTgt>
                                        </p:tgtEl>
                                      </p:cBhvr>
                                      <p:to x="100000" y="100000"/>
                                    </p:animScale>
                                    <p:animScale>
                                      <p:cBhvr>
                                        <p:cTn id="55" dur="26">
                                          <p:stCondLst>
                                            <p:cond delay="1808"/>
                                          </p:stCondLst>
                                        </p:cTn>
                                        <p:tgtEl>
                                          <p:spTgt spid="1235971">
                                            <p:txEl>
                                              <p:pRg st="3" end="3"/>
                                            </p:txEl>
                                          </p:spTgt>
                                        </p:tgtEl>
                                      </p:cBhvr>
                                      <p:to x="100000" y="95000"/>
                                    </p:animScale>
                                    <p:animScale>
                                      <p:cBhvr>
                                        <p:cTn id="56" dur="166" decel="50000">
                                          <p:stCondLst>
                                            <p:cond delay="1834"/>
                                          </p:stCondLst>
                                        </p:cTn>
                                        <p:tgtEl>
                                          <p:spTgt spid="1235971">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1235971">
                                            <p:txEl>
                                              <p:pRg st="4" end="4"/>
                                            </p:txEl>
                                          </p:spTgt>
                                        </p:tgtEl>
                                        <p:attrNameLst>
                                          <p:attrName>style.visibility</p:attrName>
                                        </p:attrNameLst>
                                      </p:cBhvr>
                                      <p:to>
                                        <p:strVal val="visible"/>
                                      </p:to>
                                    </p:set>
                                    <p:animEffect transition="in" filter="wipe(down)">
                                      <p:cBhvr>
                                        <p:cTn id="59" dur="580">
                                          <p:stCondLst>
                                            <p:cond delay="0"/>
                                          </p:stCondLst>
                                        </p:cTn>
                                        <p:tgtEl>
                                          <p:spTgt spid="1235971">
                                            <p:txEl>
                                              <p:pRg st="4" end="4"/>
                                            </p:txEl>
                                          </p:spTgt>
                                        </p:tgtEl>
                                      </p:cBhvr>
                                    </p:animEffect>
                                    <p:anim calcmode="lin" valueType="num">
                                      <p:cBhvr>
                                        <p:cTn id="60" dur="1822" tmFilter="0,0; 0.14,0.36; 0.43,0.73; 0.71,0.91; 1.0,1.0">
                                          <p:stCondLst>
                                            <p:cond delay="0"/>
                                          </p:stCondLst>
                                        </p:cTn>
                                        <p:tgtEl>
                                          <p:spTgt spid="1235971">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235971">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235971">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235971">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235971">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1235971">
                                            <p:txEl>
                                              <p:pRg st="4" end="4"/>
                                            </p:txEl>
                                          </p:spTgt>
                                        </p:tgtEl>
                                      </p:cBhvr>
                                      <p:to x="100000" y="60000"/>
                                    </p:animScale>
                                    <p:animScale>
                                      <p:cBhvr>
                                        <p:cTn id="66" dur="166" decel="50000">
                                          <p:stCondLst>
                                            <p:cond delay="676"/>
                                          </p:stCondLst>
                                        </p:cTn>
                                        <p:tgtEl>
                                          <p:spTgt spid="1235971">
                                            <p:txEl>
                                              <p:pRg st="4" end="4"/>
                                            </p:txEl>
                                          </p:spTgt>
                                        </p:tgtEl>
                                      </p:cBhvr>
                                      <p:to x="100000" y="100000"/>
                                    </p:animScale>
                                    <p:animScale>
                                      <p:cBhvr>
                                        <p:cTn id="67" dur="26">
                                          <p:stCondLst>
                                            <p:cond delay="1312"/>
                                          </p:stCondLst>
                                        </p:cTn>
                                        <p:tgtEl>
                                          <p:spTgt spid="1235971">
                                            <p:txEl>
                                              <p:pRg st="4" end="4"/>
                                            </p:txEl>
                                          </p:spTgt>
                                        </p:tgtEl>
                                      </p:cBhvr>
                                      <p:to x="100000" y="80000"/>
                                    </p:animScale>
                                    <p:animScale>
                                      <p:cBhvr>
                                        <p:cTn id="68" dur="166" decel="50000">
                                          <p:stCondLst>
                                            <p:cond delay="1338"/>
                                          </p:stCondLst>
                                        </p:cTn>
                                        <p:tgtEl>
                                          <p:spTgt spid="1235971">
                                            <p:txEl>
                                              <p:pRg st="4" end="4"/>
                                            </p:txEl>
                                          </p:spTgt>
                                        </p:tgtEl>
                                      </p:cBhvr>
                                      <p:to x="100000" y="100000"/>
                                    </p:animScale>
                                    <p:animScale>
                                      <p:cBhvr>
                                        <p:cTn id="69" dur="26">
                                          <p:stCondLst>
                                            <p:cond delay="1642"/>
                                          </p:stCondLst>
                                        </p:cTn>
                                        <p:tgtEl>
                                          <p:spTgt spid="1235971">
                                            <p:txEl>
                                              <p:pRg st="4" end="4"/>
                                            </p:txEl>
                                          </p:spTgt>
                                        </p:tgtEl>
                                      </p:cBhvr>
                                      <p:to x="100000" y="90000"/>
                                    </p:animScale>
                                    <p:animScale>
                                      <p:cBhvr>
                                        <p:cTn id="70" dur="166" decel="50000">
                                          <p:stCondLst>
                                            <p:cond delay="1668"/>
                                          </p:stCondLst>
                                        </p:cTn>
                                        <p:tgtEl>
                                          <p:spTgt spid="1235971">
                                            <p:txEl>
                                              <p:pRg st="4" end="4"/>
                                            </p:txEl>
                                          </p:spTgt>
                                        </p:tgtEl>
                                      </p:cBhvr>
                                      <p:to x="100000" y="100000"/>
                                    </p:animScale>
                                    <p:animScale>
                                      <p:cBhvr>
                                        <p:cTn id="71" dur="26">
                                          <p:stCondLst>
                                            <p:cond delay="1808"/>
                                          </p:stCondLst>
                                        </p:cTn>
                                        <p:tgtEl>
                                          <p:spTgt spid="1235971">
                                            <p:txEl>
                                              <p:pRg st="4" end="4"/>
                                            </p:txEl>
                                          </p:spTgt>
                                        </p:tgtEl>
                                      </p:cBhvr>
                                      <p:to x="100000" y="95000"/>
                                    </p:animScale>
                                    <p:animScale>
                                      <p:cBhvr>
                                        <p:cTn id="72" dur="166" decel="50000">
                                          <p:stCondLst>
                                            <p:cond delay="1834"/>
                                          </p:stCondLst>
                                        </p:cTn>
                                        <p:tgtEl>
                                          <p:spTgt spid="1235971">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1235971">
                                            <p:txEl>
                                              <p:pRg st="5" end="5"/>
                                            </p:txEl>
                                          </p:spTgt>
                                        </p:tgtEl>
                                        <p:attrNameLst>
                                          <p:attrName>style.visibility</p:attrName>
                                        </p:attrNameLst>
                                      </p:cBhvr>
                                      <p:to>
                                        <p:strVal val="visible"/>
                                      </p:to>
                                    </p:set>
                                    <p:animEffect transition="in" filter="wipe(down)">
                                      <p:cBhvr>
                                        <p:cTn id="75" dur="580">
                                          <p:stCondLst>
                                            <p:cond delay="0"/>
                                          </p:stCondLst>
                                        </p:cTn>
                                        <p:tgtEl>
                                          <p:spTgt spid="1235971">
                                            <p:txEl>
                                              <p:pRg st="5" end="5"/>
                                            </p:txEl>
                                          </p:spTgt>
                                        </p:tgtEl>
                                      </p:cBhvr>
                                    </p:animEffect>
                                    <p:anim calcmode="lin" valueType="num">
                                      <p:cBhvr>
                                        <p:cTn id="76" dur="1822" tmFilter="0,0; 0.14,0.36; 0.43,0.73; 0.71,0.91; 1.0,1.0">
                                          <p:stCondLst>
                                            <p:cond delay="0"/>
                                          </p:stCondLst>
                                        </p:cTn>
                                        <p:tgtEl>
                                          <p:spTgt spid="1235971">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235971">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235971">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235971">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235971">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1235971">
                                            <p:txEl>
                                              <p:pRg st="5" end="5"/>
                                            </p:txEl>
                                          </p:spTgt>
                                        </p:tgtEl>
                                      </p:cBhvr>
                                      <p:to x="100000" y="60000"/>
                                    </p:animScale>
                                    <p:animScale>
                                      <p:cBhvr>
                                        <p:cTn id="82" dur="166" decel="50000">
                                          <p:stCondLst>
                                            <p:cond delay="676"/>
                                          </p:stCondLst>
                                        </p:cTn>
                                        <p:tgtEl>
                                          <p:spTgt spid="1235971">
                                            <p:txEl>
                                              <p:pRg st="5" end="5"/>
                                            </p:txEl>
                                          </p:spTgt>
                                        </p:tgtEl>
                                      </p:cBhvr>
                                      <p:to x="100000" y="100000"/>
                                    </p:animScale>
                                    <p:animScale>
                                      <p:cBhvr>
                                        <p:cTn id="83" dur="26">
                                          <p:stCondLst>
                                            <p:cond delay="1312"/>
                                          </p:stCondLst>
                                        </p:cTn>
                                        <p:tgtEl>
                                          <p:spTgt spid="1235971">
                                            <p:txEl>
                                              <p:pRg st="5" end="5"/>
                                            </p:txEl>
                                          </p:spTgt>
                                        </p:tgtEl>
                                      </p:cBhvr>
                                      <p:to x="100000" y="80000"/>
                                    </p:animScale>
                                    <p:animScale>
                                      <p:cBhvr>
                                        <p:cTn id="84" dur="166" decel="50000">
                                          <p:stCondLst>
                                            <p:cond delay="1338"/>
                                          </p:stCondLst>
                                        </p:cTn>
                                        <p:tgtEl>
                                          <p:spTgt spid="1235971">
                                            <p:txEl>
                                              <p:pRg st="5" end="5"/>
                                            </p:txEl>
                                          </p:spTgt>
                                        </p:tgtEl>
                                      </p:cBhvr>
                                      <p:to x="100000" y="100000"/>
                                    </p:animScale>
                                    <p:animScale>
                                      <p:cBhvr>
                                        <p:cTn id="85" dur="26">
                                          <p:stCondLst>
                                            <p:cond delay="1642"/>
                                          </p:stCondLst>
                                        </p:cTn>
                                        <p:tgtEl>
                                          <p:spTgt spid="1235971">
                                            <p:txEl>
                                              <p:pRg st="5" end="5"/>
                                            </p:txEl>
                                          </p:spTgt>
                                        </p:tgtEl>
                                      </p:cBhvr>
                                      <p:to x="100000" y="90000"/>
                                    </p:animScale>
                                    <p:animScale>
                                      <p:cBhvr>
                                        <p:cTn id="86" dur="166" decel="50000">
                                          <p:stCondLst>
                                            <p:cond delay="1668"/>
                                          </p:stCondLst>
                                        </p:cTn>
                                        <p:tgtEl>
                                          <p:spTgt spid="1235971">
                                            <p:txEl>
                                              <p:pRg st="5" end="5"/>
                                            </p:txEl>
                                          </p:spTgt>
                                        </p:tgtEl>
                                      </p:cBhvr>
                                      <p:to x="100000" y="100000"/>
                                    </p:animScale>
                                    <p:animScale>
                                      <p:cBhvr>
                                        <p:cTn id="87" dur="26">
                                          <p:stCondLst>
                                            <p:cond delay="1808"/>
                                          </p:stCondLst>
                                        </p:cTn>
                                        <p:tgtEl>
                                          <p:spTgt spid="1235971">
                                            <p:txEl>
                                              <p:pRg st="5" end="5"/>
                                            </p:txEl>
                                          </p:spTgt>
                                        </p:tgtEl>
                                      </p:cBhvr>
                                      <p:to x="100000" y="95000"/>
                                    </p:animScale>
                                    <p:animScale>
                                      <p:cBhvr>
                                        <p:cTn id="88" dur="166" decel="50000">
                                          <p:stCondLst>
                                            <p:cond delay="1834"/>
                                          </p:stCondLst>
                                        </p:cTn>
                                        <p:tgtEl>
                                          <p:spTgt spid="1235971">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Generic Interfaces</a:t>
            </a:r>
          </a:p>
        </p:txBody>
      </p:sp>
      <p:sp>
        <p:nvSpPr>
          <p:cNvPr id="1236995" name="Rectangle 3"/>
          <p:cNvSpPr>
            <a:spLocks noGrp="1" noChangeArrowheads="1"/>
          </p:cNvSpPr>
          <p:nvPr>
            <p:ph idx="1"/>
          </p:nvPr>
        </p:nvSpPr>
        <p:spPr/>
        <p:txBody>
          <a:bodyPr/>
          <a:lstStyle/>
          <a:p>
            <a:pPr lvl="2" eaLnBrk="1" hangingPunct="1"/>
            <a:r>
              <a:rPr lang="en-US" altLang="en-US">
                <a:ea typeface="ＭＳ Ｐゴシック" panose="020B0600070205080204" pitchFamily="34" charset="-128"/>
              </a:rPr>
              <a:t>Now, for 2 objects, C1 and C2, consider the call</a:t>
            </a:r>
          </a:p>
          <a:p>
            <a:pPr lvl="3" eaLnBrk="1" hangingPunct="1">
              <a:buFontTx/>
              <a:buNone/>
            </a:pPr>
            <a:r>
              <a:rPr lang="en-US" altLang="en-US" b="1">
                <a:solidFill>
                  <a:srgbClr val="FF0000"/>
                </a:solidFill>
                <a:latin typeface="Courier New" panose="02070309020205020404" pitchFamily="49" charset="0"/>
                <a:ea typeface="ＭＳ Ｐゴシック" panose="020B0600070205080204" pitchFamily="34" charset="-128"/>
              </a:rPr>
              <a:t>C1.compareTo(C2)</a:t>
            </a:r>
          </a:p>
          <a:p>
            <a:pPr lvl="2" eaLnBrk="1" hangingPunct="1"/>
            <a:r>
              <a:rPr lang="en-US" altLang="en-US">
                <a:ea typeface="ＭＳ Ｐゴシック" panose="020B0600070205080204" pitchFamily="34" charset="-128"/>
              </a:rPr>
              <a:t>In the original version, the compiler could not do any type checking, since C2 can be any Object</a:t>
            </a:r>
          </a:p>
          <a:p>
            <a:pPr lvl="3" eaLnBrk="1" hangingPunct="1"/>
            <a:r>
              <a:rPr lang="en-US" altLang="en-US">
                <a:ea typeface="ＭＳ Ｐゴシック" panose="020B0600070205080204" pitchFamily="34" charset="-128"/>
              </a:rPr>
              <a:t>So if C2's object was incompatible with C1's object (i.e. apples and oranges) this problem would not be known until program execution</a:t>
            </a:r>
          </a:p>
          <a:p>
            <a:pPr lvl="2" eaLnBrk="1" hangingPunct="1"/>
            <a:r>
              <a:rPr lang="en-US" altLang="en-US">
                <a:ea typeface="ＭＳ Ｐゴシック" panose="020B0600070205080204" pitchFamily="34" charset="-128"/>
              </a:rPr>
              <a:t>In the new version, the compiler can check the type of C2 and make sure it matches with the type set for T in the definition of </a:t>
            </a:r>
            <a:r>
              <a:rPr lang="en-US" altLang="en-US" err="1">
                <a:ea typeface="ＭＳ Ｐゴシック" panose="020B0600070205080204" pitchFamily="34" charset="-128"/>
              </a:rPr>
              <a:t>compareTo</a:t>
            </a:r>
          </a:p>
          <a:p>
            <a:pPr lvl="3" eaLnBrk="1" hangingPunct="1"/>
            <a:r>
              <a:rPr lang="en-US" altLang="en-US">
                <a:ea typeface="ＭＳ Ｐゴシック" panose="020B0600070205080204" pitchFamily="34" charset="-128"/>
              </a:rPr>
              <a:t>If the types are incompatible, the compiler will give an error</a:t>
            </a:r>
          </a:p>
        </p:txBody>
      </p:sp>
      <p:sp>
        <p:nvSpPr>
          <p:cNvPr id="675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AF2010A0-039C-445D-9C2A-859C2AFCECDA}" type="slidenum">
              <a:rPr lang="en-US" altLang="en-US" sz="1400">
                <a:latin typeface="Arial" panose="020B0604020202020204" pitchFamily="34" charset="0"/>
              </a:rPr>
              <a:pPr eaLnBrk="1" hangingPunct="1"/>
              <a:t>13</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236995">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1236995">
                                            <p:txEl>
                                              <p:pRg st="2" end="2"/>
                                            </p:txEl>
                                          </p:spTgt>
                                        </p:tgtEl>
                                        <p:attrNameLst>
                                          <p:attrName>ppt_x</p:attrName>
                                        </p:attrNameLst>
                                      </p:cBhvr>
                                    </p:anim>
                                    <p:anim from="0" to="-1.0" calcmode="lin" valueType="num">
                                      <p:cBhvr>
                                        <p:cTn id="8" dur="200" decel="50000" autoRev="1" fill="hold">
                                          <p:stCondLst>
                                            <p:cond delay="600"/>
                                          </p:stCondLst>
                                        </p:cTn>
                                        <p:tgtEl>
                                          <p:spTgt spid="1236995">
                                            <p:txEl>
                                              <p:pRg st="2" end="2"/>
                                            </p:txEl>
                                          </p:spTgt>
                                        </p:tgtEl>
                                        <p:attrNameLst>
                                          <p:attrName>xshear</p:attrName>
                                        </p:attrNameLst>
                                      </p:cBhvr>
                                    </p:anim>
                                    <p:animScale>
                                      <p:cBhvr>
                                        <p:cTn id="9" dur="200" decel="100000" autoRev="1" fill="hold">
                                          <p:stCondLst>
                                            <p:cond delay="600"/>
                                          </p:stCondLst>
                                        </p:cTn>
                                        <p:tgtEl>
                                          <p:spTgt spid="1236995">
                                            <p:txEl>
                                              <p:pRg st="2" end="2"/>
                                            </p:txEl>
                                          </p:spTgt>
                                        </p:tgtEl>
                                      </p:cBhvr>
                                      <p:from x="100000" y="100000"/>
                                      <p:to x="80000" y="100000"/>
                                    </p:animScale>
                                    <p:anim by="(#ppt_h/3+#ppt_w*0.1)" calcmode="lin" valueType="num">
                                      <p:cBhvr additive="sum">
                                        <p:cTn id="10" dur="200" decel="100000" autoRev="1" fill="hold">
                                          <p:stCondLst>
                                            <p:cond delay="600"/>
                                          </p:stCondLst>
                                        </p:cTn>
                                        <p:tgtEl>
                                          <p:spTgt spid="1236995">
                                            <p:txEl>
                                              <p:pRg st="2" end="2"/>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236995">
                                            <p:txEl>
                                              <p:pRg st="3" end="3"/>
                                            </p:txEl>
                                          </p:spTgt>
                                        </p:tgtEl>
                                        <p:attrNameLst>
                                          <p:attrName>style.visibility</p:attrName>
                                        </p:attrNameLst>
                                      </p:cBhvr>
                                      <p:to>
                                        <p:strVal val="visible"/>
                                      </p:to>
                                    </p:set>
                                    <p:anim from="(-#ppt_w/2)" to="(#ppt_x)" calcmode="lin" valueType="num">
                                      <p:cBhvr>
                                        <p:cTn id="15" dur="600" fill="hold">
                                          <p:stCondLst>
                                            <p:cond delay="0"/>
                                          </p:stCondLst>
                                        </p:cTn>
                                        <p:tgtEl>
                                          <p:spTgt spid="1236995">
                                            <p:txEl>
                                              <p:pRg st="3" end="3"/>
                                            </p:txEl>
                                          </p:spTgt>
                                        </p:tgtEl>
                                        <p:attrNameLst>
                                          <p:attrName>ppt_x</p:attrName>
                                        </p:attrNameLst>
                                      </p:cBhvr>
                                    </p:anim>
                                    <p:anim from="0" to="-1.0" calcmode="lin" valueType="num">
                                      <p:cBhvr>
                                        <p:cTn id="16" dur="200" decel="50000" autoRev="1" fill="hold">
                                          <p:stCondLst>
                                            <p:cond delay="600"/>
                                          </p:stCondLst>
                                        </p:cTn>
                                        <p:tgtEl>
                                          <p:spTgt spid="1236995">
                                            <p:txEl>
                                              <p:pRg st="3" end="3"/>
                                            </p:txEl>
                                          </p:spTgt>
                                        </p:tgtEl>
                                        <p:attrNameLst>
                                          <p:attrName>xshear</p:attrName>
                                        </p:attrNameLst>
                                      </p:cBhvr>
                                    </p:anim>
                                    <p:animScale>
                                      <p:cBhvr>
                                        <p:cTn id="17" dur="200" decel="100000" autoRev="1" fill="hold">
                                          <p:stCondLst>
                                            <p:cond delay="600"/>
                                          </p:stCondLst>
                                        </p:cTn>
                                        <p:tgtEl>
                                          <p:spTgt spid="1236995">
                                            <p:txEl>
                                              <p:pRg st="3" end="3"/>
                                            </p:txEl>
                                          </p:spTgt>
                                        </p:tgtEl>
                                      </p:cBhvr>
                                      <p:from x="100000" y="100000"/>
                                      <p:to x="80000" y="100000"/>
                                    </p:animScale>
                                    <p:anim by="(#ppt_h/3+#ppt_w*0.1)" calcmode="lin" valueType="num">
                                      <p:cBhvr additive="sum">
                                        <p:cTn id="18" dur="200" decel="100000" autoRev="1" fill="hold">
                                          <p:stCondLst>
                                            <p:cond delay="600"/>
                                          </p:stCondLst>
                                        </p:cTn>
                                        <p:tgtEl>
                                          <p:spTgt spid="1236995">
                                            <p:txEl>
                                              <p:pRg st="3" end="3"/>
                                            </p:txEl>
                                          </p:spTgt>
                                        </p:tgtEl>
                                        <p:attrNameLst>
                                          <p:attrName>ppt_x</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1236995">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1236995">
                                            <p:txEl>
                                              <p:pRg st="4" end="4"/>
                                            </p:txEl>
                                          </p:spTgt>
                                        </p:tgtEl>
                                        <p:attrNameLst>
                                          <p:attrName>ppt_x</p:attrName>
                                        </p:attrNameLst>
                                      </p:cBhvr>
                                    </p:anim>
                                    <p:anim from="0" to="-1.0" calcmode="lin" valueType="num">
                                      <p:cBhvr>
                                        <p:cTn id="24" dur="200" decel="50000" autoRev="1" fill="hold">
                                          <p:stCondLst>
                                            <p:cond delay="600"/>
                                          </p:stCondLst>
                                        </p:cTn>
                                        <p:tgtEl>
                                          <p:spTgt spid="1236995">
                                            <p:txEl>
                                              <p:pRg st="4" end="4"/>
                                            </p:txEl>
                                          </p:spTgt>
                                        </p:tgtEl>
                                        <p:attrNameLst>
                                          <p:attrName>xshear</p:attrName>
                                        </p:attrNameLst>
                                      </p:cBhvr>
                                    </p:anim>
                                    <p:animScale>
                                      <p:cBhvr>
                                        <p:cTn id="25" dur="200" decel="100000" autoRev="1" fill="hold">
                                          <p:stCondLst>
                                            <p:cond delay="600"/>
                                          </p:stCondLst>
                                        </p:cTn>
                                        <p:tgtEl>
                                          <p:spTgt spid="1236995">
                                            <p:txEl>
                                              <p:pRg st="4" end="4"/>
                                            </p:txEl>
                                          </p:spTgt>
                                        </p:tgtEl>
                                      </p:cBhvr>
                                      <p:from x="100000" y="100000"/>
                                      <p:to x="80000" y="100000"/>
                                    </p:animScale>
                                    <p:anim by="(#ppt_h/3+#ppt_w*0.1)" calcmode="lin" valueType="num">
                                      <p:cBhvr additive="sum">
                                        <p:cTn id="26" dur="200" decel="100000" autoRev="1" fill="hold">
                                          <p:stCondLst>
                                            <p:cond delay="600"/>
                                          </p:stCondLst>
                                        </p:cTn>
                                        <p:tgtEl>
                                          <p:spTgt spid="1236995">
                                            <p:txEl>
                                              <p:pRg st="4" end="4"/>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236995">
                                            <p:txEl>
                                              <p:pRg st="5" end="5"/>
                                            </p:txEl>
                                          </p:spTgt>
                                        </p:tgtEl>
                                        <p:attrNameLst>
                                          <p:attrName>style.visibility</p:attrName>
                                        </p:attrNameLst>
                                      </p:cBhvr>
                                      <p:to>
                                        <p:strVal val="visible"/>
                                      </p:to>
                                    </p:set>
                                    <p:anim from="(-#ppt_w/2)" to="(#ppt_x)" calcmode="lin" valueType="num">
                                      <p:cBhvr>
                                        <p:cTn id="31" dur="600" fill="hold">
                                          <p:stCondLst>
                                            <p:cond delay="0"/>
                                          </p:stCondLst>
                                        </p:cTn>
                                        <p:tgtEl>
                                          <p:spTgt spid="1236995">
                                            <p:txEl>
                                              <p:pRg st="5" end="5"/>
                                            </p:txEl>
                                          </p:spTgt>
                                        </p:tgtEl>
                                        <p:attrNameLst>
                                          <p:attrName>ppt_x</p:attrName>
                                        </p:attrNameLst>
                                      </p:cBhvr>
                                    </p:anim>
                                    <p:anim from="0" to="-1.0" calcmode="lin" valueType="num">
                                      <p:cBhvr>
                                        <p:cTn id="32" dur="200" decel="50000" autoRev="1" fill="hold">
                                          <p:stCondLst>
                                            <p:cond delay="600"/>
                                          </p:stCondLst>
                                        </p:cTn>
                                        <p:tgtEl>
                                          <p:spTgt spid="1236995">
                                            <p:txEl>
                                              <p:pRg st="5" end="5"/>
                                            </p:txEl>
                                          </p:spTgt>
                                        </p:tgtEl>
                                        <p:attrNameLst>
                                          <p:attrName>xshear</p:attrName>
                                        </p:attrNameLst>
                                      </p:cBhvr>
                                    </p:anim>
                                    <p:animScale>
                                      <p:cBhvr>
                                        <p:cTn id="33" dur="200" decel="100000" autoRev="1" fill="hold">
                                          <p:stCondLst>
                                            <p:cond delay="600"/>
                                          </p:stCondLst>
                                        </p:cTn>
                                        <p:tgtEl>
                                          <p:spTgt spid="1236995">
                                            <p:txEl>
                                              <p:pRg st="5" end="5"/>
                                            </p:txEl>
                                          </p:spTgt>
                                        </p:tgtEl>
                                      </p:cBhvr>
                                      <p:from x="100000" y="100000"/>
                                      <p:to x="80000" y="100000"/>
                                    </p:animScale>
                                    <p:anim by="(#ppt_h/3+#ppt_w*0.1)" calcmode="lin" valueType="num">
                                      <p:cBhvr additive="sum">
                                        <p:cTn id="34" dur="200" decel="100000" autoRev="1" fill="hold">
                                          <p:stCondLst>
                                            <p:cond delay="600"/>
                                          </p:stCondLst>
                                        </p:cTn>
                                        <p:tgtEl>
                                          <p:spTgt spid="1236995">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Abstract Data Types</a:t>
            </a:r>
          </a:p>
        </p:txBody>
      </p:sp>
      <p:sp>
        <p:nvSpPr>
          <p:cNvPr id="74756" name="Rectangle 3"/>
          <p:cNvSpPr>
            <a:spLocks noGrp="1" noChangeArrowheads="1"/>
          </p:cNvSpPr>
          <p:nvPr>
            <p:ph idx="1"/>
          </p:nvPr>
        </p:nvSpPr>
        <p:spPr/>
        <p:txBody>
          <a:bodyPr/>
          <a:lstStyle/>
          <a:p>
            <a:pPr lvl="2" eaLnBrk="1" hangingPunct="1"/>
            <a:r>
              <a:rPr lang="en-US" altLang="en-US">
                <a:ea typeface="ＭＳ Ｐゴシック" panose="020B0600070205080204" pitchFamily="34" charset="-128"/>
              </a:rPr>
              <a:t>An ADT is a data type (data + operations) whose </a:t>
            </a:r>
            <a:r>
              <a:rPr lang="en-US" altLang="en-US">
                <a:solidFill>
                  <a:srgbClr val="FF0000"/>
                </a:solidFill>
                <a:ea typeface="ＭＳ Ｐゴシック" panose="020B0600070205080204" pitchFamily="34" charset="-128"/>
              </a:rPr>
              <a:t>functionality is separated from its implementation</a:t>
            </a:r>
          </a:p>
          <a:p>
            <a:pPr lvl="3" eaLnBrk="1" hangingPunct="1"/>
            <a:r>
              <a:rPr lang="en-US" altLang="en-US">
                <a:ea typeface="ＭＳ Ｐゴシック" panose="020B0600070205080204" pitchFamily="34" charset="-128"/>
              </a:rPr>
              <a:t>The same functionality can result from different implementations</a:t>
            </a:r>
            <a:endParaRPr lang="en-US" altLang="en-US">
              <a:ea typeface="Tahoma"/>
              <a:cs typeface="Tahoma"/>
            </a:endParaRPr>
          </a:p>
          <a:p>
            <a:pPr lvl="3" eaLnBrk="1" hangingPunct="1"/>
            <a:r>
              <a:rPr lang="en-US" altLang="en-US">
                <a:solidFill>
                  <a:schemeClr val="accent2"/>
                </a:solidFill>
                <a:ea typeface="ＭＳ Ｐゴシック" panose="020B0600070205080204" pitchFamily="34" charset="-128"/>
              </a:rPr>
              <a:t>Users of the ADT need only to know the functionality</a:t>
            </a:r>
            <a:endParaRPr lang="en-US" altLang="en-US">
              <a:solidFill>
                <a:schemeClr val="accent2"/>
              </a:solidFill>
              <a:ea typeface="Tahoma"/>
              <a:cs typeface="Tahoma"/>
            </a:endParaRPr>
          </a:p>
          <a:p>
            <a:pPr lvl="2" eaLnBrk="1" hangingPunct="1"/>
            <a:r>
              <a:rPr lang="en-US" altLang="en-US">
                <a:ea typeface="ＭＳ Ｐゴシック" panose="020B0600070205080204" pitchFamily="34" charset="-128"/>
              </a:rPr>
              <a:t>ADTs must be implemented by someone at some point</a:t>
            </a:r>
            <a:endParaRPr lang="en-US" altLang="en-US">
              <a:ea typeface="Tahoma"/>
              <a:cs typeface="Tahoma"/>
            </a:endParaRPr>
          </a:p>
          <a:p>
            <a:pPr lvl="3" eaLnBrk="1" hangingPunct="1"/>
            <a:r>
              <a:rPr lang="en-US" altLang="en-US">
                <a:solidFill>
                  <a:srgbClr val="0033CC"/>
                </a:solidFill>
                <a:ea typeface="ＭＳ Ｐゴシック" panose="020B0600070205080204" pitchFamily="34" charset="-128"/>
              </a:rPr>
              <a:t>Implementer must be concerned with the implementation details</a:t>
            </a:r>
            <a:endParaRPr lang="en-US" altLang="en-US">
              <a:solidFill>
                <a:srgbClr val="0033CC"/>
              </a:solidFill>
              <a:ea typeface="Tahoma"/>
              <a:cs typeface="Tahoma"/>
            </a:endParaRPr>
          </a:p>
          <a:p>
            <a:pPr lvl="1" eaLnBrk="1" hangingPunct="1"/>
            <a:r>
              <a:rPr lang="en-US" altLang="en-US">
                <a:ea typeface="ＭＳ Ｐゴシック" panose="020B0600070205080204" pitchFamily="34" charset="-128"/>
              </a:rPr>
              <a:t>In this course you will look at ADTs both from the </a:t>
            </a:r>
            <a:r>
              <a:rPr lang="en-US" altLang="en-US">
                <a:solidFill>
                  <a:srgbClr val="FF0000"/>
                </a:solidFill>
                <a:ea typeface="ＭＳ Ｐゴシック" panose="020B0600070205080204" pitchFamily="34" charset="-128"/>
              </a:rPr>
              <a:t>user's</a:t>
            </a:r>
            <a:r>
              <a:rPr lang="en-US" altLang="en-US">
                <a:ea typeface="ＭＳ Ｐゴシック" panose="020B0600070205080204" pitchFamily="34" charset="-128"/>
              </a:rPr>
              <a:t> and </a:t>
            </a:r>
            <a:r>
              <a:rPr lang="en-US" altLang="en-US">
                <a:solidFill>
                  <a:srgbClr val="FF0000"/>
                </a:solidFill>
                <a:ea typeface="ＭＳ Ｐゴシック" panose="020B0600070205080204" pitchFamily="34" charset="-128"/>
              </a:rPr>
              <a:t>implementer's</a:t>
            </a:r>
            <a:r>
              <a:rPr lang="en-US" altLang="en-US">
                <a:ea typeface="ＭＳ Ｐゴシック" panose="020B0600070205080204" pitchFamily="34" charset="-128"/>
              </a:rPr>
              <a:t> point of view</a:t>
            </a:r>
            <a:endParaRPr lang="en-US" altLang="en-US">
              <a:ea typeface="Tahoma"/>
              <a:cs typeface="Tahoma"/>
            </a:endParaRPr>
          </a:p>
        </p:txBody>
      </p:sp>
      <p:sp>
        <p:nvSpPr>
          <p:cNvPr id="747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4C14ADD8-2526-4328-83E6-E2866E5D3985}" type="slidenum">
              <a:rPr lang="en-US" altLang="en-US" sz="1400">
                <a:latin typeface="Arial" panose="020B0604020202020204" pitchFamily="34" charset="0"/>
              </a:rPr>
              <a:pPr eaLnBrk="1" hangingPunct="1"/>
              <a:t>14</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animEffect transition="in" filter="slide(fromBottom)">
                                      <p:cBhvr>
                                        <p:cTn id="7" dur="500"/>
                                        <p:tgtEl>
                                          <p:spTgt spid="7475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4756">
                                            <p:txEl>
                                              <p:pRg st="2" end="2"/>
                                            </p:txEl>
                                          </p:spTgt>
                                        </p:tgtEl>
                                        <p:attrNameLst>
                                          <p:attrName>style.visibility</p:attrName>
                                        </p:attrNameLst>
                                      </p:cBhvr>
                                      <p:to>
                                        <p:strVal val="visible"/>
                                      </p:to>
                                    </p:set>
                                    <p:animEffect transition="in" filter="slide(fromBottom)">
                                      <p:cBhvr>
                                        <p:cTn id="10" dur="500"/>
                                        <p:tgtEl>
                                          <p:spTgt spid="7475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74756">
                                            <p:txEl>
                                              <p:pRg st="3" end="3"/>
                                            </p:txEl>
                                          </p:spTgt>
                                        </p:tgtEl>
                                        <p:attrNameLst>
                                          <p:attrName>style.visibility</p:attrName>
                                        </p:attrNameLst>
                                      </p:cBhvr>
                                      <p:to>
                                        <p:strVal val="visible"/>
                                      </p:to>
                                    </p:set>
                                    <p:animEffect transition="in" filter="slide(fromBottom)">
                                      <p:cBhvr>
                                        <p:cTn id="15" dur="500"/>
                                        <p:tgtEl>
                                          <p:spTgt spid="74756">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74756">
                                            <p:txEl>
                                              <p:pRg st="4" end="4"/>
                                            </p:txEl>
                                          </p:spTgt>
                                        </p:tgtEl>
                                        <p:attrNameLst>
                                          <p:attrName>style.visibility</p:attrName>
                                        </p:attrNameLst>
                                      </p:cBhvr>
                                      <p:to>
                                        <p:strVal val="visible"/>
                                      </p:to>
                                    </p:set>
                                    <p:animEffect transition="in" filter="slide(fromBottom)">
                                      <p:cBhvr>
                                        <p:cTn id="18" dur="500"/>
                                        <p:tgtEl>
                                          <p:spTgt spid="7475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4756">
                                            <p:txEl>
                                              <p:pRg st="5" end="5"/>
                                            </p:txEl>
                                          </p:spTgt>
                                        </p:tgtEl>
                                        <p:attrNameLst>
                                          <p:attrName>style.visibility</p:attrName>
                                        </p:attrNameLst>
                                      </p:cBhvr>
                                      <p:to>
                                        <p:strVal val="visible"/>
                                      </p:to>
                                    </p:set>
                                    <p:animEffect transition="in" filter="slide(fromBottom)">
                                      <p:cBhvr>
                                        <p:cTn id="23" dur="500"/>
                                        <p:tgtEl>
                                          <p:spTgt spid="747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ADTs vs. Classes</a:t>
            </a:r>
          </a:p>
        </p:txBody>
      </p:sp>
      <p:sp>
        <p:nvSpPr>
          <p:cNvPr id="75780" name="Rectangle 3"/>
          <p:cNvSpPr>
            <a:spLocks noGrp="1" noChangeArrowheads="1"/>
          </p:cNvSpPr>
          <p:nvPr>
            <p:ph idx="1"/>
          </p:nvPr>
        </p:nvSpPr>
        <p:spPr>
          <a:xfrm>
            <a:off x="533400" y="1066800"/>
            <a:ext cx="8077200" cy="5181600"/>
          </a:xfrm>
        </p:spPr>
        <p:txBody>
          <a:bodyPr/>
          <a:lstStyle/>
          <a:p>
            <a:pPr eaLnBrk="1" hangingPunct="1"/>
            <a:r>
              <a:rPr lang="en-US" altLang="en-US">
                <a:ea typeface="ＭＳ Ｐゴシック" panose="020B0600070205080204" pitchFamily="34" charset="-128"/>
              </a:rPr>
              <a:t>The previous slides should be familiar to you</a:t>
            </a:r>
          </a:p>
          <a:p>
            <a:pPr lvl="1" eaLnBrk="1" hangingPunct="1"/>
            <a:r>
              <a:rPr lang="en-US" altLang="en-US">
                <a:ea typeface="ＭＳ Ｐゴシック" panose="020B0600070205080204" pitchFamily="34" charset="-128"/>
              </a:rPr>
              <a:t>We have already discussed the idea of data abstraction from classes</a:t>
            </a:r>
          </a:p>
          <a:p>
            <a:pPr lvl="1" eaLnBrk="1" hangingPunct="1"/>
            <a:r>
              <a:rPr lang="en-US" altLang="en-US">
                <a:solidFill>
                  <a:srgbClr val="FF0000"/>
                </a:solidFill>
                <a:ea typeface="ＭＳ Ｐゴシック" panose="020B0600070205080204" pitchFamily="34" charset="-128"/>
              </a:rPr>
              <a:t>ADTs</a:t>
            </a:r>
            <a:r>
              <a:rPr lang="en-US" altLang="en-US">
                <a:ea typeface="ＭＳ Ｐゴシック" panose="020B0600070205080204" pitchFamily="34" charset="-128"/>
              </a:rPr>
              <a:t> are </a:t>
            </a:r>
            <a:r>
              <a:rPr lang="en-US" altLang="en-US">
                <a:solidFill>
                  <a:srgbClr val="FF0000"/>
                </a:solidFill>
                <a:ea typeface="ＭＳ Ｐゴシック" panose="020B0600070205080204" pitchFamily="34" charset="-128"/>
              </a:rPr>
              <a:t>language-independent</a:t>
            </a:r>
            <a:r>
              <a:rPr lang="en-US" altLang="en-US">
                <a:ea typeface="ＭＳ Ｐゴシック" panose="020B0600070205080204" pitchFamily="34" charset="-128"/>
              </a:rPr>
              <a:t> representations of data types</a:t>
            </a:r>
          </a:p>
          <a:p>
            <a:pPr lvl="2" eaLnBrk="1" hangingPunct="1"/>
            <a:r>
              <a:rPr lang="en-US" altLang="en-US">
                <a:ea typeface="ＭＳ Ｐゴシック" panose="020B0600070205080204" pitchFamily="34" charset="-128"/>
              </a:rPr>
              <a:t>Can be used to specify a new data type that can then be implemented in various ways using different programming languages</a:t>
            </a:r>
          </a:p>
          <a:p>
            <a:pPr lvl="1" eaLnBrk="1" hangingPunct="1"/>
            <a:r>
              <a:rPr lang="en-US" altLang="en-US">
                <a:solidFill>
                  <a:srgbClr val="FF0000"/>
                </a:solidFill>
                <a:ea typeface="ＭＳ Ｐゴシック" panose="020B0600070205080204" pitchFamily="34" charset="-128"/>
              </a:rPr>
              <a:t>Classes</a:t>
            </a:r>
            <a:r>
              <a:rPr lang="en-US" altLang="en-US">
                <a:ea typeface="ＭＳ Ｐゴシック" panose="020B0600070205080204" pitchFamily="34" charset="-128"/>
              </a:rPr>
              <a:t> are </a:t>
            </a:r>
            <a:r>
              <a:rPr lang="en-US" altLang="en-US">
                <a:solidFill>
                  <a:srgbClr val="FF0000"/>
                </a:solidFill>
                <a:ea typeface="ＭＳ Ｐゴシック" panose="020B0600070205080204" pitchFamily="34" charset="-128"/>
              </a:rPr>
              <a:t>language-specific</a:t>
            </a:r>
            <a:r>
              <a:rPr lang="en-US" altLang="en-US">
                <a:ea typeface="ＭＳ Ｐゴシック" panose="020B0600070205080204" pitchFamily="34" charset="-128"/>
              </a:rPr>
              <a:t> structures that allow implementation of ADTs</a:t>
            </a:r>
          </a:p>
          <a:p>
            <a:pPr lvl="2" eaLnBrk="1" hangingPunct="1"/>
            <a:r>
              <a:rPr lang="en-US" altLang="en-US">
                <a:ea typeface="ＭＳ Ｐゴシック" panose="020B0600070205080204" pitchFamily="34" charset="-128"/>
              </a:rPr>
              <a:t>Only exist in object-oriented or object-based languages</a:t>
            </a:r>
          </a:p>
        </p:txBody>
      </p:sp>
      <p:sp>
        <p:nvSpPr>
          <p:cNvPr id="757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96A9C53A-9283-4C13-BA20-EDA9D9D5C088}" type="slidenum">
              <a:rPr lang="en-US" altLang="en-US" sz="1400">
                <a:latin typeface="Arial" panose="020B0604020202020204" pitchFamily="34" charset="0"/>
              </a:rPr>
              <a:pPr eaLnBrk="1" hangingPunct="1"/>
              <a:t>15</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anim calcmode="lin" valueType="num">
                                      <p:cBhvr>
                                        <p:cTn id="7" dur="1000" fill="hold"/>
                                        <p:tgtEl>
                                          <p:spTgt spid="75780">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75780">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75780">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75780">
                                            <p:txEl>
                                              <p:pRg st="2" end="2"/>
                                            </p:txEl>
                                          </p:spTgt>
                                        </p:tgtEl>
                                        <p:attrNameLst>
                                          <p:attrName>style.visibility</p:attrName>
                                        </p:attrNameLst>
                                      </p:cBhvr>
                                      <p:to>
                                        <p:strVal val="visible"/>
                                      </p:to>
                                    </p:set>
                                    <p:anim calcmode="lin" valueType="num">
                                      <p:cBhvr>
                                        <p:cTn id="14" dur="1000" fill="hold"/>
                                        <p:tgtEl>
                                          <p:spTgt spid="75780">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75780">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7578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75780">
                                            <p:txEl>
                                              <p:pRg st="3" end="3"/>
                                            </p:txEl>
                                          </p:spTgt>
                                        </p:tgtEl>
                                        <p:attrNameLst>
                                          <p:attrName>style.visibility</p:attrName>
                                        </p:attrNameLst>
                                      </p:cBhvr>
                                      <p:to>
                                        <p:strVal val="visible"/>
                                      </p:to>
                                    </p:set>
                                    <p:anim calcmode="lin" valueType="num">
                                      <p:cBhvr>
                                        <p:cTn id="21" dur="1000" fill="hold"/>
                                        <p:tgtEl>
                                          <p:spTgt spid="75780">
                                            <p:txEl>
                                              <p:pRg st="3" end="3"/>
                                            </p:txEl>
                                          </p:spTgt>
                                        </p:tgtEl>
                                        <p:attrNameLst>
                                          <p:attrName>ppt_w</p:attrName>
                                        </p:attrNameLst>
                                      </p:cBhvr>
                                      <p:tavLst>
                                        <p:tav tm="0">
                                          <p:val>
                                            <p:strVal val="#ppt_w+.3"/>
                                          </p:val>
                                        </p:tav>
                                        <p:tav tm="100000">
                                          <p:val>
                                            <p:strVal val="#ppt_w"/>
                                          </p:val>
                                        </p:tav>
                                      </p:tavLst>
                                    </p:anim>
                                    <p:anim calcmode="lin" valueType="num">
                                      <p:cBhvr>
                                        <p:cTn id="22" dur="1000" fill="hold"/>
                                        <p:tgtEl>
                                          <p:spTgt spid="75780">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75780">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75780">
                                            <p:txEl>
                                              <p:pRg st="4" end="4"/>
                                            </p:txEl>
                                          </p:spTgt>
                                        </p:tgtEl>
                                        <p:attrNameLst>
                                          <p:attrName>style.visibility</p:attrName>
                                        </p:attrNameLst>
                                      </p:cBhvr>
                                      <p:to>
                                        <p:strVal val="visible"/>
                                      </p:to>
                                    </p:set>
                                    <p:anim calcmode="lin" valueType="num">
                                      <p:cBhvr>
                                        <p:cTn id="28" dur="1000" fill="hold"/>
                                        <p:tgtEl>
                                          <p:spTgt spid="75780">
                                            <p:txEl>
                                              <p:pRg st="4" end="4"/>
                                            </p:txEl>
                                          </p:spTgt>
                                        </p:tgtEl>
                                        <p:attrNameLst>
                                          <p:attrName>ppt_w</p:attrName>
                                        </p:attrNameLst>
                                      </p:cBhvr>
                                      <p:tavLst>
                                        <p:tav tm="0">
                                          <p:val>
                                            <p:strVal val="#ppt_w+.3"/>
                                          </p:val>
                                        </p:tav>
                                        <p:tav tm="100000">
                                          <p:val>
                                            <p:strVal val="#ppt_w"/>
                                          </p:val>
                                        </p:tav>
                                      </p:tavLst>
                                    </p:anim>
                                    <p:anim calcmode="lin" valueType="num">
                                      <p:cBhvr>
                                        <p:cTn id="29" dur="1000" fill="hold"/>
                                        <p:tgtEl>
                                          <p:spTgt spid="75780">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75780">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75780">
                                            <p:txEl>
                                              <p:pRg st="5" end="5"/>
                                            </p:txEl>
                                          </p:spTgt>
                                        </p:tgtEl>
                                        <p:attrNameLst>
                                          <p:attrName>style.visibility</p:attrName>
                                        </p:attrNameLst>
                                      </p:cBhvr>
                                      <p:to>
                                        <p:strVal val="visible"/>
                                      </p:to>
                                    </p:set>
                                    <p:anim calcmode="lin" valueType="num">
                                      <p:cBhvr>
                                        <p:cTn id="35" dur="1000" fill="hold"/>
                                        <p:tgtEl>
                                          <p:spTgt spid="75780">
                                            <p:txEl>
                                              <p:pRg st="5" end="5"/>
                                            </p:txEl>
                                          </p:spTgt>
                                        </p:tgtEl>
                                        <p:attrNameLst>
                                          <p:attrName>ppt_w</p:attrName>
                                        </p:attrNameLst>
                                      </p:cBhvr>
                                      <p:tavLst>
                                        <p:tav tm="0">
                                          <p:val>
                                            <p:strVal val="#ppt_w+.3"/>
                                          </p:val>
                                        </p:tav>
                                        <p:tav tm="100000">
                                          <p:val>
                                            <p:strVal val="#ppt_w"/>
                                          </p:val>
                                        </p:tav>
                                      </p:tavLst>
                                    </p:anim>
                                    <p:anim calcmode="lin" valueType="num">
                                      <p:cBhvr>
                                        <p:cTn id="36" dur="1000" fill="hold"/>
                                        <p:tgtEl>
                                          <p:spTgt spid="75780">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757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 as ADTs</a:t>
            </a:r>
          </a:p>
        </p:txBody>
      </p:sp>
      <p:sp>
        <p:nvSpPr>
          <p:cNvPr id="78852" name="Rectangle 3"/>
          <p:cNvSpPr>
            <a:spLocks noGrp="1" noChangeArrowheads="1"/>
          </p:cNvSpPr>
          <p:nvPr>
            <p:ph idx="1"/>
          </p:nvPr>
        </p:nvSpPr>
        <p:spPr/>
        <p:txBody>
          <a:bodyPr/>
          <a:lstStyle/>
          <a:p>
            <a:pPr eaLnBrk="1" hangingPunct="1"/>
            <a:r>
              <a:rPr lang="en-US" altLang="en-US">
                <a:ea typeface="ＭＳ Ｐゴシック" panose="020B0600070205080204" pitchFamily="34" charset="-128"/>
              </a:rPr>
              <a:t>The text will typically use </a:t>
            </a:r>
            <a:r>
              <a:rPr lang="en-US" altLang="en-US">
                <a:solidFill>
                  <a:srgbClr val="008000"/>
                </a:solidFill>
                <a:ea typeface="ＭＳ Ｐゴシック" panose="020B0600070205080204" pitchFamily="34" charset="-128"/>
              </a:rPr>
              <a:t>interfaces as ADTs </a:t>
            </a:r>
            <a:r>
              <a:rPr lang="en-US" altLang="en-US">
                <a:ea typeface="ＭＳ Ｐゴシック" panose="020B0600070205080204" pitchFamily="34" charset="-128"/>
              </a:rPr>
              <a:t>and classes as </a:t>
            </a:r>
            <a:r>
              <a:rPr lang="en-US" altLang="en-US">
                <a:solidFill>
                  <a:srgbClr val="FF6600"/>
                </a:solidFill>
                <a:ea typeface="ＭＳ Ｐゴシック" panose="020B0600070205080204" pitchFamily="34" charset="-128"/>
              </a:rPr>
              <a:t>ADT implementations</a:t>
            </a:r>
          </a:p>
          <a:p>
            <a:pPr lvl="1" eaLnBrk="1" hangingPunct="1"/>
            <a:r>
              <a:rPr lang="en-US" altLang="en-US">
                <a:ea typeface="ＭＳ Ｐゴシック" panose="020B0600070205080204" pitchFamily="34" charset="-128"/>
              </a:rPr>
              <a:t>Using the interface we will have to rely on descriptions for the data rather than actual data</a:t>
            </a:r>
          </a:p>
          <a:p>
            <a:pPr lvl="2" eaLnBrk="1" hangingPunct="1"/>
            <a:r>
              <a:rPr lang="en-US" altLang="en-US">
                <a:ea typeface="ＭＳ Ｐゴシック" panose="020B0600070205080204" pitchFamily="34" charset="-128"/>
              </a:rPr>
              <a:t>The data itself is left unspecified and will be detailed in the class(es) that implement the interfaces</a:t>
            </a:r>
          </a:p>
          <a:p>
            <a:pPr lvl="3" eaLnBrk="1" hangingPunct="1"/>
            <a:r>
              <a:rPr lang="en-US" altLang="en-US">
                <a:ea typeface="ＭＳ Ｐゴシック" panose="020B0600070205080204" pitchFamily="34" charset="-128"/>
              </a:rPr>
              <a:t>This is ok since the data is typically specific to an implementation anyway</a:t>
            </a:r>
          </a:p>
          <a:p>
            <a:pPr lvl="1" eaLnBrk="1" hangingPunct="1"/>
            <a:r>
              <a:rPr lang="en-US" altLang="en-US">
                <a:ea typeface="ＭＳ Ｐゴシック" panose="020B0600070205080204" pitchFamily="34" charset="-128"/>
              </a:rPr>
              <a:t>Ex: ADT Stack</a:t>
            </a:r>
            <a:endParaRPr lang="en-US" altLang="en-US">
              <a:ea typeface="Tahoma"/>
              <a:cs typeface="Tahoma"/>
            </a:endParaRPr>
          </a:p>
          <a:p>
            <a:pPr lvl="3" eaLnBrk="1" hangingPunct="1"/>
            <a:r>
              <a:rPr lang="en-US" altLang="en-US">
                <a:ea typeface="ＭＳ Ｐゴシック" panose="020B0600070205080204" pitchFamily="34" charset="-128"/>
              </a:rPr>
              <a:t>Push an object onto the top of the Stack</a:t>
            </a:r>
          </a:p>
          <a:p>
            <a:pPr lvl="3" eaLnBrk="1" hangingPunct="1"/>
            <a:r>
              <a:rPr lang="en-US" altLang="en-US">
                <a:ea typeface="ＭＳ Ｐゴシック" panose="020B0600070205080204" pitchFamily="34" charset="-128"/>
              </a:rPr>
              <a:t>Pop an object off the top of the Stack</a:t>
            </a:r>
          </a:p>
          <a:p>
            <a:pPr lvl="4" eaLnBrk="1" hangingPunct="1"/>
            <a:r>
              <a:rPr lang="en-US" altLang="en-US">
                <a:ea typeface="ＭＳ Ｐゴシック" panose="020B0600070205080204" pitchFamily="34" charset="-128"/>
              </a:rPr>
              <a:t>At this (ADT) level we don't care how the data is actually represented, as long as the methods work as specified</a:t>
            </a:r>
          </a:p>
        </p:txBody>
      </p:sp>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20E8FA9F-25C1-4AF6-9BC0-3E6962BB2FA8}" type="slidenum">
              <a:rPr lang="en-US" altLang="en-US" sz="1400">
                <a:latin typeface="Arial" panose="020B0604020202020204" pitchFamily="34" charset="0"/>
              </a:rPr>
              <a:pPr eaLnBrk="1" hangingPunct="1"/>
              <a:t>16</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anim calcmode="lin" valueType="num">
                                      <p:cBhvr>
                                        <p:cTn id="7" dur="500" decel="50000" fill="hold">
                                          <p:stCondLst>
                                            <p:cond delay="0"/>
                                          </p:stCondLst>
                                        </p:cTn>
                                        <p:tgtEl>
                                          <p:spTgt spid="78852">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8852">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8852">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8852">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8852">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8852">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8852">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885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8852">
                                            <p:txEl>
                                              <p:pRg st="2" end="2"/>
                                            </p:txEl>
                                          </p:spTgt>
                                        </p:tgtEl>
                                        <p:attrNameLst>
                                          <p:attrName>style.visibility</p:attrName>
                                        </p:attrNameLst>
                                      </p:cBhvr>
                                      <p:to>
                                        <p:strVal val="visible"/>
                                      </p:to>
                                    </p:set>
                                    <p:anim calcmode="lin" valueType="num">
                                      <p:cBhvr>
                                        <p:cTn id="19" dur="500" decel="50000" fill="hold">
                                          <p:stCondLst>
                                            <p:cond delay="0"/>
                                          </p:stCondLst>
                                        </p:cTn>
                                        <p:tgtEl>
                                          <p:spTgt spid="78852">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8852">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8852">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78852">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8852">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8852">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8852">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8852">
                                            <p:txEl>
                                              <p:pRg st="2" end="2"/>
                                            </p:txEl>
                                          </p:spTgt>
                                        </p:tgtEl>
                                      </p:cBhvr>
                                    </p:animEffect>
                                  </p:childTnLst>
                                </p:cTn>
                              </p:par>
                              <p:par>
                                <p:cTn id="27" presetID="25" presetClass="entr" presetSubtype="0" fill="hold" nodeType="withEffect">
                                  <p:stCondLst>
                                    <p:cond delay="0"/>
                                  </p:stCondLst>
                                  <p:childTnLst>
                                    <p:set>
                                      <p:cBhvr>
                                        <p:cTn id="28" dur="1" fill="hold">
                                          <p:stCondLst>
                                            <p:cond delay="0"/>
                                          </p:stCondLst>
                                        </p:cTn>
                                        <p:tgtEl>
                                          <p:spTgt spid="78852">
                                            <p:txEl>
                                              <p:pRg st="3" end="3"/>
                                            </p:txEl>
                                          </p:spTgt>
                                        </p:tgtEl>
                                        <p:attrNameLst>
                                          <p:attrName>style.visibility</p:attrName>
                                        </p:attrNameLst>
                                      </p:cBhvr>
                                      <p:to>
                                        <p:strVal val="visible"/>
                                      </p:to>
                                    </p:set>
                                    <p:anim calcmode="lin" valueType="num">
                                      <p:cBhvr>
                                        <p:cTn id="29" dur="500" decel="50000" fill="hold">
                                          <p:stCondLst>
                                            <p:cond delay="0"/>
                                          </p:stCondLst>
                                        </p:cTn>
                                        <p:tgtEl>
                                          <p:spTgt spid="78852">
                                            <p:txEl>
                                              <p:pRg st="3" end="3"/>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78852">
                                            <p:txEl>
                                              <p:pRg st="3" end="3"/>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78852">
                                            <p:txEl>
                                              <p:pRg st="3" end="3"/>
                                            </p:txEl>
                                          </p:spTgt>
                                        </p:tgtEl>
                                        <p:attrNameLst>
                                          <p:attrName>ppt_w</p:attrName>
                                        </p:attrNameLst>
                                      </p:cBhvr>
                                      <p:tavLst>
                                        <p:tav tm="0">
                                          <p:val>
                                            <p:strVal val="#ppt_w*.05"/>
                                          </p:val>
                                        </p:tav>
                                        <p:tav tm="100000">
                                          <p:val>
                                            <p:strVal val="#ppt_w"/>
                                          </p:val>
                                        </p:tav>
                                      </p:tavLst>
                                    </p:anim>
                                    <p:anim calcmode="lin" valueType="num">
                                      <p:cBhvr>
                                        <p:cTn id="32" dur="1000" fill="hold"/>
                                        <p:tgtEl>
                                          <p:spTgt spid="78852">
                                            <p:txEl>
                                              <p:pRg st="3" end="3"/>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78852">
                                            <p:txEl>
                                              <p:pRg st="3" end="3"/>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78852">
                                            <p:txEl>
                                              <p:pRg st="3" end="3"/>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78852">
                                            <p:txEl>
                                              <p:pRg st="3" end="3"/>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78852">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5" presetClass="entr" presetSubtype="0" fill="hold" nodeType="clickEffect">
                                  <p:stCondLst>
                                    <p:cond delay="0"/>
                                  </p:stCondLst>
                                  <p:childTnLst>
                                    <p:set>
                                      <p:cBhvr>
                                        <p:cTn id="40" dur="1" fill="hold">
                                          <p:stCondLst>
                                            <p:cond delay="0"/>
                                          </p:stCondLst>
                                        </p:cTn>
                                        <p:tgtEl>
                                          <p:spTgt spid="78852">
                                            <p:txEl>
                                              <p:pRg st="4" end="4"/>
                                            </p:txEl>
                                          </p:spTgt>
                                        </p:tgtEl>
                                        <p:attrNameLst>
                                          <p:attrName>style.visibility</p:attrName>
                                        </p:attrNameLst>
                                      </p:cBhvr>
                                      <p:to>
                                        <p:strVal val="visible"/>
                                      </p:to>
                                    </p:set>
                                    <p:anim calcmode="lin" valueType="num">
                                      <p:cBhvr>
                                        <p:cTn id="41" dur="500" decel="50000" fill="hold">
                                          <p:stCondLst>
                                            <p:cond delay="0"/>
                                          </p:stCondLst>
                                        </p:cTn>
                                        <p:tgtEl>
                                          <p:spTgt spid="78852">
                                            <p:txEl>
                                              <p:pRg st="4" end="4"/>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78852">
                                            <p:txEl>
                                              <p:pRg st="4" end="4"/>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78852">
                                            <p:txEl>
                                              <p:pRg st="4" end="4"/>
                                            </p:txEl>
                                          </p:spTgt>
                                        </p:tgtEl>
                                        <p:attrNameLst>
                                          <p:attrName>ppt_w</p:attrName>
                                        </p:attrNameLst>
                                      </p:cBhvr>
                                      <p:tavLst>
                                        <p:tav tm="0">
                                          <p:val>
                                            <p:strVal val="#ppt_w*.05"/>
                                          </p:val>
                                        </p:tav>
                                        <p:tav tm="100000">
                                          <p:val>
                                            <p:strVal val="#ppt_w"/>
                                          </p:val>
                                        </p:tav>
                                      </p:tavLst>
                                    </p:anim>
                                    <p:anim calcmode="lin" valueType="num">
                                      <p:cBhvr>
                                        <p:cTn id="44" dur="1000" fill="hold"/>
                                        <p:tgtEl>
                                          <p:spTgt spid="78852">
                                            <p:txEl>
                                              <p:pRg st="4" end="4"/>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78852">
                                            <p:txEl>
                                              <p:pRg st="4" end="4"/>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78852">
                                            <p:txEl>
                                              <p:pRg st="4" end="4"/>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78852">
                                            <p:txEl>
                                              <p:pRg st="4" end="4"/>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78852">
                                            <p:txEl>
                                              <p:pRg st="4" end="4"/>
                                            </p:txEl>
                                          </p:spTgt>
                                        </p:tgtEl>
                                      </p:cBhvr>
                                    </p:animEffect>
                                  </p:childTnLst>
                                </p:cTn>
                              </p:par>
                              <p:par>
                                <p:cTn id="49" presetID="25" presetClass="entr" presetSubtype="0" fill="hold" nodeType="withEffect">
                                  <p:stCondLst>
                                    <p:cond delay="0"/>
                                  </p:stCondLst>
                                  <p:childTnLst>
                                    <p:set>
                                      <p:cBhvr>
                                        <p:cTn id="50" dur="1" fill="hold">
                                          <p:stCondLst>
                                            <p:cond delay="0"/>
                                          </p:stCondLst>
                                        </p:cTn>
                                        <p:tgtEl>
                                          <p:spTgt spid="78852">
                                            <p:txEl>
                                              <p:pRg st="5" end="5"/>
                                            </p:txEl>
                                          </p:spTgt>
                                        </p:tgtEl>
                                        <p:attrNameLst>
                                          <p:attrName>style.visibility</p:attrName>
                                        </p:attrNameLst>
                                      </p:cBhvr>
                                      <p:to>
                                        <p:strVal val="visible"/>
                                      </p:to>
                                    </p:set>
                                    <p:anim calcmode="lin" valueType="num">
                                      <p:cBhvr>
                                        <p:cTn id="51" dur="500" decel="50000" fill="hold">
                                          <p:stCondLst>
                                            <p:cond delay="0"/>
                                          </p:stCondLst>
                                        </p:cTn>
                                        <p:tgtEl>
                                          <p:spTgt spid="78852">
                                            <p:txEl>
                                              <p:pRg st="5" end="5"/>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78852">
                                            <p:txEl>
                                              <p:pRg st="5" end="5"/>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78852">
                                            <p:txEl>
                                              <p:pRg st="5" end="5"/>
                                            </p:txEl>
                                          </p:spTgt>
                                        </p:tgtEl>
                                        <p:attrNameLst>
                                          <p:attrName>ppt_w</p:attrName>
                                        </p:attrNameLst>
                                      </p:cBhvr>
                                      <p:tavLst>
                                        <p:tav tm="0">
                                          <p:val>
                                            <p:strVal val="#ppt_w*.05"/>
                                          </p:val>
                                        </p:tav>
                                        <p:tav tm="100000">
                                          <p:val>
                                            <p:strVal val="#ppt_w"/>
                                          </p:val>
                                        </p:tav>
                                      </p:tavLst>
                                    </p:anim>
                                    <p:anim calcmode="lin" valueType="num">
                                      <p:cBhvr>
                                        <p:cTn id="54" dur="1000" fill="hold"/>
                                        <p:tgtEl>
                                          <p:spTgt spid="78852">
                                            <p:txEl>
                                              <p:pRg st="5" end="5"/>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78852">
                                            <p:txEl>
                                              <p:pRg st="5" end="5"/>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78852">
                                            <p:txEl>
                                              <p:pRg st="5" end="5"/>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78852">
                                            <p:txEl>
                                              <p:pRg st="5" end="5"/>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78852">
                                            <p:txEl>
                                              <p:pRg st="5" end="5"/>
                                            </p:txEl>
                                          </p:spTgt>
                                        </p:tgtEl>
                                      </p:cBhvr>
                                    </p:animEffect>
                                  </p:childTnLst>
                                </p:cTn>
                              </p:par>
                              <p:par>
                                <p:cTn id="59" presetID="25" presetClass="entr" presetSubtype="0" fill="hold" nodeType="withEffect">
                                  <p:stCondLst>
                                    <p:cond delay="0"/>
                                  </p:stCondLst>
                                  <p:childTnLst>
                                    <p:set>
                                      <p:cBhvr>
                                        <p:cTn id="60" dur="1" fill="hold">
                                          <p:stCondLst>
                                            <p:cond delay="0"/>
                                          </p:stCondLst>
                                        </p:cTn>
                                        <p:tgtEl>
                                          <p:spTgt spid="78852">
                                            <p:txEl>
                                              <p:pRg st="6" end="6"/>
                                            </p:txEl>
                                          </p:spTgt>
                                        </p:tgtEl>
                                        <p:attrNameLst>
                                          <p:attrName>style.visibility</p:attrName>
                                        </p:attrNameLst>
                                      </p:cBhvr>
                                      <p:to>
                                        <p:strVal val="visible"/>
                                      </p:to>
                                    </p:set>
                                    <p:anim calcmode="lin" valueType="num">
                                      <p:cBhvr>
                                        <p:cTn id="61" dur="500" decel="50000" fill="hold">
                                          <p:stCondLst>
                                            <p:cond delay="0"/>
                                          </p:stCondLst>
                                        </p:cTn>
                                        <p:tgtEl>
                                          <p:spTgt spid="78852">
                                            <p:txEl>
                                              <p:pRg st="6" end="6"/>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78852">
                                            <p:txEl>
                                              <p:pRg st="6" end="6"/>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78852">
                                            <p:txEl>
                                              <p:pRg st="6" end="6"/>
                                            </p:txEl>
                                          </p:spTgt>
                                        </p:tgtEl>
                                        <p:attrNameLst>
                                          <p:attrName>ppt_w</p:attrName>
                                        </p:attrNameLst>
                                      </p:cBhvr>
                                      <p:tavLst>
                                        <p:tav tm="0">
                                          <p:val>
                                            <p:strVal val="#ppt_w*.05"/>
                                          </p:val>
                                        </p:tav>
                                        <p:tav tm="100000">
                                          <p:val>
                                            <p:strVal val="#ppt_w"/>
                                          </p:val>
                                        </p:tav>
                                      </p:tavLst>
                                    </p:anim>
                                    <p:anim calcmode="lin" valueType="num">
                                      <p:cBhvr>
                                        <p:cTn id="64" dur="1000" fill="hold"/>
                                        <p:tgtEl>
                                          <p:spTgt spid="78852">
                                            <p:txEl>
                                              <p:pRg st="6" end="6"/>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78852">
                                            <p:txEl>
                                              <p:pRg st="6" end="6"/>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78852">
                                            <p:txEl>
                                              <p:pRg st="6" end="6"/>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78852">
                                            <p:txEl>
                                              <p:pRg st="6" end="6"/>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78852">
                                            <p:txEl>
                                              <p:pRg st="6" end="6"/>
                                            </p:txEl>
                                          </p:spTgt>
                                        </p:tgtEl>
                                      </p:cBhvr>
                                    </p:animEffect>
                                  </p:childTnLst>
                                </p:cTn>
                              </p:par>
                              <p:par>
                                <p:cTn id="69" presetID="25" presetClass="entr" presetSubtype="0" fill="hold" nodeType="withEffect">
                                  <p:stCondLst>
                                    <p:cond delay="0"/>
                                  </p:stCondLst>
                                  <p:childTnLst>
                                    <p:set>
                                      <p:cBhvr>
                                        <p:cTn id="70" dur="1" fill="hold">
                                          <p:stCondLst>
                                            <p:cond delay="0"/>
                                          </p:stCondLst>
                                        </p:cTn>
                                        <p:tgtEl>
                                          <p:spTgt spid="78852">
                                            <p:txEl>
                                              <p:pRg st="7" end="7"/>
                                            </p:txEl>
                                          </p:spTgt>
                                        </p:tgtEl>
                                        <p:attrNameLst>
                                          <p:attrName>style.visibility</p:attrName>
                                        </p:attrNameLst>
                                      </p:cBhvr>
                                      <p:to>
                                        <p:strVal val="visible"/>
                                      </p:to>
                                    </p:set>
                                    <p:anim calcmode="lin" valueType="num">
                                      <p:cBhvr>
                                        <p:cTn id="71" dur="500" decel="50000" fill="hold">
                                          <p:stCondLst>
                                            <p:cond delay="0"/>
                                          </p:stCondLst>
                                        </p:cTn>
                                        <p:tgtEl>
                                          <p:spTgt spid="78852">
                                            <p:txEl>
                                              <p:pRg st="7" end="7"/>
                                            </p:txEl>
                                          </p:spTgt>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78852">
                                            <p:txEl>
                                              <p:pRg st="7" end="7"/>
                                            </p:txEl>
                                          </p:spTgt>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78852">
                                            <p:txEl>
                                              <p:pRg st="7" end="7"/>
                                            </p:txEl>
                                          </p:spTgt>
                                        </p:tgtEl>
                                        <p:attrNameLst>
                                          <p:attrName>ppt_w</p:attrName>
                                        </p:attrNameLst>
                                      </p:cBhvr>
                                      <p:tavLst>
                                        <p:tav tm="0">
                                          <p:val>
                                            <p:strVal val="#ppt_w*.05"/>
                                          </p:val>
                                        </p:tav>
                                        <p:tav tm="100000">
                                          <p:val>
                                            <p:strVal val="#ppt_w"/>
                                          </p:val>
                                        </p:tav>
                                      </p:tavLst>
                                    </p:anim>
                                    <p:anim calcmode="lin" valueType="num">
                                      <p:cBhvr>
                                        <p:cTn id="74" dur="1000" fill="hold"/>
                                        <p:tgtEl>
                                          <p:spTgt spid="78852">
                                            <p:txEl>
                                              <p:pRg st="7" end="7"/>
                                            </p:txEl>
                                          </p:spTgt>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78852">
                                            <p:txEl>
                                              <p:pRg st="7" end="7"/>
                                            </p:txEl>
                                          </p:spTgt>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78852">
                                            <p:txEl>
                                              <p:pRg st="7" end="7"/>
                                            </p:txEl>
                                          </p:spTgt>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78852">
                                            <p:txEl>
                                              <p:pRg st="7" end="7"/>
                                            </p:txEl>
                                          </p:spTgt>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7885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tLang="en-US">
                <a:ea typeface="ＭＳ Ｐゴシック" panose="020B0600070205080204" pitchFamily="34" charset="-128"/>
              </a:rPr>
              <a:t>ADT Bag</a:t>
            </a:r>
          </a:p>
        </p:txBody>
      </p:sp>
      <p:sp>
        <p:nvSpPr>
          <p:cNvPr id="3" name="Content Placeholder 2"/>
          <p:cNvSpPr>
            <a:spLocks noGrp="1"/>
          </p:cNvSpPr>
          <p:nvPr>
            <p:ph idx="1"/>
          </p:nvPr>
        </p:nvSpPr>
        <p:spPr/>
        <p:txBody>
          <a:bodyPr/>
          <a:lstStyle/>
          <a:p>
            <a:r>
              <a:rPr lang="en-US" altLang="en-US">
                <a:ea typeface="ＭＳ Ｐゴシック" panose="020B0600070205080204" pitchFamily="34" charset="-128"/>
              </a:rPr>
              <a:t>The </a:t>
            </a:r>
            <a:r>
              <a:rPr lang="en-US" altLang="en-US">
                <a:solidFill>
                  <a:srgbClr val="FF0000"/>
                </a:solidFill>
                <a:ea typeface="ＭＳ Ｐゴシック" panose="020B0600070205080204" pitchFamily="34" charset="-128"/>
              </a:rPr>
              <a:t>Bag</a:t>
            </a:r>
          </a:p>
          <a:p>
            <a:pPr lvl="1"/>
            <a:r>
              <a:rPr lang="en-US" altLang="en-US">
                <a:ea typeface="ＭＳ Ｐゴシック" panose="020B0600070205080204" pitchFamily="34" charset="-128"/>
              </a:rPr>
              <a:t>Think of a real bag in which we can place things</a:t>
            </a:r>
            <a:endParaRPr lang="en-US" altLang="en-US">
              <a:ea typeface="Tahoma"/>
              <a:cs typeface="Tahoma"/>
            </a:endParaRPr>
          </a:p>
          <a:p>
            <a:pPr lvl="1"/>
            <a:r>
              <a:rPr lang="en-US" altLang="en-US">
                <a:ea typeface="ＭＳ Ｐゴシック" panose="020B0600070205080204" pitchFamily="34" charset="-128"/>
              </a:rPr>
              <a:t>No rule about how many items to put in</a:t>
            </a:r>
            <a:endParaRPr lang="en-US" altLang="en-US">
              <a:ea typeface="Tahoma"/>
              <a:cs typeface="Tahoma"/>
            </a:endParaRPr>
          </a:p>
          <a:p>
            <a:pPr lvl="1"/>
            <a:r>
              <a:rPr lang="en-US" altLang="en-US">
                <a:ea typeface="ＭＳ Ｐゴシック" panose="020B0600070205080204" pitchFamily="34" charset="-128"/>
              </a:rPr>
              <a:t>No rule about the order of the items</a:t>
            </a:r>
            <a:endParaRPr lang="en-US" altLang="en-US">
              <a:ea typeface="Tahoma"/>
              <a:cs typeface="Tahoma"/>
            </a:endParaRPr>
          </a:p>
          <a:p>
            <a:pPr lvl="1"/>
            <a:r>
              <a:rPr lang="en-US" altLang="en-US">
                <a:ea typeface="ＭＳ Ｐゴシック" panose="020B0600070205080204" pitchFamily="34" charset="-128"/>
              </a:rPr>
              <a:t>No rule about duplicate items</a:t>
            </a:r>
            <a:endParaRPr lang="en-US" altLang="en-US">
              <a:ea typeface="Tahoma"/>
              <a:cs typeface="Tahoma"/>
            </a:endParaRPr>
          </a:p>
          <a:p>
            <a:pPr lvl="1"/>
            <a:r>
              <a:rPr lang="en-US" altLang="en-US">
                <a:ea typeface="ＭＳ Ｐゴシック" panose="020B0600070205080204" pitchFamily="34" charset="-128"/>
              </a:rPr>
              <a:t>No rule about what type of items to put in</a:t>
            </a:r>
            <a:endParaRPr lang="en-US" altLang="en-US">
              <a:ea typeface="Tahoma"/>
              <a:cs typeface="Tahoma"/>
            </a:endParaRPr>
          </a:p>
          <a:p>
            <a:pPr lvl="2"/>
            <a:r>
              <a:rPr lang="en-US" altLang="en-US">
                <a:ea typeface="ＭＳ Ｐゴシック" panose="020B0600070205080204" pitchFamily="34" charset="-128"/>
              </a:rPr>
              <a:t>However, we will make it homogeneous by requiring the items to be the same class or subclass of a specific Java type</a:t>
            </a:r>
            <a:endParaRPr lang="en-US" altLang="en-US">
              <a:ea typeface="Tahoma"/>
              <a:cs typeface="Tahoma"/>
            </a:endParaRPr>
          </a:p>
          <a:p>
            <a:pPr lvl="1"/>
            <a:r>
              <a:rPr lang="en-US" altLang="en-US">
                <a:ea typeface="ＭＳ Ｐゴシック" panose="020B0600070205080204" pitchFamily="34" charset="-128"/>
              </a:rPr>
              <a:t>Let’s look at the interface</a:t>
            </a:r>
            <a:endParaRPr lang="en-US" altLang="en-US">
              <a:ea typeface="Tahoma"/>
              <a:cs typeface="Tahoma"/>
            </a:endParaRPr>
          </a:p>
          <a:p>
            <a:pPr lvl="2"/>
            <a:r>
              <a:rPr lang="en-US" altLang="en-US">
                <a:ea typeface="ＭＳ Ｐゴシック" panose="020B0600070205080204" pitchFamily="34" charset="-128"/>
              </a:rPr>
              <a:t>See BagInterface.java</a:t>
            </a:r>
            <a:endParaRPr lang="en-US" altLang="en-US">
              <a:ea typeface="Tahoma"/>
              <a:cs typeface="Tahoma"/>
            </a:endParaRPr>
          </a:p>
          <a:p>
            <a:pPr lvl="1">
              <a:buFont typeface="Marlett" pitchFamily="2" charset="2"/>
              <a:buNone/>
            </a:pPr>
            <a:endParaRPr lang="en-US" altLang="en-US">
              <a:ea typeface="ＭＳ Ｐゴシック" panose="020B0600070205080204" pitchFamily="34" charset="-128"/>
            </a:endParaRPr>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57B82937-4251-4A08-ACDE-8FE8B795EF2E}" type="slidenum">
              <a:rPr lang="en-US" altLang="en-US" sz="1400">
                <a:latin typeface="Arial" panose="020B0604020202020204" pitchFamily="34" charset="0"/>
              </a:rPr>
              <a:pPr eaLnBrk="1" hangingPunct="1"/>
              <a:t>17</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ea typeface="ＭＳ Ｐゴシック" panose="020B0600070205080204" pitchFamily="34" charset="-128"/>
              </a:rPr>
              <a:t>ADT Bag </a:t>
            </a:r>
          </a:p>
        </p:txBody>
      </p:sp>
      <p:sp>
        <p:nvSpPr>
          <p:cNvPr id="437250" name="Content Placeholder 2"/>
          <p:cNvSpPr>
            <a:spLocks noGrp="1"/>
          </p:cNvSpPr>
          <p:nvPr>
            <p:ph idx="1"/>
          </p:nvPr>
        </p:nvSpPr>
        <p:spPr/>
        <p:txBody>
          <a:bodyPr/>
          <a:lstStyle/>
          <a:p>
            <a:pPr lvl="1"/>
            <a:r>
              <a:rPr lang="en-US" altLang="en-US">
                <a:ea typeface="ＭＳ Ｐゴシック" panose="020B0600070205080204" pitchFamily="34" charset="-128"/>
              </a:rPr>
              <a:t>Note what is NOT in the interface:</a:t>
            </a:r>
          </a:p>
          <a:p>
            <a:pPr lvl="2"/>
            <a:r>
              <a:rPr lang="en-US" altLang="en-US">
                <a:ea typeface="ＭＳ Ｐゴシック" panose="020B0600070205080204" pitchFamily="34" charset="-128"/>
              </a:rPr>
              <a:t>Any specification of the data for the collection</a:t>
            </a:r>
          </a:p>
          <a:p>
            <a:pPr lvl="3"/>
            <a:r>
              <a:rPr lang="en-US" altLang="en-US">
                <a:ea typeface="ＭＳ Ｐゴシック" panose="020B0600070205080204" pitchFamily="34" charset="-128"/>
              </a:rPr>
              <a:t>We will leave this to the implementation</a:t>
            </a:r>
          </a:p>
          <a:p>
            <a:pPr lvl="3"/>
            <a:r>
              <a:rPr lang="en-US" altLang="en-US">
                <a:ea typeface="ＭＳ Ｐゴシック" panose="020B0600070205080204" pitchFamily="34" charset="-128"/>
              </a:rPr>
              <a:t>The interface specifies the behaviors only</a:t>
            </a:r>
          </a:p>
          <a:p>
            <a:pPr lvl="4"/>
            <a:r>
              <a:rPr lang="en-US" altLang="en-US">
                <a:ea typeface="ＭＳ Ｐゴシック" panose="020B0600070205080204" pitchFamily="34" charset="-128"/>
              </a:rPr>
              <a:t>However, the implementation is at least partially implied</a:t>
            </a:r>
          </a:p>
          <a:p>
            <a:pPr lvl="4"/>
            <a:r>
              <a:rPr lang="en-US" altLang="en-US">
                <a:ea typeface="ＭＳ Ｐゴシック" panose="020B0600070205080204" pitchFamily="34" charset="-128"/>
              </a:rPr>
              <a:t>Must be some type of collection</a:t>
            </a:r>
          </a:p>
          <a:p>
            <a:pPr lvl="2"/>
            <a:r>
              <a:rPr lang="en-US" altLang="en-US">
                <a:ea typeface="ＭＳ Ｐゴシック" panose="020B0600070205080204" pitchFamily="34" charset="-128"/>
              </a:rPr>
              <a:t>Any implementation of the methods</a:t>
            </a:r>
          </a:p>
          <a:p>
            <a:pPr lvl="1"/>
            <a:r>
              <a:rPr lang="en-US" altLang="en-US">
                <a:ea typeface="ＭＳ Ｐゴシック" panose="020B0600070205080204" pitchFamily="34" charset="-128"/>
              </a:rPr>
              <a:t>Note that other things are not explicitly in the interface but maybe should be</a:t>
            </a:r>
          </a:p>
          <a:p>
            <a:pPr lvl="2"/>
            <a:r>
              <a:rPr lang="en-US" altLang="en-US">
                <a:ea typeface="ＭＳ Ｐゴシック" panose="020B0600070205080204" pitchFamily="34" charset="-128"/>
              </a:rPr>
              <a:t>Ex: What the method should do</a:t>
            </a:r>
          </a:p>
          <a:p>
            <a:pPr lvl="2"/>
            <a:r>
              <a:rPr lang="en-US" altLang="en-US">
                <a:ea typeface="ＭＳ Ｐゴシック" panose="020B0600070205080204" pitchFamily="34" charset="-128"/>
              </a:rPr>
              <a:t>Ex: How special cases should be handled</a:t>
            </a:r>
          </a:p>
          <a:p>
            <a:pPr lvl="2"/>
            <a:r>
              <a:rPr lang="en-US" altLang="en-US">
                <a:ea typeface="ＭＳ Ｐゴシック" panose="020B0600070205080204" pitchFamily="34" charset="-128"/>
              </a:rPr>
              <a:t>We typically have to handle these via comments</a:t>
            </a:r>
          </a:p>
          <a:p>
            <a:pPr lvl="2"/>
            <a:endParaRPr lang="en-US" altLang="en-US">
              <a:ea typeface="ＭＳ Ｐゴシック" panose="020B0600070205080204" pitchFamily="34" charset="-128"/>
            </a:endParaRPr>
          </a:p>
        </p:txBody>
      </p:sp>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2A452F0C-0DAD-4DDC-BC78-73F5BB4AC93B}" type="slidenum">
              <a:rPr lang="en-US" altLang="en-US" sz="1400">
                <a:latin typeface="Arial" panose="020B0604020202020204" pitchFamily="34" charset="0"/>
              </a:rPr>
              <a:pPr eaLnBrk="1" hangingPunct="1"/>
              <a:t>18</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0">
                                            <p:txEl>
                                              <p:pRg st="1" end="1"/>
                                            </p:txEl>
                                          </p:spTgt>
                                        </p:tgtEl>
                                        <p:attrNameLst>
                                          <p:attrName>style.visibility</p:attrName>
                                        </p:attrNameLst>
                                      </p:cBhvr>
                                      <p:to>
                                        <p:strVal val="visible"/>
                                      </p:to>
                                    </p:set>
                                    <p:animEffect transition="in" filter="blinds(horizontal)">
                                      <p:cBhvr>
                                        <p:cTn id="7" dur="500"/>
                                        <p:tgtEl>
                                          <p:spTgt spid="4372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50">
                                            <p:txEl>
                                              <p:pRg st="2" end="2"/>
                                            </p:txEl>
                                          </p:spTgt>
                                        </p:tgtEl>
                                        <p:attrNameLst>
                                          <p:attrName>style.visibility</p:attrName>
                                        </p:attrNameLst>
                                      </p:cBhvr>
                                      <p:to>
                                        <p:strVal val="visible"/>
                                      </p:to>
                                    </p:set>
                                    <p:animEffect transition="in" filter="blinds(horizontal)">
                                      <p:cBhvr>
                                        <p:cTn id="12" dur="500"/>
                                        <p:tgtEl>
                                          <p:spTgt spid="43725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50">
                                            <p:txEl>
                                              <p:pRg st="3" end="3"/>
                                            </p:txEl>
                                          </p:spTgt>
                                        </p:tgtEl>
                                        <p:attrNameLst>
                                          <p:attrName>style.visibility</p:attrName>
                                        </p:attrNameLst>
                                      </p:cBhvr>
                                      <p:to>
                                        <p:strVal val="visible"/>
                                      </p:to>
                                    </p:set>
                                    <p:animEffect transition="in" filter="blinds(horizontal)">
                                      <p:cBhvr>
                                        <p:cTn id="17" dur="500"/>
                                        <p:tgtEl>
                                          <p:spTgt spid="4372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7250">
                                            <p:txEl>
                                              <p:pRg st="4" end="4"/>
                                            </p:txEl>
                                          </p:spTgt>
                                        </p:tgtEl>
                                        <p:attrNameLst>
                                          <p:attrName>style.visibility</p:attrName>
                                        </p:attrNameLst>
                                      </p:cBhvr>
                                      <p:to>
                                        <p:strVal val="visible"/>
                                      </p:to>
                                    </p:set>
                                    <p:animEffect transition="in" filter="blinds(horizontal)">
                                      <p:cBhvr>
                                        <p:cTn id="22" dur="500"/>
                                        <p:tgtEl>
                                          <p:spTgt spid="43725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7250">
                                            <p:txEl>
                                              <p:pRg st="5" end="5"/>
                                            </p:txEl>
                                          </p:spTgt>
                                        </p:tgtEl>
                                        <p:attrNameLst>
                                          <p:attrName>style.visibility</p:attrName>
                                        </p:attrNameLst>
                                      </p:cBhvr>
                                      <p:to>
                                        <p:strVal val="visible"/>
                                      </p:to>
                                    </p:set>
                                    <p:animEffect transition="in" filter="blinds(horizontal)">
                                      <p:cBhvr>
                                        <p:cTn id="27" dur="500"/>
                                        <p:tgtEl>
                                          <p:spTgt spid="43725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7250">
                                            <p:txEl>
                                              <p:pRg st="6" end="6"/>
                                            </p:txEl>
                                          </p:spTgt>
                                        </p:tgtEl>
                                        <p:attrNameLst>
                                          <p:attrName>style.visibility</p:attrName>
                                        </p:attrNameLst>
                                      </p:cBhvr>
                                      <p:to>
                                        <p:strVal val="visible"/>
                                      </p:to>
                                    </p:set>
                                    <p:animEffect transition="in" filter="blinds(horizontal)">
                                      <p:cBhvr>
                                        <p:cTn id="32" dur="500"/>
                                        <p:tgtEl>
                                          <p:spTgt spid="43725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7250">
                                            <p:txEl>
                                              <p:pRg st="7" end="7"/>
                                            </p:txEl>
                                          </p:spTgt>
                                        </p:tgtEl>
                                        <p:attrNameLst>
                                          <p:attrName>style.visibility</p:attrName>
                                        </p:attrNameLst>
                                      </p:cBhvr>
                                      <p:to>
                                        <p:strVal val="visible"/>
                                      </p:to>
                                    </p:set>
                                    <p:animEffect transition="in" filter="blinds(horizontal)">
                                      <p:cBhvr>
                                        <p:cTn id="37" dur="500"/>
                                        <p:tgtEl>
                                          <p:spTgt spid="43725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7250">
                                            <p:txEl>
                                              <p:pRg st="8" end="8"/>
                                            </p:txEl>
                                          </p:spTgt>
                                        </p:tgtEl>
                                        <p:attrNameLst>
                                          <p:attrName>style.visibility</p:attrName>
                                        </p:attrNameLst>
                                      </p:cBhvr>
                                      <p:to>
                                        <p:strVal val="visible"/>
                                      </p:to>
                                    </p:set>
                                    <p:animEffect transition="in" filter="blinds(horizontal)">
                                      <p:cBhvr>
                                        <p:cTn id="42" dur="500"/>
                                        <p:tgtEl>
                                          <p:spTgt spid="43725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7250">
                                            <p:txEl>
                                              <p:pRg st="9" end="9"/>
                                            </p:txEl>
                                          </p:spTgt>
                                        </p:tgtEl>
                                        <p:attrNameLst>
                                          <p:attrName>style.visibility</p:attrName>
                                        </p:attrNameLst>
                                      </p:cBhvr>
                                      <p:to>
                                        <p:strVal val="visible"/>
                                      </p:to>
                                    </p:set>
                                    <p:animEffect transition="in" filter="blinds(horizontal)">
                                      <p:cBhvr>
                                        <p:cTn id="47" dur="500"/>
                                        <p:tgtEl>
                                          <p:spTgt spid="43725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7250">
                                            <p:txEl>
                                              <p:pRg st="10" end="10"/>
                                            </p:txEl>
                                          </p:spTgt>
                                        </p:tgtEl>
                                        <p:attrNameLst>
                                          <p:attrName>style.visibility</p:attrName>
                                        </p:attrNameLst>
                                      </p:cBhvr>
                                      <p:to>
                                        <p:strVal val="visible"/>
                                      </p:to>
                                    </p:set>
                                    <p:animEffect transition="in" filter="blinds(horizontal)">
                                      <p:cBhvr>
                                        <p:cTn id="52" dur="500"/>
                                        <p:tgtEl>
                                          <p:spTgt spid="4372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a:ea typeface="ＭＳ Ｐゴシック" panose="020B0600070205080204" pitchFamily="34" charset="-128"/>
              </a:rPr>
              <a:t>ADT Bag</a:t>
            </a:r>
          </a:p>
        </p:txBody>
      </p:sp>
      <p:sp>
        <p:nvSpPr>
          <p:cNvPr id="3" name="Content Placeholder 2"/>
          <p:cNvSpPr>
            <a:spLocks noGrp="1"/>
          </p:cNvSpPr>
          <p:nvPr>
            <p:ph idx="1"/>
          </p:nvPr>
        </p:nvSpPr>
        <p:spPr/>
        <p:txBody>
          <a:bodyPr/>
          <a:lstStyle/>
          <a:p>
            <a:pPr lvl="1">
              <a:buFont typeface="Marlett" charset="0"/>
              <a:buChar char="4"/>
              <a:defRPr/>
            </a:pPr>
            <a:r>
              <a:rPr lang="en-US"/>
              <a:t>Ex: </a:t>
            </a:r>
            <a:r>
              <a:rPr lang="en-US" b="1">
                <a:solidFill>
                  <a:schemeClr val="accent6"/>
                </a:solidFill>
                <a:latin typeface="Courier New"/>
                <a:cs typeface="Courier New"/>
              </a:rPr>
              <a:t>public </a:t>
            </a:r>
            <a:r>
              <a:rPr lang="en-US" b="1" err="1">
                <a:solidFill>
                  <a:schemeClr val="accent6"/>
                </a:solidFill>
                <a:latin typeface="Courier New"/>
                <a:cs typeface="Courier New"/>
              </a:rPr>
              <a:t>boolean</a:t>
            </a:r>
            <a:r>
              <a:rPr lang="en-US" b="1">
                <a:solidFill>
                  <a:schemeClr val="accent6"/>
                </a:solidFill>
                <a:latin typeface="Courier New"/>
                <a:cs typeface="Courier New"/>
              </a:rPr>
              <a:t> add(T </a:t>
            </a:r>
            <a:r>
              <a:rPr lang="en-US" b="1" err="1">
                <a:solidFill>
                  <a:schemeClr val="accent6"/>
                </a:solidFill>
                <a:latin typeface="Courier New"/>
                <a:cs typeface="Courier New"/>
              </a:rPr>
              <a:t>newEntry</a:t>
            </a:r>
            <a:r>
              <a:rPr lang="en-US" b="1">
                <a:solidFill>
                  <a:schemeClr val="accent6"/>
                </a:solidFill>
                <a:latin typeface="Courier New"/>
                <a:cs typeface="Courier New"/>
              </a:rPr>
              <a:t>)</a:t>
            </a:r>
          </a:p>
          <a:p>
            <a:pPr marL="1333500" lvl="2" indent="-419100" eaLnBrk="1" hangingPunct="1">
              <a:buFont typeface="Arial" charset="0"/>
              <a:buChar char="•"/>
              <a:defRPr/>
            </a:pPr>
            <a:r>
              <a:rPr lang="en-US">
                <a:ea typeface="ＭＳ Ｐゴシック" charset="0"/>
              </a:rPr>
              <a:t>We want to consider specifications from two points of view:</a:t>
            </a:r>
            <a:endParaRPr lang="en-US">
              <a:ea typeface="Tahoma"/>
              <a:cs typeface="Tahoma"/>
            </a:endParaRPr>
          </a:p>
          <a:p>
            <a:pPr marL="1752600" lvl="3" indent="-381000" eaLnBrk="1" hangingPunct="1">
              <a:buFontTx/>
              <a:buAutoNum type="arabicParenR"/>
              <a:defRPr/>
            </a:pPr>
            <a:r>
              <a:rPr lang="en-US">
                <a:ea typeface="ＭＳ Ｐゴシック" charset="0"/>
              </a:rPr>
              <a:t>What is the purpose / effect of the operation in the </a:t>
            </a:r>
            <a:r>
              <a:rPr lang="en-US">
                <a:solidFill>
                  <a:srgbClr val="FF0000"/>
                </a:solidFill>
                <a:ea typeface="ＭＳ Ｐゴシック" charset="0"/>
              </a:rPr>
              <a:t>normal</a:t>
            </a:r>
            <a:r>
              <a:rPr lang="en-US">
                <a:ea typeface="ＭＳ Ｐゴシック" charset="0"/>
              </a:rPr>
              <a:t> case?</a:t>
            </a:r>
            <a:endParaRPr lang="en-US">
              <a:ea typeface="Tahoma"/>
              <a:cs typeface="Tahoma"/>
            </a:endParaRPr>
          </a:p>
          <a:p>
            <a:pPr marL="1752600" lvl="3" indent="-381000" eaLnBrk="1" hangingPunct="1">
              <a:buFontTx/>
              <a:buAutoNum type="arabicParenR"/>
              <a:defRPr/>
            </a:pPr>
            <a:r>
              <a:rPr lang="en-US">
                <a:ea typeface="ＭＳ Ｐゴシック" charset="0"/>
              </a:rPr>
              <a:t>What </a:t>
            </a:r>
            <a:r>
              <a:rPr lang="en-US">
                <a:solidFill>
                  <a:srgbClr val="FF0000"/>
                </a:solidFill>
                <a:ea typeface="ＭＳ Ｐゴシック" charset="0"/>
              </a:rPr>
              <a:t>unusual / erroneous</a:t>
            </a:r>
            <a:r>
              <a:rPr lang="en-US">
                <a:ea typeface="ＭＳ Ｐゴシック" charset="0"/>
              </a:rPr>
              <a:t> situations can occur and how do we handle them?</a:t>
            </a:r>
            <a:endParaRPr lang="en-US">
              <a:ea typeface="Tahoma"/>
              <a:cs typeface="Tahoma"/>
            </a:endParaRPr>
          </a:p>
          <a:p>
            <a:pPr marL="1333500" lvl="2" indent="-419100" eaLnBrk="1" hangingPunct="1">
              <a:buFont typeface="Arial" charset="0"/>
              <a:buChar char="•"/>
              <a:defRPr/>
            </a:pPr>
            <a:r>
              <a:rPr lang="en-US">
                <a:ea typeface="ＭＳ Ｐゴシック" charset="0"/>
              </a:rPr>
              <a:t>The first point can be handled via </a:t>
            </a:r>
            <a:r>
              <a:rPr lang="en-US">
                <a:solidFill>
                  <a:srgbClr val="FF0000"/>
                </a:solidFill>
                <a:ea typeface="ＭＳ Ｐゴシック" charset="0"/>
              </a:rPr>
              <a:t>preconditions</a:t>
            </a:r>
            <a:r>
              <a:rPr lang="en-US">
                <a:ea typeface="ＭＳ Ｐゴシック" charset="0"/>
              </a:rPr>
              <a:t> and </a:t>
            </a:r>
            <a:r>
              <a:rPr lang="en-US">
                <a:solidFill>
                  <a:srgbClr val="FF0000"/>
                </a:solidFill>
                <a:ea typeface="ＭＳ Ｐゴシック" charset="0"/>
              </a:rPr>
              <a:t>postconditions</a:t>
            </a:r>
          </a:p>
          <a:p>
            <a:pPr marL="1752600" lvl="3" indent="-381000" eaLnBrk="1" hangingPunct="1">
              <a:defRPr/>
            </a:pPr>
            <a:r>
              <a:rPr lang="en-US">
                <a:ea typeface="ＭＳ Ｐゴシック" charset="0"/>
              </a:rPr>
              <a:t>Preconditions indicate what is assumed to be the state of the ADT prior to the method's execution</a:t>
            </a:r>
            <a:endParaRPr lang="en-US">
              <a:ea typeface="Tahoma"/>
              <a:cs typeface="Tahoma"/>
            </a:endParaRPr>
          </a:p>
          <a:p>
            <a:pPr marL="1752600" lvl="3" indent="-381000" eaLnBrk="1" hangingPunct="1">
              <a:defRPr/>
            </a:pPr>
            <a:r>
              <a:rPr lang="en-US">
                <a:ea typeface="ＭＳ Ｐゴシック" charset="0"/>
              </a:rPr>
              <a:t>Postconditions indicate what is the state of the ADT after the method's execution</a:t>
            </a:r>
            <a:endParaRPr lang="en-US">
              <a:ea typeface="Tahoma"/>
              <a:cs typeface="Tahoma"/>
            </a:endParaRPr>
          </a:p>
          <a:p>
            <a:pPr marL="1752600" lvl="3" indent="-381000" eaLnBrk="1" hangingPunct="1">
              <a:defRPr/>
            </a:pPr>
            <a:r>
              <a:rPr lang="en-US">
                <a:ea typeface="ＭＳ Ｐゴシック" charset="0"/>
              </a:rPr>
              <a:t>From the two we can infer the method's effect</a:t>
            </a:r>
            <a:endParaRPr lang="en-US">
              <a:ea typeface="Tahoma"/>
              <a:cs typeface="Tahoma"/>
            </a:endParaRPr>
          </a:p>
          <a:p>
            <a:pPr lvl="2">
              <a:buFont typeface="Arial" charset="0"/>
              <a:buChar char="•"/>
              <a:defRPr/>
            </a:pPr>
            <a:endParaRPr lang="en-US"/>
          </a:p>
        </p:txBody>
      </p:sp>
      <p:sp>
        <p:nvSpPr>
          <p:cNvPr id="829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910E72B1-E747-4AFE-B139-42229E3B1B2D}" type="slidenum">
              <a:rPr lang="en-US" altLang="en-US" sz="1400">
                <a:latin typeface="Arial" panose="020B0604020202020204" pitchFamily="34" charset="0"/>
              </a:rPr>
              <a:pPr eaLnBrk="1" hangingPunct="1"/>
              <a:t>19</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ＭＳ Ｐゴシック"/>
              </a:rPr>
              <a:t/>
            </a:r>
            <a:br>
              <a:rPr lang="en-US">
                <a:solidFill>
                  <a:schemeClr val="tx1"/>
                </a:solidFill>
                <a:latin typeface="ＭＳ Ｐゴシック"/>
              </a:rPr>
            </a:br>
            <a:r>
              <a:rPr lang="en-US">
                <a:cs typeface="Arial"/>
              </a:rPr>
              <a:t>Earlier in the course</a:t>
            </a:r>
            <a:endParaRPr lang="en-US"/>
          </a:p>
        </p:txBody>
      </p:sp>
      <p:sp>
        <p:nvSpPr>
          <p:cNvPr id="3" name="Content Placeholder 2"/>
          <p:cNvSpPr>
            <a:spLocks noGrp="1"/>
          </p:cNvSpPr>
          <p:nvPr>
            <p:ph idx="1"/>
          </p:nvPr>
        </p:nvSpPr>
        <p:spPr/>
        <p:txBody>
          <a:bodyPr/>
          <a:lstStyle/>
          <a:p>
            <a:r>
              <a:rPr lang="en-US">
                <a:ea typeface="Tahoma"/>
                <a:cs typeface="Tahoma"/>
              </a:rPr>
              <a:t>ADT, data structures, and algorithms</a:t>
            </a:r>
          </a:p>
          <a:p>
            <a:r>
              <a:rPr lang="en-US">
                <a:ea typeface="Tahoma"/>
                <a:cs typeface="Tahoma"/>
              </a:rPr>
              <a:t>Composition, inheritance, polymorphism, generic types, and interfaces</a:t>
            </a:r>
          </a:p>
        </p:txBody>
      </p:sp>
      <p:sp>
        <p:nvSpPr>
          <p:cNvPr id="4" name="Slide Number Placeholder 3"/>
          <p:cNvSpPr>
            <a:spLocks noGrp="1"/>
          </p:cNvSpPr>
          <p:nvPr>
            <p:ph type="sldNum" sz="quarter" idx="12"/>
          </p:nvPr>
        </p:nvSpPr>
        <p:spPr/>
        <p:txBody>
          <a:bodyPr/>
          <a:lstStyle/>
          <a:p>
            <a:fld id="{4FF65FA9-63F9-49C8-B59D-052D69FFE690}" type="slidenum">
              <a:rPr lang="en-US" altLang="en-US"/>
              <a:pPr/>
              <a:t>2</a:t>
            </a:fld>
            <a:endParaRPr lang="en-US" altLang="en-US"/>
          </a:p>
        </p:txBody>
      </p:sp>
    </p:spTree>
    <p:extLst>
      <p:ext uri="{BB962C8B-B14F-4D97-AF65-F5344CB8AC3E}">
        <p14:creationId xmlns:p14="http://schemas.microsoft.com/office/powerpoint/2010/main" val="2670337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ADT Bag</a:t>
            </a:r>
          </a:p>
        </p:txBody>
      </p:sp>
      <p:sp>
        <p:nvSpPr>
          <p:cNvPr id="83972" name="Rectangle 3"/>
          <p:cNvSpPr>
            <a:spLocks noGrp="1" noChangeArrowheads="1"/>
          </p:cNvSpPr>
          <p:nvPr>
            <p:ph type="body" idx="1"/>
          </p:nvPr>
        </p:nvSpPr>
        <p:spPr>
          <a:xfrm>
            <a:off x="533400" y="1066800"/>
            <a:ext cx="8229600" cy="5029200"/>
          </a:xfrm>
        </p:spPr>
        <p:txBody>
          <a:bodyPr/>
          <a:lstStyle/>
          <a:p>
            <a:pPr lvl="1" eaLnBrk="1" hangingPunct="1"/>
            <a:r>
              <a:rPr lang="en-US" altLang="en-US">
                <a:ea typeface="ＭＳ Ｐゴシック" panose="020B0600070205080204" pitchFamily="34" charset="-128"/>
              </a:rPr>
              <a:t>Ex: for add(</a:t>
            </a:r>
            <a:r>
              <a:rPr lang="en-US" altLang="en-US" err="1">
                <a:ea typeface="ＭＳ Ｐゴシック" panose="020B0600070205080204" pitchFamily="34" charset="-128"/>
              </a:rPr>
              <a:t>newEntry</a:t>
            </a:r>
            <a:r>
              <a:rPr lang="en-US" altLang="en-US">
                <a:ea typeface="ＭＳ Ｐゴシック" panose="020B0600070205080204" pitchFamily="34" charset="-128"/>
              </a:rPr>
              <a:t>) we might have:</a:t>
            </a:r>
            <a:endParaRPr lang="en-US">
              <a:ea typeface="Tahoma"/>
              <a:cs typeface="Tahoma"/>
            </a:endParaRPr>
          </a:p>
          <a:p>
            <a:pPr lvl="4" eaLnBrk="1" hangingPunct="1">
              <a:buNone/>
            </a:pPr>
            <a:r>
              <a:rPr lang="en-US" altLang="en-US">
                <a:solidFill>
                  <a:srgbClr val="FF0000"/>
                </a:solidFill>
                <a:ea typeface="ＭＳ Ｐゴシック" panose="020B0600070205080204" pitchFamily="34" charset="-128"/>
              </a:rPr>
              <a:t>Precondition:</a:t>
            </a:r>
            <a:r>
              <a:rPr lang="en-US" altLang="en-US">
                <a:ea typeface="ＭＳ Ｐゴシック" panose="020B0600070205080204" pitchFamily="34" charset="-128"/>
              </a:rPr>
              <a:t> </a:t>
            </a:r>
            <a:endParaRPr lang="en-US" altLang="en-US">
              <a:ea typeface="Tahoma"/>
              <a:cs typeface="Tahoma"/>
            </a:endParaRPr>
          </a:p>
          <a:p>
            <a:pPr lvl="4" eaLnBrk="1" hangingPunct="1">
              <a:buFont typeface="Arial" panose="020B0604020202020204" pitchFamily="34" charset="0"/>
              <a:buNone/>
            </a:pPr>
            <a:r>
              <a:rPr lang="en-US" altLang="en-US">
                <a:ea typeface="ＭＳ Ｐゴシック" panose="020B0600070205080204" pitchFamily="34" charset="-128"/>
              </a:rPr>
              <a:t>	Bag is in a valid state containing N items</a:t>
            </a:r>
            <a:endParaRPr lang="en-US" altLang="en-US">
              <a:ea typeface="Tahoma"/>
              <a:cs typeface="Tahoma"/>
            </a:endParaRPr>
          </a:p>
          <a:p>
            <a:pPr lvl="4" eaLnBrk="1" hangingPunct="1">
              <a:buFont typeface="Arial" panose="020B0604020202020204" pitchFamily="34" charset="0"/>
              <a:buNone/>
            </a:pPr>
            <a:r>
              <a:rPr lang="en-US" altLang="en-US">
                <a:solidFill>
                  <a:srgbClr val="FF0000"/>
                </a:solidFill>
                <a:ea typeface="ＭＳ Ｐゴシック" panose="020B0600070205080204" pitchFamily="34" charset="-128"/>
              </a:rPr>
              <a:t>Postconditions:</a:t>
            </a:r>
            <a:endParaRPr lang="en-US" altLang="en-US">
              <a:solidFill>
                <a:srgbClr val="FF0000"/>
              </a:solidFill>
              <a:ea typeface="Tahoma"/>
              <a:cs typeface="Tahoma"/>
            </a:endParaRPr>
          </a:p>
          <a:p>
            <a:pPr lvl="4" eaLnBrk="1" hangingPunct="1">
              <a:buFont typeface="Arial" panose="020B0604020202020204" pitchFamily="34" charset="0"/>
              <a:buNone/>
            </a:pPr>
            <a:r>
              <a:rPr lang="en-US" altLang="en-US">
                <a:ea typeface="ＭＳ Ｐゴシック" panose="020B0600070205080204" pitchFamily="34" charset="-128"/>
              </a:rPr>
              <a:t>	Bag is in a valid state containing N+1 items</a:t>
            </a:r>
            <a:endParaRPr lang="en-US" altLang="en-US">
              <a:ea typeface="Tahoma"/>
              <a:cs typeface="Tahoma"/>
            </a:endParaRPr>
          </a:p>
          <a:p>
            <a:pPr lvl="4" eaLnBrk="1" hangingPunct="1">
              <a:buFont typeface="Arial" panose="020B0604020202020204" pitchFamily="34" charset="0"/>
              <a:buNone/>
            </a:pPr>
            <a:r>
              <a:rPr lang="en-US" altLang="en-US">
                <a:ea typeface="ＭＳ Ｐゴシック" panose="020B0600070205080204" pitchFamily="34" charset="-128"/>
              </a:rPr>
              <a:t>	</a:t>
            </a:r>
            <a:r>
              <a:rPr lang="en-US" altLang="en-US" err="1">
                <a:ea typeface="ＭＳ Ｐゴシック" panose="020B0600070205080204" pitchFamily="34" charset="-128"/>
              </a:rPr>
              <a:t>newEntry</a:t>
            </a:r>
            <a:r>
              <a:rPr lang="en-US" altLang="en-US">
                <a:ea typeface="ＭＳ Ｐゴシック" panose="020B0600070205080204" pitchFamily="34" charset="-128"/>
              </a:rPr>
              <a:t> is now contained in the Bag</a:t>
            </a:r>
            <a:endParaRPr lang="en-US" altLang="en-US">
              <a:ea typeface="Tahoma"/>
              <a:cs typeface="Tahoma"/>
            </a:endParaRPr>
          </a:p>
          <a:p>
            <a:pPr lvl="1" eaLnBrk="1" hangingPunct="1"/>
            <a:r>
              <a:rPr lang="en-US" altLang="en-US">
                <a:ea typeface="ＭＳ Ｐゴシック" panose="020B0600070205080204" pitchFamily="34" charset="-128"/>
              </a:rPr>
              <a:t>This is somewhat mathematical, so many ADTs also have operation descriptions explaining the operation in plainer terms</a:t>
            </a:r>
            <a:endParaRPr lang="en-US" altLang="en-US">
              <a:ea typeface="Tahoma"/>
              <a:cs typeface="Tahoma"/>
            </a:endParaRPr>
          </a:p>
          <a:p>
            <a:pPr lvl="4" eaLnBrk="1" hangingPunct="1"/>
            <a:r>
              <a:rPr lang="en-US" altLang="en-US">
                <a:ea typeface="ＭＳ Ｐゴシック" panose="020B0600070205080204" pitchFamily="34" charset="-128"/>
              </a:rPr>
              <a:t>More complex operations may also have more complex conditions</a:t>
            </a:r>
            <a:endParaRPr lang="en-US" altLang="en-US">
              <a:ea typeface="Tahoma"/>
              <a:cs typeface="Tahoma"/>
            </a:endParaRPr>
          </a:p>
          <a:p>
            <a:pPr lvl="3" eaLnBrk="1" hangingPunct="1"/>
            <a:r>
              <a:rPr lang="en-US" altLang="en-US">
                <a:ea typeface="ＭＳ Ｐゴシック" panose="020B0600070205080204" pitchFamily="34" charset="-128"/>
              </a:rPr>
              <a:t>However, pre and postconditions can be very important for verifying correctness of methods</a:t>
            </a:r>
            <a:endParaRPr lang="en-US" altLang="en-US">
              <a:ea typeface="Tahoma"/>
              <a:cs typeface="Tahoma"/>
            </a:endParaRPr>
          </a:p>
        </p:txBody>
      </p:sp>
      <p:sp>
        <p:nvSpPr>
          <p:cNvPr id="839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F30AA537-FFC7-483B-AB3B-73631A3ABF5D}" type="slidenum">
              <a:rPr lang="en-US" altLang="en-US" sz="1400">
                <a:latin typeface="Arial" panose="020B0604020202020204" pitchFamily="34" charset="0"/>
              </a:rPr>
              <a:pPr eaLnBrk="1" hangingPunct="1"/>
              <a:t>20</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9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ADT Bag</a:t>
            </a:r>
          </a:p>
        </p:txBody>
      </p:sp>
      <p:sp>
        <p:nvSpPr>
          <p:cNvPr id="84996" name="Rectangle 3"/>
          <p:cNvSpPr>
            <a:spLocks noGrp="1" noChangeArrowheads="1"/>
          </p:cNvSpPr>
          <p:nvPr>
            <p:ph type="body" idx="1"/>
          </p:nvPr>
        </p:nvSpPr>
        <p:spPr/>
        <p:txBody>
          <a:bodyPr/>
          <a:lstStyle/>
          <a:p>
            <a:pPr lvl="1" eaLnBrk="1" hangingPunct="1"/>
            <a:r>
              <a:rPr lang="en-US" altLang="en-US">
                <a:ea typeface="ＭＳ Ｐゴシック" panose="020B0600070205080204" pitchFamily="34" charset="-128"/>
              </a:rPr>
              <a:t>The second point (abnormal cases) is often trickier to handle</a:t>
            </a:r>
            <a:endParaRPr lang="en-US"/>
          </a:p>
          <a:p>
            <a:pPr lvl="3" eaLnBrk="1" hangingPunct="1"/>
            <a:r>
              <a:rPr lang="en-US" altLang="en-US">
                <a:ea typeface="ＭＳ Ｐゴシック" panose="020B0600070205080204" pitchFamily="34" charset="-128"/>
              </a:rPr>
              <a:t>Sometimes the unusual / erroneous circumstances are not obvious</a:t>
            </a:r>
            <a:endParaRPr lang="en-US" altLang="en-US">
              <a:ea typeface="Tahoma"/>
              <a:cs typeface="Tahoma"/>
            </a:endParaRPr>
          </a:p>
          <a:p>
            <a:pPr lvl="3" eaLnBrk="1" hangingPunct="1"/>
            <a:r>
              <a:rPr lang="en-US" altLang="en-US">
                <a:ea typeface="ＭＳ Ｐゴシック" panose="020B0600070205080204" pitchFamily="34" charset="-128"/>
              </a:rPr>
              <a:t>Often they can be handled in more than one way</a:t>
            </a:r>
            <a:endParaRPr lang="en-US" altLang="en-US">
              <a:ea typeface="Tahoma"/>
              <a:cs typeface="Tahoma"/>
            </a:endParaRPr>
          </a:p>
          <a:p>
            <a:pPr lvl="3" eaLnBrk="1" hangingPunct="1"/>
            <a:r>
              <a:rPr lang="en-US" altLang="en-US">
                <a:ea typeface="ＭＳ Ｐゴシック" panose="020B0600070205080204" pitchFamily="34" charset="-128"/>
              </a:rPr>
              <a:t>Ex: for add(</a:t>
            </a:r>
            <a:r>
              <a:rPr lang="en-US" altLang="en-US" err="1">
                <a:ea typeface="ＭＳ Ｐゴシック" panose="020B0600070205080204" pitchFamily="34" charset="-128"/>
              </a:rPr>
              <a:t>newEntry</a:t>
            </a:r>
            <a:r>
              <a:rPr lang="en-US" altLang="en-US">
                <a:ea typeface="ＭＳ Ｐゴシック" panose="020B0600070205080204" pitchFamily="34" charset="-128"/>
              </a:rPr>
              <a:t>) we might have</a:t>
            </a:r>
            <a:endParaRPr lang="en-US" altLang="en-US">
              <a:ea typeface="Tahoma"/>
              <a:cs typeface="Tahoma"/>
            </a:endParaRPr>
          </a:p>
          <a:p>
            <a:pPr lvl="4" eaLnBrk="1" hangingPunct="1"/>
            <a:r>
              <a:rPr lang="en-US" altLang="en-US">
                <a:ea typeface="ＭＳ Ｐゴシック" panose="020B0600070205080204" pitchFamily="34" charset="-128"/>
              </a:rPr>
              <a:t>Bag is not valid to begin with due to a previous error</a:t>
            </a:r>
            <a:endParaRPr lang="en-US" altLang="en-US">
              <a:ea typeface="Tahoma"/>
              <a:cs typeface="Tahoma"/>
            </a:endParaRPr>
          </a:p>
          <a:p>
            <a:pPr lvl="4" eaLnBrk="1" hangingPunct="1"/>
            <a:r>
              <a:rPr lang="en-US" altLang="en-US" err="1">
                <a:ea typeface="ＭＳ Ｐゴシック" panose="020B0600070205080204" pitchFamily="34" charset="-128"/>
              </a:rPr>
              <a:t>newEntry</a:t>
            </a:r>
            <a:r>
              <a:rPr lang="en-US" altLang="en-US">
                <a:ea typeface="ＭＳ Ｐゴシック" panose="020B0600070205080204" pitchFamily="34" charset="-128"/>
              </a:rPr>
              <a:t> is not a valid object</a:t>
            </a:r>
            <a:endParaRPr lang="en-US" altLang="en-US">
              <a:ea typeface="Tahoma"/>
              <a:cs typeface="Tahoma"/>
            </a:endParaRPr>
          </a:p>
          <a:p>
            <a:pPr lvl="3" eaLnBrk="1" hangingPunct="1"/>
            <a:r>
              <a:rPr lang="en-US" altLang="en-US">
                <a:ea typeface="ＭＳ Ｐゴシック" panose="020B0600070205080204" pitchFamily="34" charset="-128"/>
              </a:rPr>
              <a:t>Assuming we detect the problem, we could handle it by</a:t>
            </a:r>
            <a:endParaRPr lang="en-US" altLang="en-US">
              <a:ea typeface="Tahoma"/>
              <a:cs typeface="Tahoma"/>
            </a:endParaRPr>
          </a:p>
          <a:p>
            <a:pPr lvl="4" eaLnBrk="1" hangingPunct="1"/>
            <a:r>
              <a:rPr lang="en-US" altLang="en-US">
                <a:ea typeface="ＭＳ Ｐゴシック" panose="020B0600070205080204" pitchFamily="34" charset="-128"/>
              </a:rPr>
              <a:t>Doing a "no op"</a:t>
            </a:r>
            <a:endParaRPr lang="en-US" altLang="en-US">
              <a:ea typeface="Tahoma"/>
              <a:cs typeface="Tahoma"/>
            </a:endParaRPr>
          </a:p>
          <a:p>
            <a:pPr lvl="4" eaLnBrk="1" hangingPunct="1"/>
            <a:r>
              <a:rPr lang="en-US" altLang="en-US">
                <a:ea typeface="ＭＳ Ｐゴシック" panose="020B0600070205080204" pitchFamily="34" charset="-128"/>
              </a:rPr>
              <a:t>Returning a false </a:t>
            </a:r>
            <a:r>
              <a:rPr lang="en-US" altLang="en-US" err="1">
                <a:ea typeface="ＭＳ Ｐゴシック" panose="020B0600070205080204" pitchFamily="34" charset="-128"/>
              </a:rPr>
              <a:t>boolean</a:t>
            </a:r>
            <a:r>
              <a:rPr lang="en-US" altLang="en-US">
                <a:ea typeface="ＭＳ Ｐゴシック" panose="020B0600070205080204" pitchFamily="34" charset="-128"/>
              </a:rPr>
              <a:t> value</a:t>
            </a:r>
            <a:endParaRPr lang="en-US" altLang="en-US">
              <a:ea typeface="Tahoma"/>
              <a:cs typeface="Tahoma"/>
            </a:endParaRPr>
          </a:p>
          <a:p>
            <a:pPr lvl="4" eaLnBrk="1" hangingPunct="1"/>
            <a:r>
              <a:rPr lang="en-US" altLang="en-US">
                <a:ea typeface="ＭＳ Ｐゴシック" panose="020B0600070205080204" pitchFamily="34" charset="-128"/>
              </a:rPr>
              <a:t>Throwing an exception</a:t>
            </a:r>
            <a:endParaRPr lang="en-US" altLang="en-US">
              <a:ea typeface="Tahoma"/>
              <a:cs typeface="Tahoma"/>
            </a:endParaRPr>
          </a:p>
          <a:p>
            <a:pPr lvl="3" eaLnBrk="1" hangingPunct="1"/>
            <a:r>
              <a:rPr lang="en-US" altLang="en-US">
                <a:ea typeface="ＭＳ Ｐゴシック" panose="020B0600070205080204" pitchFamily="34" charset="-128"/>
              </a:rPr>
              <a:t>We need to </a:t>
            </a:r>
            <a:r>
              <a:rPr lang="en-US" altLang="en-US">
                <a:solidFill>
                  <a:srgbClr val="FF0000"/>
                </a:solidFill>
                <a:ea typeface="ＭＳ Ｐゴシック" panose="020B0600070205080204" pitchFamily="34" charset="-128"/>
              </a:rPr>
              <a:t>make these clear to the user</a:t>
            </a:r>
            <a:r>
              <a:rPr lang="en-US" altLang="en-US">
                <a:ea typeface="ＭＳ Ｐゴシック" panose="020B0600070205080204" pitchFamily="34" charset="-128"/>
              </a:rPr>
              <a:t> of the ADT so he/she knows what to expect </a:t>
            </a:r>
            <a:endParaRPr lang="en-US" altLang="en-US">
              <a:ea typeface="Tahoma"/>
              <a:cs typeface="Tahoma"/>
            </a:endParaRPr>
          </a:p>
        </p:txBody>
      </p:sp>
      <p:sp>
        <p:nvSpPr>
          <p:cNvPr id="849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3558782E-6761-42BA-99E8-F3D41813195A}" type="slidenum">
              <a:rPr lang="en-US" altLang="en-US" sz="1400">
                <a:latin typeface="Arial" panose="020B0604020202020204" pitchFamily="34" charset="0"/>
              </a:rPr>
              <a:pPr eaLnBrk="1" hangingPunct="1"/>
              <a:t>21</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animEffect transition="in" filter="fade">
                                      <p:cBhvr>
                                        <p:cTn id="7" dur="1000"/>
                                        <p:tgtEl>
                                          <p:spTgt spid="84996">
                                            <p:txEl>
                                              <p:pRg st="1" end="1"/>
                                            </p:txEl>
                                          </p:spTgt>
                                        </p:tgtEl>
                                      </p:cBhvr>
                                    </p:animEffect>
                                    <p:anim calcmode="lin" valueType="num">
                                      <p:cBhvr>
                                        <p:cTn id="8" dur="10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4996">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4996">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84996">
                                            <p:txEl>
                                              <p:pRg st="2" end="2"/>
                                            </p:txEl>
                                          </p:spTgt>
                                        </p:tgtEl>
                                        <p:attrNameLst>
                                          <p:attrName>style.visibility</p:attrName>
                                        </p:attrNameLst>
                                      </p:cBhvr>
                                      <p:to>
                                        <p:strVal val="visible"/>
                                      </p:to>
                                    </p:set>
                                    <p:animEffect transition="in" filter="fade">
                                      <p:cBhvr>
                                        <p:cTn id="15" dur="1000"/>
                                        <p:tgtEl>
                                          <p:spTgt spid="84996">
                                            <p:txEl>
                                              <p:pRg st="2" end="2"/>
                                            </p:txEl>
                                          </p:spTgt>
                                        </p:tgtEl>
                                      </p:cBhvr>
                                    </p:animEffect>
                                    <p:anim calcmode="lin" valueType="num">
                                      <p:cBhvr>
                                        <p:cTn id="16" dur="10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84996">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4996">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84996">
                                            <p:txEl>
                                              <p:pRg st="3" end="3"/>
                                            </p:txEl>
                                          </p:spTgt>
                                        </p:tgtEl>
                                        <p:attrNameLst>
                                          <p:attrName>style.visibility</p:attrName>
                                        </p:attrNameLst>
                                      </p:cBhvr>
                                      <p:to>
                                        <p:strVal val="visible"/>
                                      </p:to>
                                    </p:set>
                                    <p:animEffect transition="in" filter="fade">
                                      <p:cBhvr>
                                        <p:cTn id="23" dur="1000"/>
                                        <p:tgtEl>
                                          <p:spTgt spid="84996">
                                            <p:txEl>
                                              <p:pRg st="3" end="3"/>
                                            </p:txEl>
                                          </p:spTgt>
                                        </p:tgtEl>
                                      </p:cBhvr>
                                    </p:animEffect>
                                    <p:anim calcmode="lin" valueType="num">
                                      <p:cBhvr>
                                        <p:cTn id="24" dur="10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4996">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4996">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84996">
                                            <p:txEl>
                                              <p:pRg st="4" end="4"/>
                                            </p:txEl>
                                          </p:spTgt>
                                        </p:tgtEl>
                                        <p:attrNameLst>
                                          <p:attrName>style.visibility</p:attrName>
                                        </p:attrNameLst>
                                      </p:cBhvr>
                                      <p:to>
                                        <p:strVal val="visible"/>
                                      </p:to>
                                    </p:set>
                                    <p:animEffect transition="in" filter="fade">
                                      <p:cBhvr>
                                        <p:cTn id="31" dur="1000"/>
                                        <p:tgtEl>
                                          <p:spTgt spid="84996">
                                            <p:txEl>
                                              <p:pRg st="4" end="4"/>
                                            </p:txEl>
                                          </p:spTgt>
                                        </p:tgtEl>
                                      </p:cBhvr>
                                    </p:animEffect>
                                    <p:anim calcmode="lin" valueType="num">
                                      <p:cBhvr>
                                        <p:cTn id="32" dur="10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84996">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84996">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84996">
                                            <p:txEl>
                                              <p:pRg st="5" end="5"/>
                                            </p:txEl>
                                          </p:spTgt>
                                        </p:tgtEl>
                                        <p:attrNameLst>
                                          <p:attrName>style.visibility</p:attrName>
                                        </p:attrNameLst>
                                      </p:cBhvr>
                                      <p:to>
                                        <p:strVal val="visible"/>
                                      </p:to>
                                    </p:set>
                                    <p:animEffect transition="in" filter="fade">
                                      <p:cBhvr>
                                        <p:cTn id="39" dur="1000"/>
                                        <p:tgtEl>
                                          <p:spTgt spid="84996">
                                            <p:txEl>
                                              <p:pRg st="5" end="5"/>
                                            </p:txEl>
                                          </p:spTgt>
                                        </p:tgtEl>
                                      </p:cBhvr>
                                    </p:animEffect>
                                    <p:anim calcmode="lin" valueType="num">
                                      <p:cBhvr>
                                        <p:cTn id="40" dur="10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84996">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84996">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84996">
                                            <p:txEl>
                                              <p:pRg st="6" end="6"/>
                                            </p:txEl>
                                          </p:spTgt>
                                        </p:tgtEl>
                                        <p:attrNameLst>
                                          <p:attrName>style.visibility</p:attrName>
                                        </p:attrNameLst>
                                      </p:cBhvr>
                                      <p:to>
                                        <p:strVal val="visible"/>
                                      </p:to>
                                    </p:set>
                                    <p:animEffect transition="in" filter="fade">
                                      <p:cBhvr>
                                        <p:cTn id="47" dur="1000"/>
                                        <p:tgtEl>
                                          <p:spTgt spid="84996">
                                            <p:txEl>
                                              <p:pRg st="6" end="6"/>
                                            </p:txEl>
                                          </p:spTgt>
                                        </p:tgtEl>
                                      </p:cBhvr>
                                    </p:animEffect>
                                    <p:anim calcmode="lin" valueType="num">
                                      <p:cBhvr>
                                        <p:cTn id="48" dur="1000" fill="hold"/>
                                        <p:tgtEl>
                                          <p:spTgt spid="84996">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84996">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84996">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84996">
                                            <p:txEl>
                                              <p:pRg st="7" end="7"/>
                                            </p:txEl>
                                          </p:spTgt>
                                        </p:tgtEl>
                                        <p:attrNameLst>
                                          <p:attrName>style.visibility</p:attrName>
                                        </p:attrNameLst>
                                      </p:cBhvr>
                                      <p:to>
                                        <p:strVal val="visible"/>
                                      </p:to>
                                    </p:set>
                                    <p:animEffect transition="in" filter="fade">
                                      <p:cBhvr>
                                        <p:cTn id="55" dur="1000"/>
                                        <p:tgtEl>
                                          <p:spTgt spid="84996">
                                            <p:txEl>
                                              <p:pRg st="7" end="7"/>
                                            </p:txEl>
                                          </p:spTgt>
                                        </p:tgtEl>
                                      </p:cBhvr>
                                    </p:animEffect>
                                    <p:anim calcmode="lin" valueType="num">
                                      <p:cBhvr>
                                        <p:cTn id="56" dur="1000" fill="hold"/>
                                        <p:tgtEl>
                                          <p:spTgt spid="84996">
                                            <p:txEl>
                                              <p:pRg st="7" end="7"/>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84996">
                                            <p:txEl>
                                              <p:pRg st="7" end="7"/>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84996">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84996">
                                            <p:txEl>
                                              <p:pRg st="8" end="8"/>
                                            </p:txEl>
                                          </p:spTgt>
                                        </p:tgtEl>
                                        <p:attrNameLst>
                                          <p:attrName>style.visibility</p:attrName>
                                        </p:attrNameLst>
                                      </p:cBhvr>
                                      <p:to>
                                        <p:strVal val="visible"/>
                                      </p:to>
                                    </p:set>
                                    <p:animEffect transition="in" filter="fade">
                                      <p:cBhvr>
                                        <p:cTn id="63" dur="1000"/>
                                        <p:tgtEl>
                                          <p:spTgt spid="84996">
                                            <p:txEl>
                                              <p:pRg st="8" end="8"/>
                                            </p:txEl>
                                          </p:spTgt>
                                        </p:tgtEl>
                                      </p:cBhvr>
                                    </p:animEffect>
                                    <p:anim calcmode="lin" valueType="num">
                                      <p:cBhvr>
                                        <p:cTn id="64" dur="1000" fill="hold"/>
                                        <p:tgtEl>
                                          <p:spTgt spid="84996">
                                            <p:txEl>
                                              <p:pRg st="8" end="8"/>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84996">
                                            <p:txEl>
                                              <p:pRg st="8" end="8"/>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84996">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84996">
                                            <p:txEl>
                                              <p:pRg st="9" end="9"/>
                                            </p:txEl>
                                          </p:spTgt>
                                        </p:tgtEl>
                                        <p:attrNameLst>
                                          <p:attrName>style.visibility</p:attrName>
                                        </p:attrNameLst>
                                      </p:cBhvr>
                                      <p:to>
                                        <p:strVal val="visible"/>
                                      </p:to>
                                    </p:set>
                                    <p:animEffect transition="in" filter="fade">
                                      <p:cBhvr>
                                        <p:cTn id="71" dur="1000"/>
                                        <p:tgtEl>
                                          <p:spTgt spid="84996">
                                            <p:txEl>
                                              <p:pRg st="9" end="9"/>
                                            </p:txEl>
                                          </p:spTgt>
                                        </p:tgtEl>
                                      </p:cBhvr>
                                    </p:animEffect>
                                    <p:anim calcmode="lin" valueType="num">
                                      <p:cBhvr>
                                        <p:cTn id="72" dur="1000" fill="hold"/>
                                        <p:tgtEl>
                                          <p:spTgt spid="84996">
                                            <p:txEl>
                                              <p:pRg st="9" end="9"/>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84996">
                                            <p:txEl>
                                              <p:pRg st="9" end="9"/>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84996">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84996">
                                            <p:txEl>
                                              <p:pRg st="10" end="10"/>
                                            </p:txEl>
                                          </p:spTgt>
                                        </p:tgtEl>
                                        <p:attrNameLst>
                                          <p:attrName>style.visibility</p:attrName>
                                        </p:attrNameLst>
                                      </p:cBhvr>
                                      <p:to>
                                        <p:strVal val="visible"/>
                                      </p:to>
                                    </p:set>
                                    <p:animEffect transition="in" filter="fade">
                                      <p:cBhvr>
                                        <p:cTn id="79" dur="1000"/>
                                        <p:tgtEl>
                                          <p:spTgt spid="84996">
                                            <p:txEl>
                                              <p:pRg st="10" end="10"/>
                                            </p:txEl>
                                          </p:spTgt>
                                        </p:tgtEl>
                                      </p:cBhvr>
                                    </p:animEffect>
                                    <p:anim calcmode="lin" valueType="num">
                                      <p:cBhvr>
                                        <p:cTn id="80" dur="1000" fill="hold"/>
                                        <p:tgtEl>
                                          <p:spTgt spid="84996">
                                            <p:txEl>
                                              <p:pRg st="10" end="10"/>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84996">
                                            <p:txEl>
                                              <p:pRg st="10" end="10"/>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84996">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altLang="en-US">
                <a:ea typeface="ＭＳ Ｐゴシック" panose="020B0600070205080204" pitchFamily="34" charset="-128"/>
              </a:rPr>
              <a:t>Using a Bag</a:t>
            </a:r>
          </a:p>
        </p:txBody>
      </p:sp>
      <p:sp>
        <p:nvSpPr>
          <p:cNvPr id="439298" name="Content Placeholder 2"/>
          <p:cNvSpPr>
            <a:spLocks noGrp="1"/>
          </p:cNvSpPr>
          <p:nvPr>
            <p:ph idx="1"/>
          </p:nvPr>
        </p:nvSpPr>
        <p:spPr/>
        <p:txBody>
          <a:bodyPr/>
          <a:lstStyle/>
          <a:p>
            <a:r>
              <a:rPr lang="en-US" altLang="en-US" dirty="0">
                <a:ea typeface="ＭＳ Ｐゴシック" panose="020B0600070205080204" pitchFamily="34" charset="-128"/>
              </a:rPr>
              <a:t>A Bag is a simple ADT, but it can still be useful</a:t>
            </a:r>
          </a:p>
          <a:p>
            <a:pPr lvl="1"/>
            <a:r>
              <a:rPr lang="en-US" altLang="en-US" dirty="0">
                <a:ea typeface="ＭＳ Ｐゴシック" panose="020B0600070205080204" pitchFamily="34" charset="-128"/>
              </a:rPr>
              <a:t>See examples in text</a:t>
            </a:r>
          </a:p>
          <a:p>
            <a:pPr lvl="1"/>
            <a:r>
              <a:rPr lang="en-US" altLang="en-US" dirty="0">
                <a:ea typeface="ＭＳ Ｐゴシック" panose="020B0600070205080204" pitchFamily="34" charset="-128"/>
              </a:rPr>
              <a:t>Here is another simple one</a:t>
            </a:r>
          </a:p>
          <a:p>
            <a:pPr lvl="2"/>
            <a:r>
              <a:rPr lang="en-US" altLang="en-US" dirty="0">
                <a:ea typeface="ＭＳ Ｐゴシック" panose="020B0600070205080204" pitchFamily="34" charset="-128"/>
              </a:rPr>
              <a:t>Generate some random integers and count how many of each number were generated</a:t>
            </a:r>
          </a:p>
          <a:p>
            <a:pPr lvl="2"/>
            <a:r>
              <a:rPr lang="en-US" altLang="en-US" dirty="0">
                <a:ea typeface="ＭＳ Ｐゴシック" panose="020B0600070205080204" pitchFamily="34" charset="-128"/>
              </a:rPr>
              <a:t>There are many ways to do this, but one is with a bag</a:t>
            </a:r>
          </a:p>
          <a:p>
            <a:pPr lvl="2"/>
            <a:r>
              <a:rPr lang="en-US" altLang="en-US">
                <a:ea typeface="ＭＳ Ｐゴシック" panose="020B0600070205080204" pitchFamily="34" charset="-128"/>
              </a:rPr>
              <a:t>See </a:t>
            </a:r>
            <a:r>
              <a:rPr lang="en-US" altLang="en-US" smtClean="0">
                <a:ea typeface="ＭＳ Ｐゴシック" panose="020B0600070205080204" pitchFamily="34" charset="-128"/>
              </a:rPr>
              <a:t>Frequency.java</a:t>
            </a:r>
            <a:endParaRPr lang="en-US" altLang="en-US" dirty="0">
              <a:ea typeface="ＭＳ Ｐゴシック" panose="020B0600070205080204" pitchFamily="34" charset="-128"/>
            </a:endParaRPr>
          </a:p>
          <a:p>
            <a:pPr lvl="3"/>
            <a:r>
              <a:rPr lang="en-US" altLang="en-US" dirty="0">
                <a:ea typeface="ＭＳ Ｐゴシック" panose="020B0600070205080204" pitchFamily="34" charset="-128"/>
              </a:rPr>
              <a:t>Q: Is this the most efficient way of doing this?</a:t>
            </a:r>
          </a:p>
          <a:p>
            <a:pPr lvl="3"/>
            <a:r>
              <a:rPr lang="en-US" altLang="en-US" dirty="0">
                <a:ea typeface="ＭＳ Ｐゴシック" panose="020B0600070205080204" pitchFamily="34" charset="-128"/>
              </a:rPr>
              <a:t>A: Hard to tell unless we can see how the Bag is implemented</a:t>
            </a:r>
          </a:p>
          <a:p>
            <a:pPr lvl="3"/>
            <a:r>
              <a:rPr lang="en-US" altLang="en-US" dirty="0">
                <a:ea typeface="ＭＳ Ｐゴシック" panose="020B0600070205080204" pitchFamily="34" charset="-128"/>
              </a:rPr>
              <a:t>Let’s do that next!</a:t>
            </a:r>
          </a:p>
        </p:txBody>
      </p:sp>
      <p:sp>
        <p:nvSpPr>
          <p:cNvPr id="860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4D83CE16-37E1-488C-9ABB-6EE3921175FC}" type="slidenum">
              <a:rPr lang="en-US" altLang="en-US" sz="1400">
                <a:latin typeface="Arial" panose="020B0604020202020204" pitchFamily="34" charset="0"/>
              </a:rPr>
              <a:pPr eaLnBrk="1" hangingPunct="1"/>
              <a:t>22</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9298">
                                            <p:txEl>
                                              <p:pRg st="1" end="1"/>
                                            </p:txEl>
                                          </p:spTgt>
                                        </p:tgtEl>
                                        <p:attrNameLst>
                                          <p:attrName>style.visibility</p:attrName>
                                        </p:attrNameLst>
                                      </p:cBhvr>
                                      <p:to>
                                        <p:strVal val="visible"/>
                                      </p:to>
                                    </p:set>
                                    <p:animEffect transition="in" filter="blinds(horizontal)">
                                      <p:cBhvr>
                                        <p:cTn id="7" dur="500"/>
                                        <p:tgtEl>
                                          <p:spTgt spid="439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298">
                                            <p:txEl>
                                              <p:pRg st="2" end="2"/>
                                            </p:txEl>
                                          </p:spTgt>
                                        </p:tgtEl>
                                        <p:attrNameLst>
                                          <p:attrName>style.visibility</p:attrName>
                                        </p:attrNameLst>
                                      </p:cBhvr>
                                      <p:to>
                                        <p:strVal val="visible"/>
                                      </p:to>
                                    </p:set>
                                    <p:animEffect transition="in" filter="blinds(horizontal)">
                                      <p:cBhvr>
                                        <p:cTn id="12" dur="500"/>
                                        <p:tgtEl>
                                          <p:spTgt spid="4392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9298">
                                            <p:txEl>
                                              <p:pRg st="3" end="3"/>
                                            </p:txEl>
                                          </p:spTgt>
                                        </p:tgtEl>
                                        <p:attrNameLst>
                                          <p:attrName>style.visibility</p:attrName>
                                        </p:attrNameLst>
                                      </p:cBhvr>
                                      <p:to>
                                        <p:strVal val="visible"/>
                                      </p:to>
                                    </p:set>
                                    <p:animEffect transition="in" filter="blinds(horizontal)">
                                      <p:cBhvr>
                                        <p:cTn id="17" dur="500"/>
                                        <p:tgtEl>
                                          <p:spTgt spid="4392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9298">
                                            <p:txEl>
                                              <p:pRg st="4" end="4"/>
                                            </p:txEl>
                                          </p:spTgt>
                                        </p:tgtEl>
                                        <p:attrNameLst>
                                          <p:attrName>style.visibility</p:attrName>
                                        </p:attrNameLst>
                                      </p:cBhvr>
                                      <p:to>
                                        <p:strVal val="visible"/>
                                      </p:to>
                                    </p:set>
                                    <p:animEffect transition="in" filter="blinds(horizontal)">
                                      <p:cBhvr>
                                        <p:cTn id="22" dur="500"/>
                                        <p:tgtEl>
                                          <p:spTgt spid="43929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9298">
                                            <p:txEl>
                                              <p:pRg st="5" end="5"/>
                                            </p:txEl>
                                          </p:spTgt>
                                        </p:tgtEl>
                                        <p:attrNameLst>
                                          <p:attrName>style.visibility</p:attrName>
                                        </p:attrNameLst>
                                      </p:cBhvr>
                                      <p:to>
                                        <p:strVal val="visible"/>
                                      </p:to>
                                    </p:set>
                                    <p:animEffect transition="in" filter="blinds(horizontal)">
                                      <p:cBhvr>
                                        <p:cTn id="27" dur="500"/>
                                        <p:tgtEl>
                                          <p:spTgt spid="43929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9298">
                                            <p:txEl>
                                              <p:pRg st="6" end="6"/>
                                            </p:txEl>
                                          </p:spTgt>
                                        </p:tgtEl>
                                        <p:attrNameLst>
                                          <p:attrName>style.visibility</p:attrName>
                                        </p:attrNameLst>
                                      </p:cBhvr>
                                      <p:to>
                                        <p:strVal val="visible"/>
                                      </p:to>
                                    </p:set>
                                    <p:animEffect transition="in" filter="blinds(horizontal)">
                                      <p:cBhvr>
                                        <p:cTn id="32" dur="500"/>
                                        <p:tgtEl>
                                          <p:spTgt spid="43929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9298">
                                            <p:txEl>
                                              <p:pRg st="7" end="7"/>
                                            </p:txEl>
                                          </p:spTgt>
                                        </p:tgtEl>
                                        <p:attrNameLst>
                                          <p:attrName>style.visibility</p:attrName>
                                        </p:attrNameLst>
                                      </p:cBhvr>
                                      <p:to>
                                        <p:strVal val="visible"/>
                                      </p:to>
                                    </p:set>
                                    <p:animEffect transition="in" filter="blinds(horizontal)">
                                      <p:cBhvr>
                                        <p:cTn id="37" dur="500"/>
                                        <p:tgtEl>
                                          <p:spTgt spid="43929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9298">
                                            <p:txEl>
                                              <p:pRg st="8" end="8"/>
                                            </p:txEl>
                                          </p:spTgt>
                                        </p:tgtEl>
                                        <p:attrNameLst>
                                          <p:attrName>style.visibility</p:attrName>
                                        </p:attrNameLst>
                                      </p:cBhvr>
                                      <p:to>
                                        <p:strVal val="visible"/>
                                      </p:to>
                                    </p:set>
                                    <p:animEffect transition="in" filter="blinds(horizontal)">
                                      <p:cBhvr>
                                        <p:cTn id="42" dur="500"/>
                                        <p:tgtEl>
                                          <p:spTgt spid="4392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ea typeface="Tahoma"/>
                <a:cs typeface="Tahoma"/>
              </a:rPr>
              <a:t>Questions?</a:t>
            </a:r>
            <a:endParaRPr lang="en-US"/>
          </a:p>
        </p:txBody>
      </p:sp>
      <p:sp>
        <p:nvSpPr>
          <p:cNvPr id="4" name="Slide Number Placeholder 3"/>
          <p:cNvSpPr>
            <a:spLocks noGrp="1"/>
          </p:cNvSpPr>
          <p:nvPr>
            <p:ph type="sldNum" sz="quarter" idx="12"/>
          </p:nvPr>
        </p:nvSpPr>
        <p:spPr/>
        <p:txBody>
          <a:bodyPr/>
          <a:lstStyle/>
          <a:p>
            <a:fld id="{4FF65FA9-63F9-49C8-B59D-052D69FFE690}" type="slidenum">
              <a:rPr lang="en-US" altLang="en-US"/>
              <a:pPr/>
              <a:t>23</a:t>
            </a:fld>
            <a:endParaRPr lang="en-US" altLang="en-US"/>
          </a:p>
        </p:txBody>
      </p:sp>
    </p:spTree>
    <p:extLst>
      <p:ext uri="{BB962C8B-B14F-4D97-AF65-F5344CB8AC3E}">
        <p14:creationId xmlns:p14="http://schemas.microsoft.com/office/powerpoint/2010/main" val="38740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Today's Topics</a:t>
            </a:r>
            <a:endParaRPr lang="en-US">
              <a:solidFill>
                <a:srgbClr val="000000"/>
              </a:solidFill>
              <a:cs typeface="Arial"/>
            </a:endParaRPr>
          </a:p>
        </p:txBody>
      </p:sp>
      <p:sp>
        <p:nvSpPr>
          <p:cNvPr id="3" name="Content Placeholder 2"/>
          <p:cNvSpPr>
            <a:spLocks noGrp="1"/>
          </p:cNvSpPr>
          <p:nvPr>
            <p:ph idx="1"/>
          </p:nvPr>
        </p:nvSpPr>
        <p:spPr/>
        <p:txBody>
          <a:bodyPr/>
          <a:lstStyle/>
          <a:p>
            <a:r>
              <a:rPr lang="en-US">
                <a:ea typeface="Tahoma"/>
                <a:cs typeface="Tahoma"/>
              </a:rPr>
              <a:t>The Bag ADT</a:t>
            </a:r>
          </a:p>
          <a:p>
            <a:endParaRPr lang="en-US">
              <a:ea typeface="Tahoma"/>
              <a:cs typeface="Tahoma"/>
            </a:endParaRPr>
          </a:p>
          <a:p>
            <a:endParaRPr lang="en-US">
              <a:ea typeface="Tahoma"/>
              <a:cs typeface="Tahoma"/>
            </a:endParaRPr>
          </a:p>
          <a:p>
            <a:endParaRPr lang="en-US">
              <a:ea typeface="Tahoma"/>
              <a:cs typeface="Tahoma"/>
            </a:endParaRPr>
          </a:p>
          <a:p>
            <a:pPr marL="0" indent="0">
              <a:buNone/>
            </a:pPr>
            <a:endParaRPr lang="en-US">
              <a:ea typeface="Tahoma"/>
              <a:cs typeface="Tahoma"/>
            </a:endParaRPr>
          </a:p>
          <a:p>
            <a:pPr marL="0" indent="0">
              <a:buNone/>
            </a:pPr>
            <a:endParaRPr lang="en-US">
              <a:ea typeface="Tahoma"/>
              <a:cs typeface="Tahoma"/>
            </a:endParaRPr>
          </a:p>
          <a:p>
            <a:pPr marL="0" indent="0">
              <a:buNone/>
            </a:pPr>
            <a:endParaRPr lang="en-US">
              <a:ea typeface="Tahoma"/>
              <a:cs typeface="Tahoma"/>
            </a:endParaRPr>
          </a:p>
          <a:p>
            <a:pPr marL="0" indent="0">
              <a:buNone/>
            </a:pPr>
            <a:endParaRPr lang="en-US">
              <a:ea typeface="Tahoma"/>
              <a:cs typeface="Tahoma"/>
            </a:endParaRPr>
          </a:p>
          <a:p>
            <a:pPr marL="0" indent="0">
              <a:buNone/>
            </a:pPr>
            <a:r>
              <a:rPr lang="en-US" sz="2400">
                <a:ea typeface="Tahoma"/>
                <a:cs typeface="Tahoma"/>
              </a:rPr>
              <a:t>(Slides from Dr. John Ramirez)</a:t>
            </a:r>
          </a:p>
        </p:txBody>
      </p:sp>
      <p:sp>
        <p:nvSpPr>
          <p:cNvPr id="4" name="Slide Number Placeholder 3"/>
          <p:cNvSpPr>
            <a:spLocks noGrp="1"/>
          </p:cNvSpPr>
          <p:nvPr>
            <p:ph type="sldNum" sz="quarter" idx="12"/>
          </p:nvPr>
        </p:nvSpPr>
        <p:spPr/>
        <p:txBody>
          <a:bodyPr/>
          <a:lstStyle/>
          <a:p>
            <a:fld id="{4FF65FA9-63F9-49C8-B59D-052D69FFE690}" type="slidenum">
              <a:rPr lang="en-US" altLang="en-US"/>
              <a:pPr/>
              <a:t>3</a:t>
            </a:fld>
            <a:endParaRPr lang="en-US" altLang="en-US"/>
          </a:p>
        </p:txBody>
      </p:sp>
    </p:spTree>
    <p:extLst>
      <p:ext uri="{BB962C8B-B14F-4D97-AF65-F5344CB8AC3E}">
        <p14:creationId xmlns:p14="http://schemas.microsoft.com/office/powerpoint/2010/main" val="156227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Abstract Classes</a:t>
            </a:r>
          </a:p>
        </p:txBody>
      </p:sp>
      <p:sp>
        <p:nvSpPr>
          <p:cNvPr id="54276" name="Rectangle 3"/>
          <p:cNvSpPr>
            <a:spLocks noGrp="1" noChangeArrowheads="1"/>
          </p:cNvSpPr>
          <p:nvPr>
            <p:ph type="body" idx="1"/>
          </p:nvPr>
        </p:nvSpPr>
        <p:spPr/>
        <p:txBody>
          <a:bodyPr/>
          <a:lstStyle/>
          <a:p>
            <a:pPr eaLnBrk="1" hangingPunct="1"/>
            <a:r>
              <a:rPr lang="en-US" altLang="en-US">
                <a:ea typeface="ＭＳ Ｐゴシック" panose="020B0600070205080204" pitchFamily="34" charset="-128"/>
              </a:rPr>
              <a:t>Abstract classes</a:t>
            </a:r>
          </a:p>
          <a:p>
            <a:pPr lvl="1" eaLnBrk="1" hangingPunct="1"/>
            <a:r>
              <a:rPr lang="en-US" altLang="en-US">
                <a:ea typeface="ＭＳ Ｐゴシック" panose="020B0600070205080204" pitchFamily="34" charset="-128"/>
              </a:rPr>
              <a:t>Sometimes in a class hierarchy, a class may be defined simply to give cohesion to its subclasses</a:t>
            </a:r>
          </a:p>
          <a:p>
            <a:pPr lvl="2" eaLnBrk="1" hangingPunct="1"/>
            <a:r>
              <a:rPr lang="en-US" altLang="en-US">
                <a:ea typeface="ＭＳ Ｐゴシック" panose="020B0600070205080204" pitchFamily="34" charset="-128"/>
              </a:rPr>
              <a:t>No objects of that class will ever be defined</a:t>
            </a:r>
          </a:p>
          <a:p>
            <a:pPr lvl="2" eaLnBrk="1" hangingPunct="1"/>
            <a:r>
              <a:rPr lang="en-US" altLang="en-US">
                <a:ea typeface="ＭＳ Ｐゴシック" panose="020B0600070205080204" pitchFamily="34" charset="-128"/>
              </a:rPr>
              <a:t>But instance data and methods will still be inherited by all subclasses</a:t>
            </a:r>
          </a:p>
          <a:p>
            <a:pPr lvl="1" eaLnBrk="1" hangingPunct="1"/>
            <a:r>
              <a:rPr lang="en-US" altLang="en-US">
                <a:ea typeface="ＭＳ Ｐゴシック" panose="020B0600070205080204" pitchFamily="34" charset="-128"/>
              </a:rPr>
              <a:t>This is an </a:t>
            </a:r>
            <a:r>
              <a:rPr lang="en-US" altLang="en-US">
                <a:solidFill>
                  <a:srgbClr val="FF0000"/>
                </a:solidFill>
                <a:ea typeface="ＭＳ Ｐゴシック" panose="020B0600070205080204" pitchFamily="34" charset="-128"/>
              </a:rPr>
              <a:t>abstract</a:t>
            </a:r>
            <a:r>
              <a:rPr lang="en-US" altLang="en-US">
                <a:ea typeface="ＭＳ Ｐゴシック" panose="020B0600070205080204" pitchFamily="34" charset="-128"/>
              </a:rPr>
              <a:t> class</a:t>
            </a:r>
          </a:p>
          <a:p>
            <a:pPr lvl="2" eaLnBrk="1" hangingPunct="1"/>
            <a:r>
              <a:rPr lang="en-US" altLang="en-US">
                <a:ea typeface="ＭＳ Ｐゴシック" panose="020B0600070205080204" pitchFamily="34" charset="-128"/>
              </a:rPr>
              <a:t>Keyword </a:t>
            </a:r>
            <a:r>
              <a:rPr lang="en-US" altLang="en-US" b="1">
                <a:ea typeface="ＭＳ Ｐゴシック" panose="020B0600070205080204" pitchFamily="34" charset="-128"/>
              </a:rPr>
              <a:t>abstract</a:t>
            </a:r>
            <a:r>
              <a:rPr lang="en-US" altLang="en-US">
                <a:ea typeface="ＭＳ Ｐゴシック" panose="020B0600070205080204" pitchFamily="34" charset="-128"/>
              </a:rPr>
              <a:t> used in declaration</a:t>
            </a:r>
          </a:p>
          <a:p>
            <a:pPr lvl="2" eaLnBrk="1" hangingPunct="1"/>
            <a:r>
              <a:rPr lang="en-US" altLang="en-US">
                <a:ea typeface="ＭＳ Ｐゴシック" panose="020B0600070205080204" pitchFamily="34" charset="-128"/>
              </a:rPr>
              <a:t>One or more methods declared to be abstract and are thus not implemented</a:t>
            </a:r>
          </a:p>
          <a:p>
            <a:pPr lvl="2" eaLnBrk="1" hangingPunct="1"/>
            <a:r>
              <a:rPr lang="en-US" altLang="en-US">
                <a:ea typeface="ＭＳ Ｐゴシック" panose="020B0600070205080204" pitchFamily="34" charset="-128"/>
              </a:rPr>
              <a:t>No objects may be instantiated</a:t>
            </a:r>
          </a:p>
        </p:txBody>
      </p:sp>
      <p:sp>
        <p:nvSpPr>
          <p:cNvPr id="542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16762DD8-92A2-40D1-AE8A-0D3F6AE1D825}" type="slidenum">
              <a:rPr lang="en-US" altLang="en-US" sz="1400">
                <a:latin typeface="Arial" panose="020B0604020202020204" pitchFamily="34" charset="0"/>
              </a:rPr>
              <a:pPr eaLnBrk="1" hangingPunct="1"/>
              <a:t>4</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animEffect transition="in" filter="slide(fromBottom)">
                                      <p:cBhvr>
                                        <p:cTn id="7" dur="500"/>
                                        <p:tgtEl>
                                          <p:spTgt spid="5427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76">
                                            <p:txEl>
                                              <p:pRg st="2" end="2"/>
                                            </p:txEl>
                                          </p:spTgt>
                                        </p:tgtEl>
                                        <p:attrNameLst>
                                          <p:attrName>style.visibility</p:attrName>
                                        </p:attrNameLst>
                                      </p:cBhvr>
                                      <p:to>
                                        <p:strVal val="visible"/>
                                      </p:to>
                                    </p:set>
                                    <p:animEffect transition="in" filter="slide(fromBottom)">
                                      <p:cBhvr>
                                        <p:cTn id="12" dur="500"/>
                                        <p:tgtEl>
                                          <p:spTgt spid="5427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276">
                                            <p:txEl>
                                              <p:pRg st="3" end="3"/>
                                            </p:txEl>
                                          </p:spTgt>
                                        </p:tgtEl>
                                        <p:attrNameLst>
                                          <p:attrName>style.visibility</p:attrName>
                                        </p:attrNameLst>
                                      </p:cBhvr>
                                      <p:to>
                                        <p:strVal val="visible"/>
                                      </p:to>
                                    </p:set>
                                    <p:animEffect transition="in" filter="slide(fromBottom)">
                                      <p:cBhvr>
                                        <p:cTn id="17" dur="500"/>
                                        <p:tgtEl>
                                          <p:spTgt spid="5427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4276">
                                            <p:txEl>
                                              <p:pRg st="4" end="4"/>
                                            </p:txEl>
                                          </p:spTgt>
                                        </p:tgtEl>
                                        <p:attrNameLst>
                                          <p:attrName>style.visibility</p:attrName>
                                        </p:attrNameLst>
                                      </p:cBhvr>
                                      <p:to>
                                        <p:strVal val="visible"/>
                                      </p:to>
                                    </p:set>
                                    <p:animEffect transition="in" filter="slide(fromBottom)">
                                      <p:cBhvr>
                                        <p:cTn id="22" dur="500"/>
                                        <p:tgtEl>
                                          <p:spTgt spid="5427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animEffect transition="in" filter="slide(fromBottom)">
                                      <p:cBhvr>
                                        <p:cTn id="27" dur="500"/>
                                        <p:tgtEl>
                                          <p:spTgt spid="5427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4276">
                                            <p:txEl>
                                              <p:pRg st="6" end="6"/>
                                            </p:txEl>
                                          </p:spTgt>
                                        </p:tgtEl>
                                        <p:attrNameLst>
                                          <p:attrName>style.visibility</p:attrName>
                                        </p:attrNameLst>
                                      </p:cBhvr>
                                      <p:to>
                                        <p:strVal val="visible"/>
                                      </p:to>
                                    </p:set>
                                    <p:animEffect transition="in" filter="slide(fromBottom)">
                                      <p:cBhvr>
                                        <p:cTn id="32" dur="500"/>
                                        <p:tgtEl>
                                          <p:spTgt spid="5427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4276">
                                            <p:txEl>
                                              <p:pRg st="7" end="7"/>
                                            </p:txEl>
                                          </p:spTgt>
                                        </p:tgtEl>
                                        <p:attrNameLst>
                                          <p:attrName>style.visibility</p:attrName>
                                        </p:attrNameLst>
                                      </p:cBhvr>
                                      <p:to>
                                        <p:strVal val="visible"/>
                                      </p:to>
                                    </p:set>
                                    <p:animEffect transition="in" filter="slide(fromBottom)">
                                      <p:cBhvr>
                                        <p:cTn id="37" dur="500"/>
                                        <p:tgtEl>
                                          <p:spTgt spid="542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Abstract Classes</a:t>
            </a:r>
          </a:p>
        </p:txBody>
      </p:sp>
      <p:sp>
        <p:nvSpPr>
          <p:cNvPr id="55300" name="Rectangle 3"/>
          <p:cNvSpPr>
            <a:spLocks noGrp="1" noChangeArrowheads="1"/>
          </p:cNvSpPr>
          <p:nvPr>
            <p:ph idx="1"/>
          </p:nvPr>
        </p:nvSpPr>
        <p:spPr/>
        <p:txBody>
          <a:bodyPr/>
          <a:lstStyle/>
          <a:p>
            <a:pPr lvl="1" eaLnBrk="1" hangingPunct="1"/>
            <a:r>
              <a:rPr lang="en-US" altLang="en-US">
                <a:ea typeface="ＭＳ Ｐゴシック" panose="020B0600070205080204" pitchFamily="34" charset="-128"/>
              </a:rPr>
              <a:t>Subclasses of an abstract class must implement all abstract methods, or they too must be declared to be abstract </a:t>
            </a:r>
          </a:p>
          <a:p>
            <a:pPr lvl="1" eaLnBrk="1" hangingPunct="1"/>
            <a:r>
              <a:rPr lang="en-US" altLang="en-US">
                <a:ea typeface="ＭＳ Ｐゴシック" panose="020B0600070205080204" pitchFamily="34" charset="-128"/>
              </a:rPr>
              <a:t>Advantages</a:t>
            </a:r>
          </a:p>
          <a:p>
            <a:pPr lvl="2" eaLnBrk="1" hangingPunct="1"/>
            <a:r>
              <a:rPr lang="en-US" altLang="en-US">
                <a:ea typeface="ＭＳ Ｐゴシック" panose="020B0600070205080204" pitchFamily="34" charset="-128"/>
              </a:rPr>
              <a:t>Can still use superclass reference to access all subclass objects in polymorphic way</a:t>
            </a:r>
          </a:p>
          <a:p>
            <a:pPr lvl="3" eaLnBrk="1" hangingPunct="1"/>
            <a:r>
              <a:rPr lang="en-US" altLang="en-US">
                <a:ea typeface="ＭＳ Ｐゴシック" panose="020B0600070205080204" pitchFamily="34" charset="-128"/>
              </a:rPr>
              <a:t>However, we need to declare the methods we will need in the superclass, even if they are abstract</a:t>
            </a:r>
          </a:p>
          <a:p>
            <a:pPr lvl="2" eaLnBrk="1" hangingPunct="1"/>
            <a:r>
              <a:rPr lang="en-US" altLang="en-US">
                <a:ea typeface="ＭＳ Ｐゴシック" panose="020B0600070205080204" pitchFamily="34" charset="-128"/>
              </a:rPr>
              <a:t>No need to specifically define common data and methods for each subclass - it is inherited</a:t>
            </a:r>
          </a:p>
          <a:p>
            <a:pPr lvl="2" eaLnBrk="1" hangingPunct="1"/>
            <a:r>
              <a:rPr lang="en-US" altLang="en-US">
                <a:ea typeface="ＭＳ Ｐゴシック" panose="020B0600070205080204" pitchFamily="34" charset="-128"/>
              </a:rPr>
              <a:t>Helps to organize class hierarchy</a:t>
            </a:r>
          </a:p>
          <a:p>
            <a:pPr lvl="1" eaLnBrk="1" hangingPunct="1"/>
            <a:r>
              <a:rPr lang="en-US" altLang="en-US">
                <a:ea typeface="ＭＳ Ｐゴシック" panose="020B0600070205080204" pitchFamily="34" charset="-128"/>
              </a:rPr>
              <a:t>See API for many examples</a:t>
            </a:r>
          </a:p>
        </p:txBody>
      </p:sp>
      <p:sp>
        <p:nvSpPr>
          <p:cNvPr id="55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8FCFE768-4033-42B8-A99C-24EC34A38C0D}" type="slidenum">
              <a:rPr lang="en-US" altLang="en-US" sz="1400">
                <a:latin typeface="Arial" panose="020B0604020202020204" pitchFamily="34" charset="0"/>
              </a:rPr>
              <a:pPr eaLnBrk="1" hangingPunct="1"/>
              <a:t>5</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Lecture 3: Interfaces</a:t>
            </a:r>
          </a:p>
        </p:txBody>
      </p:sp>
      <p:sp>
        <p:nvSpPr>
          <p:cNvPr id="56324" name="Rectangle 3"/>
          <p:cNvSpPr>
            <a:spLocks noGrp="1" noChangeArrowheads="1"/>
          </p:cNvSpPr>
          <p:nvPr>
            <p:ph idx="1"/>
          </p:nvPr>
        </p:nvSpPr>
        <p:spPr>
          <a:xfrm>
            <a:off x="381000" y="1066800"/>
            <a:ext cx="8382000" cy="5181600"/>
          </a:xfrm>
        </p:spPr>
        <p:txBody>
          <a:bodyPr/>
          <a:lstStyle/>
          <a:p>
            <a:pPr eaLnBrk="1" hangingPunct="1"/>
            <a:r>
              <a:rPr lang="en-US" altLang="en-US">
                <a:ea typeface="ＭＳ Ｐゴシック" panose="020B0600070205080204" pitchFamily="34" charset="-128"/>
              </a:rPr>
              <a:t>Java allows only </a:t>
            </a:r>
            <a:r>
              <a:rPr lang="en-US" altLang="en-US">
                <a:solidFill>
                  <a:srgbClr val="FF0000"/>
                </a:solidFill>
                <a:ea typeface="ＭＳ Ｐゴシック" panose="020B0600070205080204" pitchFamily="34" charset="-128"/>
              </a:rPr>
              <a:t>single inheritance</a:t>
            </a:r>
          </a:p>
          <a:p>
            <a:pPr lvl="1" eaLnBrk="1" hangingPunct="1"/>
            <a:r>
              <a:rPr lang="en-US" altLang="en-US">
                <a:ea typeface="ＭＳ Ｐゴシック" panose="020B0600070205080204" pitchFamily="34" charset="-128"/>
              </a:rPr>
              <a:t>A new class can be a subclass of only one parent (super) class</a:t>
            </a:r>
          </a:p>
          <a:p>
            <a:pPr lvl="1" eaLnBrk="1" hangingPunct="1"/>
            <a:r>
              <a:rPr lang="en-US" altLang="en-US">
                <a:ea typeface="ＭＳ Ｐゴシック" panose="020B0600070205080204" pitchFamily="34" charset="-128"/>
              </a:rPr>
              <a:t>There are several reasons for this, from both the implementation (i.e. how to do it in the compiler and interpreter) point of view and the programmer (i.e. how to use it effectively) point of view</a:t>
            </a:r>
          </a:p>
          <a:p>
            <a:pPr lvl="1" eaLnBrk="1" hangingPunct="1"/>
            <a:r>
              <a:rPr lang="en-US" altLang="en-US">
                <a:ea typeface="ＭＳ Ｐゴシック" panose="020B0600070205080204" pitchFamily="34" charset="-128"/>
              </a:rPr>
              <a:t>However, it is sometimes useful to be able to access an object through more than one superclass reference</a:t>
            </a:r>
          </a:p>
        </p:txBody>
      </p:sp>
      <p:sp>
        <p:nvSpPr>
          <p:cNvPr id="563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58898974-E299-486A-A408-0EA3CBDCD57B}" type="slidenum">
              <a:rPr lang="en-US" altLang="en-US" sz="1400">
                <a:latin typeface="Arial" panose="020B0604020202020204" pitchFamily="34" charset="0"/>
              </a:rPr>
              <a:pPr eaLnBrk="1" hangingPunct="1"/>
              <a:t>6</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animEffect transition="in" filter="fade">
                                      <p:cBhvr>
                                        <p:cTn id="7" dur="1000"/>
                                        <p:tgtEl>
                                          <p:spTgt spid="56324">
                                            <p:txEl>
                                              <p:pRg st="1" end="1"/>
                                            </p:txEl>
                                          </p:spTgt>
                                        </p:tgtEl>
                                      </p:cBhvr>
                                    </p:animEffect>
                                    <p:anim calcmode="lin" valueType="num">
                                      <p:cBhvr>
                                        <p:cTn id="8" dur="1000" fill="hold"/>
                                        <p:tgtEl>
                                          <p:spTgt spid="56324">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6324">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324">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56324">
                                            <p:txEl>
                                              <p:pRg st="2" end="2"/>
                                            </p:txEl>
                                          </p:spTgt>
                                        </p:tgtEl>
                                        <p:attrNameLst>
                                          <p:attrName>style.visibility</p:attrName>
                                        </p:attrNameLst>
                                      </p:cBhvr>
                                      <p:to>
                                        <p:strVal val="visible"/>
                                      </p:to>
                                    </p:set>
                                    <p:animEffect transition="in" filter="fade">
                                      <p:cBhvr>
                                        <p:cTn id="13" dur="1000"/>
                                        <p:tgtEl>
                                          <p:spTgt spid="56324">
                                            <p:txEl>
                                              <p:pRg st="2" end="2"/>
                                            </p:txEl>
                                          </p:spTgt>
                                        </p:tgtEl>
                                      </p:cBhvr>
                                    </p:animEffect>
                                    <p:anim calcmode="lin" valueType="num">
                                      <p:cBhvr>
                                        <p:cTn id="14" dur="1000" fill="hold"/>
                                        <p:tgtEl>
                                          <p:spTgt spid="56324">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6324">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6324">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56324">
                                            <p:txEl>
                                              <p:pRg st="3" end="3"/>
                                            </p:txEl>
                                          </p:spTgt>
                                        </p:tgtEl>
                                        <p:attrNameLst>
                                          <p:attrName>style.visibility</p:attrName>
                                        </p:attrNameLst>
                                      </p:cBhvr>
                                      <p:to>
                                        <p:strVal val="visible"/>
                                      </p:to>
                                    </p:set>
                                    <p:animEffect transition="in" filter="fade">
                                      <p:cBhvr>
                                        <p:cTn id="19" dur="1000"/>
                                        <p:tgtEl>
                                          <p:spTgt spid="56324">
                                            <p:txEl>
                                              <p:pRg st="3" end="3"/>
                                            </p:txEl>
                                          </p:spTgt>
                                        </p:tgtEl>
                                      </p:cBhvr>
                                    </p:animEffect>
                                    <p:anim calcmode="lin" valueType="num">
                                      <p:cBhvr>
                                        <p:cTn id="20" dur="1000" fill="hold"/>
                                        <p:tgtEl>
                                          <p:spTgt spid="56324">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56324">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6324">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a:t>
            </a:r>
          </a:p>
        </p:txBody>
      </p:sp>
      <p:sp>
        <p:nvSpPr>
          <p:cNvPr id="1226755" name="Rectangle 3"/>
          <p:cNvSpPr>
            <a:spLocks noGrp="1" noChangeArrowheads="1"/>
          </p:cNvSpPr>
          <p:nvPr>
            <p:ph type="body" idx="1"/>
          </p:nvPr>
        </p:nvSpPr>
        <p:spPr>
          <a:xfrm>
            <a:off x="533400" y="1066800"/>
            <a:ext cx="8077200" cy="5181600"/>
          </a:xfrm>
        </p:spPr>
        <p:txBody>
          <a:bodyPr/>
          <a:lstStyle/>
          <a:p>
            <a:pPr eaLnBrk="1" hangingPunct="1"/>
            <a:r>
              <a:rPr lang="en-US" altLang="en-US">
                <a:ea typeface="ＭＳ Ｐゴシック" panose="020B0600070205080204" pitchFamily="34" charset="-128"/>
              </a:rPr>
              <a:t>Interfaces allow us to do this:</a:t>
            </a:r>
          </a:p>
          <a:p>
            <a:pPr lvl="1" eaLnBrk="1" hangingPunct="1"/>
            <a:r>
              <a:rPr lang="en-US" altLang="en-US">
                <a:ea typeface="ＭＳ Ｐゴシック" panose="020B0600070205080204" pitchFamily="34" charset="-128"/>
              </a:rPr>
              <a:t>A Java </a:t>
            </a:r>
            <a:r>
              <a:rPr lang="en-US" altLang="en-US">
                <a:solidFill>
                  <a:srgbClr val="FF0000"/>
                </a:solidFill>
                <a:ea typeface="ＭＳ Ｐゴシック" panose="020B0600070205080204" pitchFamily="34" charset="-128"/>
              </a:rPr>
              <a:t>interface</a:t>
            </a:r>
            <a:r>
              <a:rPr lang="en-US" altLang="en-US">
                <a:ea typeface="ＭＳ Ｐゴシック" panose="020B0600070205080204" pitchFamily="34" charset="-128"/>
              </a:rPr>
              <a:t> is a named set of methods</a:t>
            </a:r>
          </a:p>
          <a:p>
            <a:pPr lvl="2" eaLnBrk="1" hangingPunct="1"/>
            <a:r>
              <a:rPr lang="en-US" altLang="en-US">
                <a:ea typeface="ＭＳ Ｐゴシック" panose="020B0600070205080204" pitchFamily="34" charset="-128"/>
              </a:rPr>
              <a:t>Think of it as an abstract class with no instance data</a:t>
            </a:r>
          </a:p>
          <a:p>
            <a:pPr lvl="2" eaLnBrk="1" hangingPunct="1"/>
            <a:r>
              <a:rPr lang="en-US" altLang="en-US">
                <a:ea typeface="ＭＳ Ｐゴシック" panose="020B0600070205080204" pitchFamily="34" charset="-128"/>
              </a:rPr>
              <a:t>Static constants are allowed</a:t>
            </a:r>
          </a:p>
          <a:p>
            <a:pPr lvl="2" eaLnBrk="1" hangingPunct="1"/>
            <a:r>
              <a:rPr lang="en-US" altLang="en-US">
                <a:ea typeface="ＭＳ Ｐゴシック" panose="020B0600070205080204" pitchFamily="34" charset="-128"/>
              </a:rPr>
              <a:t>No static methods are allowed</a:t>
            </a:r>
          </a:p>
          <a:p>
            <a:pPr lvl="1" eaLnBrk="1" hangingPunct="1"/>
            <a:r>
              <a:rPr lang="en-US" altLang="en-US">
                <a:ea typeface="ＭＳ Ｐゴシック" panose="020B0600070205080204" pitchFamily="34" charset="-128"/>
              </a:rPr>
              <a:t>Any Java class (no matter what its inheritance) can implement an interface by implementing the methods defined in it</a:t>
            </a:r>
          </a:p>
          <a:p>
            <a:pPr lvl="1" eaLnBrk="1" hangingPunct="1"/>
            <a:r>
              <a:rPr lang="en-US" altLang="en-US">
                <a:ea typeface="ＭＳ Ｐゴシック" panose="020B0600070205080204" pitchFamily="34" charset="-128"/>
              </a:rPr>
              <a:t>A given class can implement any number of interfaces</a:t>
            </a:r>
          </a:p>
          <a:p>
            <a:pPr lvl="1" eaLnBrk="1" hangingPunct="1"/>
            <a:endParaRPr lang="en-US" altLang="en-US">
              <a:ea typeface="ＭＳ Ｐゴシック" panose="020B0600070205080204" pitchFamily="34" charset="-128"/>
            </a:endParaRPr>
          </a:p>
        </p:txBody>
      </p:sp>
      <p:sp>
        <p:nvSpPr>
          <p:cNvPr id="573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485C04C4-3CDA-4002-9790-A615EEEF6AB4}" type="slidenum">
              <a:rPr lang="en-US" altLang="en-US" sz="1400">
                <a:latin typeface="Arial" panose="020B0604020202020204" pitchFamily="34" charset="0"/>
              </a:rPr>
              <a:pPr eaLnBrk="1" hangingPunct="1"/>
              <a:t>7</a:t>
            </a:fld>
            <a:endParaRPr lang="en-US"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226755">
                                            <p:txEl>
                                              <p:pRg st="5" end="5"/>
                                            </p:txEl>
                                          </p:spTgt>
                                        </p:tgtEl>
                                        <p:attrNameLst>
                                          <p:attrName>style.visibility</p:attrName>
                                        </p:attrNameLst>
                                      </p:cBhvr>
                                      <p:to>
                                        <p:strVal val="visible"/>
                                      </p:to>
                                    </p:set>
                                    <p:anim from="(-#ppt_w/2)" to="(#ppt_x)" calcmode="lin" valueType="num">
                                      <p:cBhvr>
                                        <p:cTn id="7" dur="600" fill="hold">
                                          <p:stCondLst>
                                            <p:cond delay="0"/>
                                          </p:stCondLst>
                                        </p:cTn>
                                        <p:tgtEl>
                                          <p:spTgt spid="1226755">
                                            <p:txEl>
                                              <p:pRg st="5" end="5"/>
                                            </p:txEl>
                                          </p:spTgt>
                                        </p:tgtEl>
                                        <p:attrNameLst>
                                          <p:attrName>ppt_x</p:attrName>
                                        </p:attrNameLst>
                                      </p:cBhvr>
                                    </p:anim>
                                    <p:anim from="0" to="-1.0" calcmode="lin" valueType="num">
                                      <p:cBhvr>
                                        <p:cTn id="8" dur="200" decel="50000" autoRev="1" fill="hold">
                                          <p:stCondLst>
                                            <p:cond delay="600"/>
                                          </p:stCondLst>
                                        </p:cTn>
                                        <p:tgtEl>
                                          <p:spTgt spid="1226755">
                                            <p:txEl>
                                              <p:pRg st="5" end="5"/>
                                            </p:txEl>
                                          </p:spTgt>
                                        </p:tgtEl>
                                        <p:attrNameLst>
                                          <p:attrName>xshear</p:attrName>
                                        </p:attrNameLst>
                                      </p:cBhvr>
                                    </p:anim>
                                    <p:animScale>
                                      <p:cBhvr>
                                        <p:cTn id="9" dur="200" decel="100000" autoRev="1" fill="hold">
                                          <p:stCondLst>
                                            <p:cond delay="600"/>
                                          </p:stCondLst>
                                        </p:cTn>
                                        <p:tgtEl>
                                          <p:spTgt spid="1226755">
                                            <p:txEl>
                                              <p:pRg st="5" end="5"/>
                                            </p:txEl>
                                          </p:spTgt>
                                        </p:tgtEl>
                                      </p:cBhvr>
                                      <p:from x="100000" y="100000"/>
                                      <p:to x="80000" y="100000"/>
                                    </p:animScale>
                                    <p:anim by="(#ppt_h/3+#ppt_w*0.1)" calcmode="lin" valueType="num">
                                      <p:cBhvr additive="sum">
                                        <p:cTn id="10" dur="200" decel="100000" autoRev="1" fill="hold">
                                          <p:stCondLst>
                                            <p:cond delay="600"/>
                                          </p:stCondLst>
                                        </p:cTn>
                                        <p:tgtEl>
                                          <p:spTgt spid="1226755">
                                            <p:txEl>
                                              <p:pRg st="5" end="5"/>
                                            </p:txEl>
                                          </p:spTgt>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226755">
                                            <p:txEl>
                                              <p:pRg st="6" end="6"/>
                                            </p:txEl>
                                          </p:spTgt>
                                        </p:tgtEl>
                                        <p:attrNameLst>
                                          <p:attrName>style.visibility</p:attrName>
                                        </p:attrNameLst>
                                      </p:cBhvr>
                                      <p:to>
                                        <p:strVal val="visible"/>
                                      </p:to>
                                    </p:set>
                                    <p:anim from="(-#ppt_w/2)" to="(#ppt_x)" calcmode="lin" valueType="num">
                                      <p:cBhvr>
                                        <p:cTn id="15" dur="600" fill="hold">
                                          <p:stCondLst>
                                            <p:cond delay="0"/>
                                          </p:stCondLst>
                                        </p:cTn>
                                        <p:tgtEl>
                                          <p:spTgt spid="1226755">
                                            <p:txEl>
                                              <p:pRg st="6" end="6"/>
                                            </p:txEl>
                                          </p:spTgt>
                                        </p:tgtEl>
                                        <p:attrNameLst>
                                          <p:attrName>ppt_x</p:attrName>
                                        </p:attrNameLst>
                                      </p:cBhvr>
                                    </p:anim>
                                    <p:anim from="0" to="-1.0" calcmode="lin" valueType="num">
                                      <p:cBhvr>
                                        <p:cTn id="16" dur="200" decel="50000" autoRev="1" fill="hold">
                                          <p:stCondLst>
                                            <p:cond delay="600"/>
                                          </p:stCondLst>
                                        </p:cTn>
                                        <p:tgtEl>
                                          <p:spTgt spid="1226755">
                                            <p:txEl>
                                              <p:pRg st="6" end="6"/>
                                            </p:txEl>
                                          </p:spTgt>
                                        </p:tgtEl>
                                        <p:attrNameLst>
                                          <p:attrName>xshear</p:attrName>
                                        </p:attrNameLst>
                                      </p:cBhvr>
                                    </p:anim>
                                    <p:animScale>
                                      <p:cBhvr>
                                        <p:cTn id="17" dur="200" decel="100000" autoRev="1" fill="hold">
                                          <p:stCondLst>
                                            <p:cond delay="600"/>
                                          </p:stCondLst>
                                        </p:cTn>
                                        <p:tgtEl>
                                          <p:spTgt spid="1226755">
                                            <p:txEl>
                                              <p:pRg st="6" end="6"/>
                                            </p:txEl>
                                          </p:spTgt>
                                        </p:tgtEl>
                                      </p:cBhvr>
                                      <p:from x="100000" y="100000"/>
                                      <p:to x="80000" y="100000"/>
                                    </p:animScale>
                                    <p:anim by="(#ppt_h/3+#ppt_w*0.1)" calcmode="lin" valueType="num">
                                      <p:cBhvr additive="sum">
                                        <p:cTn id="18" dur="200" decel="100000" autoRev="1" fill="hold">
                                          <p:stCondLst>
                                            <p:cond delay="600"/>
                                          </p:stCondLst>
                                        </p:cTn>
                                        <p:tgtEl>
                                          <p:spTgt spid="1226755">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a:t>
            </a:r>
          </a:p>
        </p:txBody>
      </p:sp>
      <p:sp>
        <p:nvSpPr>
          <p:cNvPr id="58371" name="Rectangle 3"/>
          <p:cNvSpPr>
            <a:spLocks noGrp="1" noChangeArrowheads="1"/>
          </p:cNvSpPr>
          <p:nvPr>
            <p:ph type="body" idx="1"/>
          </p:nvPr>
        </p:nvSpPr>
        <p:spPr>
          <a:xfrm>
            <a:off x="533400" y="1066800"/>
            <a:ext cx="8077200" cy="5181600"/>
          </a:xfrm>
        </p:spPr>
        <p:txBody>
          <a:bodyPr/>
          <a:lstStyle/>
          <a:p>
            <a:pPr lvl="1" eaLnBrk="1" hangingPunct="1"/>
            <a:r>
              <a:rPr lang="en-US" altLang="en-US" sz="3000">
                <a:ea typeface="ＭＳ Ｐゴシック" panose="020B0600070205080204" pitchFamily="34" charset="-128"/>
              </a:rPr>
              <a:t>Ex:</a:t>
            </a: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public interface Laughable</a:t>
            </a: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a:t>
            </a: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	 public void laugh();</a:t>
            </a: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a:t>
            </a:r>
          </a:p>
          <a:p>
            <a:pPr lvl="2" eaLnBrk="1" hangingPunct="1">
              <a:spcBef>
                <a:spcPct val="0"/>
              </a:spcBef>
              <a:buFont typeface="Arial" panose="020B0604020202020204" pitchFamily="34" charset="0"/>
              <a:buNone/>
            </a:pPr>
            <a:endParaRPr lang="en-US" altLang="en-US" sz="2000" b="1">
              <a:latin typeface="Courier New" panose="02070309020205020404" pitchFamily="49" charset="0"/>
              <a:ea typeface="ＭＳ Ｐゴシック" panose="020B0600070205080204" pitchFamily="34" charset="-128"/>
            </a:endParaRP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public interface Actor</a:t>
            </a:r>
            <a:endParaRPr lang="en-US" altLang="en-US" sz="2000" b="1">
              <a:latin typeface="Courier New" panose="02070309020205020404" pitchFamily="49" charset="0"/>
              <a:ea typeface="ＭＳ Ｐゴシック" panose="020B0600070205080204" pitchFamily="34" charset="-128"/>
              <a:cs typeface="Courier New"/>
            </a:endParaRP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a:t>
            </a: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	 public void act();</a:t>
            </a:r>
            <a:endParaRPr lang="en-US" altLang="en-US" sz="2000" b="1">
              <a:latin typeface="Courier New" panose="02070309020205020404" pitchFamily="49" charset="0"/>
              <a:ea typeface="ＭＳ Ｐゴシック" panose="020B0600070205080204" pitchFamily="34" charset="-128"/>
              <a:cs typeface="Courier New"/>
            </a:endParaRPr>
          </a:p>
          <a:p>
            <a:pPr lvl="2" eaLnBrk="1" hangingPunct="1">
              <a:spcBef>
                <a:spcPct val="0"/>
              </a:spcBef>
              <a:buFont typeface="Arial" panose="020B0604020202020204" pitchFamily="34" charset="0"/>
              <a:buNone/>
            </a:pPr>
            <a:r>
              <a:rPr lang="en-US" altLang="en-US" sz="2000" b="1">
                <a:latin typeface="Courier New" panose="02070309020205020404" pitchFamily="49" charset="0"/>
                <a:ea typeface="ＭＳ Ｐゴシック" panose="020B0600070205080204" pitchFamily="34" charset="-128"/>
              </a:rPr>
              <a:t>}</a:t>
            </a:r>
          </a:p>
          <a:p>
            <a:pPr lvl="2" eaLnBrk="1" hangingPunct="1"/>
            <a:r>
              <a:rPr lang="en-US" altLang="en-US" sz="2600">
                <a:ea typeface="ＭＳ Ｐゴシック" panose="020B0600070205080204" pitchFamily="34" charset="-128"/>
              </a:rPr>
              <a:t>Any Java class can implement Laughable by implementing the method laugh()</a:t>
            </a:r>
          </a:p>
          <a:p>
            <a:pPr lvl="2" eaLnBrk="1" hangingPunct="1"/>
            <a:r>
              <a:rPr lang="en-US" altLang="en-US" sz="2600">
                <a:ea typeface="ＭＳ Ｐゴシック" panose="020B0600070205080204" pitchFamily="34" charset="-128"/>
              </a:rPr>
              <a:t>Any Java class can implement Actor by implementing the method act()</a:t>
            </a:r>
            <a:endParaRPr lang="en-US" altLang="en-US" sz="2600">
              <a:ea typeface="Tahoma"/>
              <a:cs typeface="Tahoma"/>
            </a:endParaRPr>
          </a:p>
        </p:txBody>
      </p:sp>
      <p:sp>
        <p:nvSpPr>
          <p:cNvPr id="583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E35C6A4D-296F-48FE-A5C4-97D76550E9A7}" type="slidenum">
              <a:rPr lang="en-US" altLang="en-US" sz="1400">
                <a:latin typeface="Arial" panose="020B0604020202020204" pitchFamily="34" charset="0"/>
              </a:rPr>
              <a:pPr eaLnBrk="1" hangingPunct="1"/>
              <a:t>8</a:t>
            </a:fld>
            <a:endParaRPr lang="en-US" altLang="en-US"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Interfaces</a:t>
            </a:r>
          </a:p>
        </p:txBody>
      </p:sp>
      <p:sp>
        <p:nvSpPr>
          <p:cNvPr id="59395" name="Rectangle 3"/>
          <p:cNvSpPr>
            <a:spLocks noGrp="1" noChangeArrowheads="1"/>
          </p:cNvSpPr>
          <p:nvPr>
            <p:ph type="body" idx="1"/>
          </p:nvPr>
        </p:nvSpPr>
        <p:spPr/>
        <p:txBody>
          <a:bodyPr/>
          <a:lstStyle/>
          <a:p>
            <a:pPr eaLnBrk="1" hangingPunct="1"/>
            <a:r>
              <a:rPr lang="en-US" altLang="en-US">
                <a:ea typeface="ＭＳ Ｐゴシック" panose="020B0600070205080204" pitchFamily="34" charset="-128"/>
              </a:rPr>
              <a:t>Ex:</a:t>
            </a: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public class Comedian implements Laughable, Actor</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 various methods here (constructor, etc.)</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public void laugh()</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a:t>
            </a:r>
            <a:r>
              <a:rPr lang="en-US" altLang="en-US" sz="1800" b="1" err="1">
                <a:latin typeface="Courier New" panose="02070309020205020404" pitchFamily="49" charset="0"/>
                <a:ea typeface="ＭＳ Ｐゴシック" panose="020B0600070205080204" pitchFamily="34" charset="-128"/>
              </a:rPr>
              <a:t>System.out.println</a:t>
            </a:r>
            <a:r>
              <a:rPr lang="en-US" altLang="en-US" sz="1800" b="1">
                <a:latin typeface="Courier New" panose="02070309020205020404" pitchFamily="49" charset="0"/>
                <a:ea typeface="ＭＳ Ｐゴシック" panose="020B0600070205080204" pitchFamily="34" charset="-128"/>
              </a:rPr>
              <a:t>(</a:t>
            </a:r>
            <a:r>
              <a:rPr lang="ja-JP" altLang="en-US" sz="1800" b="1">
                <a:latin typeface="Courier New" panose="02070309020205020404" pitchFamily="49" charset="0"/>
                <a:ea typeface="ＭＳ Ｐゴシック" panose="020B0600070205080204" pitchFamily="34" charset="-128"/>
              </a:rPr>
              <a:t>“</a:t>
            </a:r>
            <a:r>
              <a:rPr lang="en-US" altLang="ja-JP" sz="1800" b="1">
                <a:latin typeface="Courier New" panose="02070309020205020404" pitchFamily="49" charset="0"/>
                <a:ea typeface="ＭＳ Ｐゴシック" panose="020B0600070205080204" pitchFamily="34" charset="-128"/>
              </a:rPr>
              <a:t>Ha </a:t>
            </a:r>
            <a:r>
              <a:rPr lang="en-US" altLang="ja-JP" sz="1800" b="1" err="1">
                <a:latin typeface="Courier New" panose="02070309020205020404" pitchFamily="49" charset="0"/>
                <a:ea typeface="ＭＳ Ｐゴシック" panose="020B0600070205080204" pitchFamily="34" charset="-128"/>
              </a:rPr>
              <a:t>ha</a:t>
            </a:r>
            <a:r>
              <a:rPr lang="en-US" altLang="ja-JP" sz="1800" b="1">
                <a:latin typeface="Courier New" panose="02070309020205020404" pitchFamily="49" charset="0"/>
                <a:ea typeface="ＭＳ Ｐゴシック" panose="020B0600070205080204" pitchFamily="34" charset="-128"/>
              </a:rPr>
              <a:t> </a:t>
            </a:r>
            <a:r>
              <a:rPr lang="en-US" altLang="ja-JP" sz="1800" b="1" err="1">
                <a:latin typeface="Courier New" panose="02070309020205020404" pitchFamily="49" charset="0"/>
                <a:ea typeface="ＭＳ Ｐゴシック" panose="020B0600070205080204" pitchFamily="34" charset="-128"/>
              </a:rPr>
              <a:t>ha</a:t>
            </a:r>
            <a:r>
              <a:rPr lang="ja-JP" altLang="en-US" sz="1800" b="1">
                <a:latin typeface="Courier New" panose="02070309020205020404" pitchFamily="49" charset="0"/>
                <a:ea typeface="ＭＳ Ｐゴシック" panose="020B0600070205080204" pitchFamily="34" charset="-128"/>
              </a:rPr>
              <a:t>”</a:t>
            </a:r>
            <a:r>
              <a:rPr lang="en-US" altLang="ja-JP" sz="1800" b="1">
                <a:latin typeface="Courier New" panose="02070309020205020404" pitchFamily="49" charset="0"/>
                <a:ea typeface="ＭＳ Ｐゴシック" panose="020B0600070205080204" pitchFamily="34" charset="-128"/>
              </a:rPr>
              <a:t>);</a:t>
            </a:r>
            <a:endParaRPr lang="en-US" altLang="ja-JP" sz="1800" b="1">
              <a:latin typeface="Courier New" panose="02070309020205020404" pitchFamily="49" charset="0"/>
              <a:ea typeface="ＭＳ Ｐゴシック" panose="020B0600070205080204" pitchFamily="34" charset="-128"/>
              <a:cs typeface="Courier New"/>
            </a:endParaRPr>
          </a:p>
          <a:p>
            <a:pPr lvl="2" eaLnBrk="1" hangingPunct="1">
              <a:buNone/>
            </a:pPr>
            <a:r>
              <a:rPr lang="en-US" altLang="en-US" sz="1800" b="1">
                <a:latin typeface="Courier New" panose="02070309020205020404" pitchFamily="49" charset="0"/>
                <a:ea typeface="ＭＳ Ｐゴシック" panose="020B0600070205080204" pitchFamily="34" charset="-128"/>
              </a:rPr>
              <a:t>   }</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public void act()</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a:t>
            </a:r>
            <a:r>
              <a:rPr lang="en-US" altLang="en-US" sz="1800" b="1" err="1">
                <a:latin typeface="Courier New" panose="02070309020205020404" pitchFamily="49" charset="0"/>
                <a:ea typeface="ＭＳ Ｐゴシック" panose="020B0600070205080204" pitchFamily="34" charset="-128"/>
              </a:rPr>
              <a:t>System.out.println</a:t>
            </a:r>
            <a:r>
              <a:rPr lang="en-US" altLang="en-US" sz="1800" b="1">
                <a:latin typeface="Courier New" panose="02070309020205020404" pitchFamily="49" charset="0"/>
                <a:ea typeface="ＭＳ Ｐゴシック" panose="020B0600070205080204" pitchFamily="34" charset="-128"/>
              </a:rPr>
              <a:t>(</a:t>
            </a:r>
            <a:r>
              <a:rPr lang="ja-JP" altLang="en-US" sz="1800" b="1">
                <a:latin typeface="Courier New" panose="02070309020205020404" pitchFamily="49" charset="0"/>
                <a:ea typeface="ＭＳ Ｐゴシック" panose="020B0600070205080204" pitchFamily="34" charset="-128"/>
              </a:rPr>
              <a:t>“</a:t>
            </a:r>
            <a:r>
              <a:rPr lang="en-US" altLang="ja-JP" sz="1800" b="1">
                <a:latin typeface="Courier New" panose="02070309020205020404" pitchFamily="49" charset="0"/>
                <a:ea typeface="ＭＳ Ｐゴシック" panose="020B0600070205080204" pitchFamily="34" charset="-128"/>
              </a:rPr>
              <a:t>You rock!</a:t>
            </a:r>
            <a:r>
              <a:rPr lang="ja-JP" altLang="en-US" sz="1800" b="1">
                <a:latin typeface="Courier New" panose="02070309020205020404" pitchFamily="49" charset="0"/>
                <a:ea typeface="ＭＳ Ｐゴシック" panose="020B0600070205080204" pitchFamily="34" charset="-128"/>
              </a:rPr>
              <a:t>”</a:t>
            </a:r>
            <a:r>
              <a:rPr lang="en-US" altLang="ja-JP" sz="1800" b="1">
                <a:latin typeface="Courier New" panose="02070309020205020404" pitchFamily="49" charset="0"/>
                <a:ea typeface="ＭＳ Ｐゴシック" panose="020B0600070205080204" pitchFamily="34" charset="-128"/>
              </a:rPr>
              <a:t>);</a:t>
            </a:r>
            <a:endParaRPr lang="en-US" altLang="ja-JP" sz="1800" b="1">
              <a:latin typeface="Courier New" panose="02070309020205020404" pitchFamily="49" charset="0"/>
              <a:ea typeface="ＭＳ Ｐゴシック" panose="020B0600070205080204" pitchFamily="34" charset="-128"/>
              <a:cs typeface="Courier New"/>
            </a:endParaRPr>
          </a:p>
          <a:p>
            <a:pPr lvl="2" eaLnBrk="1" hangingPunct="1">
              <a:buFont typeface="Arial" panose="020B0604020202020204" pitchFamily="34" charset="0"/>
              <a:buNone/>
            </a:pPr>
            <a:r>
              <a:rPr lang="en-US" altLang="en-US" sz="1800" b="1">
                <a:latin typeface="Courier New" panose="02070309020205020404" pitchFamily="49" charset="0"/>
                <a:ea typeface="ＭＳ Ｐゴシック" panose="020B0600070205080204" pitchFamily="34" charset="-128"/>
              </a:rPr>
              <a:t>	 }</a:t>
            </a:r>
            <a:endParaRPr lang="en-US" altLang="en-US" sz="1800" b="1">
              <a:latin typeface="Courier New" panose="02070309020205020404" pitchFamily="49" charset="0"/>
              <a:ea typeface="ＭＳ Ｐゴシック" panose="020B0600070205080204" pitchFamily="34" charset="-128"/>
              <a:cs typeface="Courier New"/>
            </a:endParaRPr>
          </a:p>
          <a:p>
            <a:pPr lvl="2" eaLnBrk="1" hangingPunct="1">
              <a:buNone/>
            </a:pPr>
            <a:r>
              <a:rPr lang="en-US" altLang="en-US" sz="1800" b="1">
                <a:latin typeface="Courier New" panose="02070309020205020404" pitchFamily="49" charset="0"/>
                <a:ea typeface="ＭＳ Ｐゴシック" panose="020B0600070205080204" pitchFamily="34" charset="-128"/>
              </a:rPr>
              <a:t>} </a:t>
            </a:r>
            <a:endParaRPr lang="en-US" altLang="en-US" sz="1400">
              <a:ea typeface="ＭＳ Ｐゴシック" panose="020B0600070205080204" pitchFamily="34" charset="-128"/>
            </a:endParaRPr>
          </a:p>
        </p:txBody>
      </p:sp>
      <p:sp>
        <p:nvSpPr>
          <p:cNvPr id="593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bg1"/>
                </a:solidFill>
                <a:latin typeface="Times New Roman" panose="02020603050405020304" pitchFamily="18" charset="0"/>
                <a:ea typeface="ＭＳ Ｐゴシック" panose="020B0600070205080204" pitchFamily="34" charset="-128"/>
              </a:defRPr>
            </a:lvl1pPr>
            <a:lvl2pPr marL="742950" indent="-285750" eaLnBrk="0" hangingPunct="0">
              <a:defRPr sz="2000">
                <a:solidFill>
                  <a:schemeClr val="bg1"/>
                </a:solidFill>
                <a:latin typeface="Times New Roman" panose="02020603050405020304" pitchFamily="18" charset="0"/>
                <a:ea typeface="ＭＳ Ｐゴシック" panose="020B0600070205080204" pitchFamily="34" charset="-128"/>
              </a:defRPr>
            </a:lvl2pPr>
            <a:lvl3pPr marL="1143000" indent="-228600" eaLnBrk="0" hangingPunct="0">
              <a:defRPr sz="2000">
                <a:solidFill>
                  <a:schemeClr val="bg1"/>
                </a:solidFill>
                <a:latin typeface="Times New Roman" panose="02020603050405020304" pitchFamily="18" charset="0"/>
                <a:ea typeface="ＭＳ Ｐゴシック" panose="020B0600070205080204" pitchFamily="34" charset="-128"/>
              </a:defRPr>
            </a:lvl3pPr>
            <a:lvl4pPr marL="1600200" indent="-228600" eaLnBrk="0" hangingPunct="0">
              <a:defRPr sz="2000">
                <a:solidFill>
                  <a:schemeClr val="bg1"/>
                </a:solidFill>
                <a:latin typeface="Times New Roman" panose="02020603050405020304" pitchFamily="18" charset="0"/>
                <a:ea typeface="ＭＳ Ｐゴシック" panose="020B0600070205080204" pitchFamily="34" charset="-128"/>
              </a:defRPr>
            </a:lvl4pPr>
            <a:lvl5pPr marL="2057400" indent="-228600" eaLnBrk="0" hangingPunct="0">
              <a:defRPr sz="2000">
                <a:solidFill>
                  <a:schemeClr val="bg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000">
                <a:solidFill>
                  <a:schemeClr val="bg1"/>
                </a:solidFill>
                <a:latin typeface="Times New Roman" panose="02020603050405020304" pitchFamily="18" charset="0"/>
                <a:ea typeface="ＭＳ Ｐゴシック" panose="020B0600070205080204" pitchFamily="34" charset="-128"/>
              </a:defRPr>
            </a:lvl9pPr>
          </a:lstStyle>
          <a:p>
            <a:pPr eaLnBrk="1" hangingPunct="1"/>
            <a:fld id="{62D2EDF1-C067-462E-9DAA-02524B929DCE}" type="slidenum">
              <a:rPr lang="en-US" altLang="en-US" sz="1400">
                <a:latin typeface="Arial" panose="020B0604020202020204" pitchFamily="34" charset="0"/>
              </a:rPr>
              <a:pPr eaLnBrk="1" hangingPunct="1"/>
              <a:t>9</a:t>
            </a:fld>
            <a:endParaRPr lang="en-US" altLang="en-US" sz="14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Generic">
  <a:themeElements>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eneric">
  <a:themeElements>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bg1"/>
            </a:solidFill>
            <a:effectLst/>
            <a:latin typeface="Times New Roman" charset="0"/>
          </a:defRPr>
        </a:defPPr>
      </a:lstStyle>
    </a:lnDef>
  </a:objectDefaults>
  <a:extraClrSchemeLst>
    <a:extraClrScheme>
      <a:clrScheme name="Generic 1">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
      <a:clrScheme name="Generic 2">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1459</Words>
  <Application>Microsoft Office PowerPoint</Application>
  <PresentationFormat>On-screen Show (4:3)</PresentationFormat>
  <Paragraphs>230</Paragraphs>
  <Slides>23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ＭＳ Ｐゴシック</vt:lpstr>
      <vt:lpstr>Arial</vt:lpstr>
      <vt:lpstr>Arial Unicode MS</vt:lpstr>
      <vt:lpstr>Courier New</vt:lpstr>
      <vt:lpstr>Marlett</vt:lpstr>
      <vt:lpstr>Tahoma</vt:lpstr>
      <vt:lpstr>Times New Roman</vt:lpstr>
      <vt:lpstr>Generic</vt:lpstr>
      <vt:lpstr>Generic</vt:lpstr>
      <vt:lpstr>PowerPoint Presentation</vt:lpstr>
      <vt:lpstr> Earlier in the course</vt:lpstr>
      <vt:lpstr>Today's Topics</vt:lpstr>
      <vt:lpstr>Abstract Classes</vt:lpstr>
      <vt:lpstr>Abstract Classes</vt:lpstr>
      <vt:lpstr>Lecture 3: Interfaces</vt:lpstr>
      <vt:lpstr>Interfaces</vt:lpstr>
      <vt:lpstr>Interfaces</vt:lpstr>
      <vt:lpstr>Interfaces</vt:lpstr>
      <vt:lpstr>Interfaces</vt:lpstr>
      <vt:lpstr>Generic Operations</vt:lpstr>
      <vt:lpstr>Generic Interfaces</vt:lpstr>
      <vt:lpstr>Generic Interfaces</vt:lpstr>
      <vt:lpstr>Abstract Data Types</vt:lpstr>
      <vt:lpstr>ADTs vs. Classes</vt:lpstr>
      <vt:lpstr>Interfaces as ADTs</vt:lpstr>
      <vt:lpstr>ADT Bag</vt:lpstr>
      <vt:lpstr>ADT Bag </vt:lpstr>
      <vt:lpstr>ADT Bag</vt:lpstr>
      <vt:lpstr>ADT Bag</vt:lpstr>
      <vt:lpstr>ADT Bag</vt:lpstr>
      <vt:lpstr>Using a Bag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Sherif Khattab</dc:creator>
  <cp:lastModifiedBy>Khattab, Sherif Essam Eldin Mohamed</cp:lastModifiedBy>
  <cp:revision>4</cp:revision>
  <dcterms:modified xsi:type="dcterms:W3CDTF">2017-09-09T00:01:17Z</dcterms:modified>
</cp:coreProperties>
</file>