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470" r:id="rId2"/>
    <p:sldId id="1476" r:id="rId3"/>
    <p:sldId id="1471" r:id="rId4"/>
    <p:sldId id="1516" r:id="rId5"/>
    <p:sldId id="1477" r:id="rId6"/>
    <p:sldId id="1479" r:id="rId7"/>
    <p:sldId id="1480" r:id="rId8"/>
    <p:sldId id="1481" r:id="rId9"/>
    <p:sldId id="1482" r:id="rId10"/>
    <p:sldId id="1483" r:id="rId11"/>
    <p:sldId id="1484" r:id="rId12"/>
    <p:sldId id="1485" r:id="rId13"/>
    <p:sldId id="1486" r:id="rId1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C. Ramirez" initials="JCR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5FFFF"/>
    <a:srgbClr val="00FFFF"/>
    <a:srgbClr val="FF0000"/>
    <a:srgbClr val="003399"/>
    <a:srgbClr val="800080"/>
    <a:srgbClr val="FF66FF"/>
    <a:srgbClr val="00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48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0445 Lecture Notes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EE9E2495-C657-46EA-915A-3CFE746F20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3C5987F2-5F74-4325-A817-62704A372A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62000" y="1066800"/>
            <a:ext cx="7696200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b="1"/>
              <a:t>Course Notes for</a:t>
            </a:r>
          </a:p>
          <a:p>
            <a:pPr eaLnBrk="1" hangingPunct="1">
              <a:defRPr/>
            </a:pPr>
            <a:r>
              <a:rPr lang="en-US" sz="4400" b="1"/>
              <a:t>CS 0445</a:t>
            </a:r>
          </a:p>
          <a:p>
            <a:pPr eaLnBrk="1" hangingPunct="1">
              <a:defRPr/>
            </a:pPr>
            <a:r>
              <a:rPr lang="en-US" sz="4400" b="1"/>
              <a:t>Data Structures</a:t>
            </a:r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r>
              <a:rPr lang="en-US" sz="2400" b="1"/>
              <a:t>By</a:t>
            </a:r>
          </a:p>
          <a:p>
            <a:pPr eaLnBrk="1" hangingPunct="1">
              <a:defRPr/>
            </a:pPr>
            <a:r>
              <a:rPr lang="en-US" sz="2400" b="1"/>
              <a:t>John C. Ramirez</a:t>
            </a:r>
          </a:p>
          <a:p>
            <a:pPr eaLnBrk="1" hangingPunct="1">
              <a:defRPr/>
            </a:pPr>
            <a:r>
              <a:rPr lang="en-US" sz="2400" b="1"/>
              <a:t>Department of Computer Science</a:t>
            </a:r>
          </a:p>
          <a:p>
            <a:pPr eaLnBrk="1" hangingPunct="1">
              <a:defRPr/>
            </a:pPr>
            <a:r>
              <a:rPr lang="en-US" sz="2400" b="1"/>
              <a:t>University of Pittsburgh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FC3F00C-0116-4998-A2DB-9F768F12C5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98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C4C84-4EF0-4FFF-9491-E565D69770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50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09600"/>
            <a:ext cx="20193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055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0FB88-4236-4A92-8ABD-AFF52BB570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9008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B4E01-6246-4029-983E-5E1462DCF9A3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909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9582"/>
            <a:ext cx="8077200" cy="304800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07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2491"/>
            <a:ext cx="8077200" cy="304800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F65FA9-63F9-49C8-B59D-052D69FFE6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35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0BCD2A-9517-41F0-9AD8-D9A6856E50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78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8FEBAB-30B3-470F-845B-776283044A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75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D42480-338D-4E82-BE80-02086CD2A3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65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EC0265-041F-427F-A712-5EDC72963F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73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4BD73-865C-4A82-B4DF-CD5DBAE6C2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657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966FBE-BACA-4F98-B2D4-6CB69C32B8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96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15980-BB89-45A8-ACDE-C96CD6BD40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24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33009" y="6248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CS0008 – Intro to Programming using Python – Sherif Khattab</a:t>
            </a:r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8152" y="625837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fld id="{13D9BF51-8576-4C2A-8C6A-1ED6425695B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 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  <a:p>
            <a:pPr lvl="3"/>
            <a:endParaRPr lang="en-US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09600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183" r:id="rId1"/>
    <p:sldLayoutId id="2147485173" r:id="rId2"/>
    <p:sldLayoutId id="2147485174" r:id="rId3"/>
    <p:sldLayoutId id="2147485175" r:id="rId4"/>
    <p:sldLayoutId id="2147485176" r:id="rId5"/>
    <p:sldLayoutId id="2147485177" r:id="rId6"/>
    <p:sldLayoutId id="2147485178" r:id="rId7"/>
    <p:sldLayoutId id="2147485179" r:id="rId8"/>
    <p:sldLayoutId id="2147485180" r:id="rId9"/>
    <p:sldLayoutId id="2147485181" r:id="rId10"/>
    <p:sldLayoutId id="2147485182" r:id="rId11"/>
    <p:sldLayoutId id="2147485184" r:id="rId12"/>
    <p:sldLayoutId id="2147485185" r:id="rId13"/>
  </p:sldLayoutIdLst>
  <p:hf hdr="0" ftr="0" dt="0"/>
  <p:txStyles>
    <p:titleStyle>
      <a:lvl1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3000">
          <a:solidFill>
            <a:schemeClr val="bg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5000"/>
        <a:buFont typeface="Marlett" pitchFamily="2" charset="2"/>
        <a:buChar char="4"/>
        <a:defRPr sz="2600">
          <a:solidFill>
            <a:schemeClr val="bg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2200">
          <a:solidFill>
            <a:schemeClr val="bg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Char char="–"/>
        <a:defRPr sz="2000">
          <a:solidFill>
            <a:schemeClr val="bg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pitt.edu/~skhattab/cs0445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" y="1979613"/>
            <a:ext cx="914400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r>
              <a:rPr lang="en-GB" altLang="en-US" sz="4000" b="1" dirty="0">
                <a:solidFill>
                  <a:srgbClr val="000000"/>
                </a:solidFill>
              </a:rPr>
              <a:t>CS 0445</a:t>
            </a:r>
          </a:p>
          <a:p>
            <a:pPr algn="ctr" eaLnBrk="1"/>
            <a:r>
              <a:rPr lang="en-US" altLang="en-US" sz="4000" b="1" dirty="0">
                <a:solidFill>
                  <a:srgbClr val="000000"/>
                </a:solidFill>
              </a:rPr>
              <a:t>Data Structures</a:t>
            </a:r>
            <a:endParaRPr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sz="1000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rgbClr val="000000"/>
                </a:solidFill>
              </a:rPr>
              <a:t>Fall 2017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eaLnBrk="1"/>
            <a:r>
              <a:rPr lang="en-GB" altLang="en-US" sz="2400" b="1" dirty="0" smtClean="0">
                <a:solidFill>
                  <a:srgbClr val="000000"/>
                </a:solidFill>
              </a:rPr>
              <a:t>Array Implementation of the </a:t>
            </a:r>
            <a:r>
              <a:rPr lang="en-GB" altLang="en-US" sz="2400" b="1" dirty="0">
                <a:solidFill>
                  <a:srgbClr val="000000"/>
                </a:solidFill>
              </a:rPr>
              <a:t>Bag ADT</a:t>
            </a:r>
            <a:endParaRPr lang="en-GB"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Sherif Khattab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ksm73@pitt.edu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6307 </a:t>
            </a:r>
            <a:r>
              <a:rPr lang="en-GB" altLang="en-US" sz="2400" dirty="0" err="1">
                <a:solidFill>
                  <a:srgbClr val="000000"/>
                </a:solidFill>
              </a:rPr>
              <a:t>Sennott</a:t>
            </a:r>
            <a:r>
              <a:rPr lang="en-GB" altLang="en-US" sz="2400" dirty="0">
                <a:solidFill>
                  <a:srgbClr val="000000"/>
                </a:solidFill>
              </a:rPr>
              <a:t> Square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962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Fixed-Size Array</a:t>
            </a:r>
            <a:endParaRPr lang="en-US" altLang="en-US" sz="2400" dirty="0" smtClean="0"/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60400" y="4855718"/>
            <a:ext cx="8077200" cy="7937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Adding entries to an array that represents a bag, whose capacity is six, until it becomes full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4375" y="820865"/>
            <a:ext cx="5286375" cy="3357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6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33400" y="157870"/>
            <a:ext cx="8077200" cy="30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Fixed-Size Array</a:t>
            </a:r>
            <a:endParaRPr lang="en-US" altLang="en-US" sz="2400" dirty="0" smtClean="0"/>
          </a:p>
        </p:txBody>
      </p:sp>
      <p:sp>
        <p:nvSpPr>
          <p:cNvPr id="1024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60400" y="5791200"/>
            <a:ext cx="8369300" cy="571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Method </a:t>
            </a:r>
            <a:r>
              <a:rPr lang="en-US" altLang="en-US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endParaRPr lang="en-US" altLang="en-US" sz="4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0513" y="1717675"/>
            <a:ext cx="6346825" cy="3894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52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Fixed-Size Array</a:t>
            </a:r>
          </a:p>
        </p:txBody>
      </p:sp>
      <p:sp>
        <p:nvSpPr>
          <p:cNvPr id="11267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660400" y="5680075"/>
            <a:ext cx="8369300" cy="6826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Method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altLang="en-US" dirty="0" smtClean="0"/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113" y="2549525"/>
            <a:ext cx="7789862" cy="1744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37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Fixed-Size Array</a:t>
            </a:r>
          </a:p>
        </p:txBody>
      </p:sp>
      <p:sp>
        <p:nvSpPr>
          <p:cNvPr id="12291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60400" y="5764213"/>
            <a:ext cx="8369300" cy="5984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Method </a:t>
            </a:r>
            <a:r>
              <a:rPr lang="en-US" alt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en-US" altLang="en-US" sz="4800" dirty="0" smtClean="0"/>
              <a:t/>
            </a:r>
            <a:br>
              <a:rPr lang="en-US" altLang="en-US" sz="4800" dirty="0" smtClean="0"/>
            </a:br>
            <a:endParaRPr lang="en-US" altLang="en-US" dirty="0" smtClean="0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25" y="1890713"/>
            <a:ext cx="7905750" cy="307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19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Assignment posting and due dates explicitly noted at </a:t>
            </a:r>
            <a:r>
              <a:rPr lang="en-US" dirty="0" smtClean="0">
                <a:hlinkClick r:id="rId2"/>
              </a:rPr>
              <a:t>http://www.cs.pitt.edu/~skhattab/cs0445/</a:t>
            </a:r>
            <a:endParaRPr lang="en-US" dirty="0" smtClean="0"/>
          </a:p>
          <a:p>
            <a:r>
              <a:rPr lang="en-US" dirty="0" smtClean="0"/>
              <a:t>Assignment 1 is up and due on Tuesday Sept. 26 @11:59pm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Prepare for the lab by going over the Pre-lab part</a:t>
            </a:r>
            <a:endParaRPr lang="en-US" dirty="0" smtClean="0"/>
          </a:p>
          <a:p>
            <a:r>
              <a:rPr lang="en-US" dirty="0" smtClean="0"/>
              <a:t>Quiz in next </a:t>
            </a:r>
            <a:r>
              <a:rPr lang="en-US" dirty="0" smtClean="0"/>
              <a:t>week’s </a:t>
            </a:r>
            <a:r>
              <a:rPr lang="en-US" dirty="0" smtClean="0"/>
              <a:t>recitations</a:t>
            </a:r>
          </a:p>
          <a:p>
            <a:pPr lvl="1"/>
            <a:r>
              <a:rPr lang="en-US" dirty="0" smtClean="0"/>
              <a:t>Write an algorithm in pseudo-code (</a:t>
            </a:r>
            <a:r>
              <a:rPr lang="en-US" b="1" dirty="0" smtClean="0"/>
              <a:t>in paper</a:t>
            </a:r>
            <a:r>
              <a:rPr lang="en-US" dirty="0" smtClean="0"/>
              <a:t>) and convert that up into </a:t>
            </a:r>
            <a:r>
              <a:rPr lang="en-US" b="1" dirty="0" smtClean="0"/>
              <a:t>Java code</a:t>
            </a:r>
          </a:p>
          <a:p>
            <a:pPr lvl="1"/>
            <a:r>
              <a:rPr lang="en-US" dirty="0" smtClean="0"/>
              <a:t>CourseWeb for submission of code </a:t>
            </a:r>
          </a:p>
          <a:p>
            <a:pPr lvl="1"/>
            <a:r>
              <a:rPr lang="en-US" dirty="0" smtClean="0"/>
              <a:t>TA collects your papers</a:t>
            </a:r>
          </a:p>
          <a:p>
            <a:r>
              <a:rPr lang="en-US" dirty="0" smtClean="0"/>
              <a:t>Note the lab sessions that are for credit (marked with an asterisk in the weekly schedule)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E01-6246-4029-983E-5E1462DCF9A3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40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>
                <a:cs typeface="Arial"/>
              </a:rPr>
              <a:t>Earlier 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Tahoma"/>
                <a:cs typeface="Tahoma"/>
              </a:rPr>
              <a:t>The interface of the Bag ADT</a:t>
            </a:r>
          </a:p>
          <a:p>
            <a:r>
              <a:rPr lang="en-US" dirty="0" smtClean="0">
                <a:ea typeface="Tahoma"/>
                <a:cs typeface="Tahoma"/>
              </a:rPr>
              <a:t>A couple examples on how to use the interface</a:t>
            </a:r>
            <a:endParaRPr lang="en-US" dirty="0"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3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Array-based implementation of the Bag ADT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7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8016" y="496198"/>
            <a:ext cx="8686800" cy="30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Fixed-Size Array to Implement the ADT Bag</a:t>
            </a:r>
          </a:p>
        </p:txBody>
      </p:sp>
      <p:sp>
        <p:nvSpPr>
          <p:cNvPr id="307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60400" y="5653088"/>
            <a:ext cx="8369300" cy="7096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A classroom that contains desks in fixed positions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4213" y="1655763"/>
            <a:ext cx="5584825" cy="3783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880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Fixed-Size Array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60400" y="5665788"/>
            <a:ext cx="8369300" cy="6969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An outline of the class </a:t>
            </a:r>
            <a:r>
              <a:rPr lang="en-US" alt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ArrayBag</a:t>
            </a:r>
            <a:endParaRPr lang="en-US" alt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9175" y="1619250"/>
            <a:ext cx="7105650" cy="361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935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Fixed-Size Array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60400" y="5665788"/>
            <a:ext cx="8369300" cy="6969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An outline of the class </a:t>
            </a:r>
            <a:r>
              <a:rPr lang="en-US" alt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ArrayBag</a:t>
            </a:r>
            <a:endParaRPr lang="en-US" alt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1635125"/>
            <a:ext cx="6772275" cy="347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57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Fixed-Size Array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60400" y="5665788"/>
            <a:ext cx="8369300" cy="6969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An outline of the class </a:t>
            </a:r>
            <a:r>
              <a:rPr lang="en-US" alt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ArrayBag</a:t>
            </a:r>
            <a:endParaRPr lang="en-US" alt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2713" y="1812925"/>
            <a:ext cx="6435725" cy="3262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33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Fixed-Size Array</a:t>
            </a:r>
            <a:endParaRPr lang="en-US" altLang="en-US" sz="2400" dirty="0" smtClean="0"/>
          </a:p>
        </p:txBody>
      </p:sp>
      <p:sp>
        <p:nvSpPr>
          <p:cNvPr id="8195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60400" y="4946396"/>
            <a:ext cx="8369300" cy="1041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Adding entries to an array that represents a bag, whose capacity is six, until it becomes full</a:t>
            </a: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2475" y="537210"/>
            <a:ext cx="5316538" cy="4062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000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ric">
  <a:themeElements>
    <a:clrScheme name="Generic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eneric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288</Words>
  <Application>Microsoft Office PowerPoint</Application>
  <PresentationFormat>On-screen Show (4:3)</PresentationFormat>
  <Paragraphs>58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MS PGothic</vt:lpstr>
      <vt:lpstr>Arial</vt:lpstr>
      <vt:lpstr>Arial Unicode MS</vt:lpstr>
      <vt:lpstr>Courier New</vt:lpstr>
      <vt:lpstr>Marlett</vt:lpstr>
      <vt:lpstr>Tahoma</vt:lpstr>
      <vt:lpstr>Times New Roman</vt:lpstr>
      <vt:lpstr>Generic</vt:lpstr>
      <vt:lpstr>PowerPoint Presentation</vt:lpstr>
      <vt:lpstr>Administrivia</vt:lpstr>
      <vt:lpstr> Earlier in the course</vt:lpstr>
      <vt:lpstr>Today’s Topic</vt:lpstr>
      <vt:lpstr>Fixed-Size Array to Implement the ADT Bag</vt:lpstr>
      <vt:lpstr>Fixed-Size Array</vt:lpstr>
      <vt:lpstr>Fixed-Size Array</vt:lpstr>
      <vt:lpstr>Fixed-Size Array</vt:lpstr>
      <vt:lpstr>Fixed-Size Array</vt:lpstr>
      <vt:lpstr>Fixed-Size Array</vt:lpstr>
      <vt:lpstr>Fixed-Size Array</vt:lpstr>
      <vt:lpstr>Fixed-Size Array</vt:lpstr>
      <vt:lpstr>Fixed-Size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Khattab, Sherif Essam Eldin Mohamed</cp:lastModifiedBy>
  <cp:revision>36</cp:revision>
  <dcterms:modified xsi:type="dcterms:W3CDTF">2017-09-12T23:25:45Z</dcterms:modified>
</cp:coreProperties>
</file>