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470" r:id="rId2"/>
    <p:sldId id="1476" r:id="rId3"/>
    <p:sldId id="1471" r:id="rId4"/>
    <p:sldId id="1516" r:id="rId5"/>
    <p:sldId id="1487" r:id="rId6"/>
    <p:sldId id="1488" r:id="rId7"/>
    <p:sldId id="1489" r:id="rId8"/>
    <p:sldId id="1490" r:id="rId9"/>
    <p:sldId id="1491" r:id="rId10"/>
    <p:sldId id="1492" r:id="rId11"/>
    <p:sldId id="1493" r:id="rId12"/>
    <p:sldId id="1494" r:id="rId13"/>
    <p:sldId id="1495" r:id="rId14"/>
    <p:sldId id="1496" r:id="rId15"/>
    <p:sldId id="1497" r:id="rId16"/>
    <p:sldId id="1498" r:id="rId17"/>
    <p:sldId id="1499" r:id="rId18"/>
    <p:sldId id="1500" r:id="rId19"/>
    <p:sldId id="1501" r:id="rId20"/>
    <p:sldId id="1502" r:id="rId21"/>
    <p:sldId id="1503" r:id="rId22"/>
    <p:sldId id="1504" r:id="rId23"/>
    <p:sldId id="1505" r:id="rId24"/>
    <p:sldId id="1506" r:id="rId25"/>
    <p:sldId id="1507" r:id="rId26"/>
    <p:sldId id="1508" r:id="rId27"/>
    <p:sldId id="1509" r:id="rId28"/>
    <p:sldId id="1510" r:id="rId29"/>
    <p:sldId id="1511" r:id="rId30"/>
    <p:sldId id="1512" r:id="rId31"/>
    <p:sldId id="1513" r:id="rId32"/>
    <p:sldId id="1514" r:id="rId33"/>
    <p:sldId id="1515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. Ramirez" initials="JC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FFF"/>
    <a:srgbClr val="00FFFF"/>
    <a:srgbClr val="FF0000"/>
    <a:srgbClr val="003399"/>
    <a:srgbClr val="800080"/>
    <a:srgbClr val="FF66FF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EE9E2495-C657-46EA-915A-3CFE746F20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3C5987F2-5F74-4325-A817-62704A372A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/>
              <a:t>Course Notes for</a:t>
            </a:r>
          </a:p>
          <a:p>
            <a:pPr eaLnBrk="1" hangingPunct="1">
              <a:defRPr/>
            </a:pPr>
            <a:r>
              <a:rPr lang="en-US" sz="4400" b="1"/>
              <a:t>CS 0445</a:t>
            </a:r>
          </a:p>
          <a:p>
            <a:pPr eaLnBrk="1" hangingPunct="1">
              <a:defRPr/>
            </a:pPr>
            <a:r>
              <a:rPr lang="en-US" sz="4400" b="1"/>
              <a:t>Data Structures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 b="1"/>
              <a:t>By</a:t>
            </a:r>
          </a:p>
          <a:p>
            <a:pPr eaLnBrk="1" hangingPunct="1">
              <a:defRPr/>
            </a:pPr>
            <a:r>
              <a:rPr lang="en-US" sz="2400" b="1"/>
              <a:t>John C. Ramirez</a:t>
            </a:r>
          </a:p>
          <a:p>
            <a:pPr eaLnBrk="1" hangingPunct="1">
              <a:defRPr/>
            </a:pPr>
            <a:r>
              <a:rPr lang="en-US" sz="2400" b="1"/>
              <a:t>Department of Computer Science</a:t>
            </a:r>
          </a:p>
          <a:p>
            <a:pPr eaLnBrk="1" hangingPunct="1">
              <a:defRPr/>
            </a:pPr>
            <a:r>
              <a:rPr lang="en-US" sz="2400" b="1"/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FC3F00C-0116-4998-A2DB-9F768F12C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9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C4C84-4EF0-4FFF-9491-E565D6977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0FB88-4236-4A92-8ABD-AFF52BB57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00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CS0008 – Intro to Programming using Python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B4E01-6246-4029-983E-5E1462DCF9A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0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9582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07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491"/>
            <a:ext cx="8077200" cy="30480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65FA9-63F9-49C8-B59D-052D69FFE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3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BCD2A-9517-41F0-9AD8-D9A6856E5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8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FEBAB-30B3-470F-845B-776283044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42480-338D-4E82-BE80-02086CD2A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C0265-041F-427F-A712-5EDC72963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7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BD73-865C-4A82-B4DF-CD5DBAE6C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5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66FBE-BACA-4F98-B2D4-6CB69C32B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9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CS0008 – Intro to Programming using Python – Sherif Khattab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15980-BB89-45A8-ACDE-C96CD6BD4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Fall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3009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CS0008 – Intro to Programming using Python – Sherif Khattab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8152" y="625837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fld id="{13D9BF51-8576-4C2A-8C6A-1ED642569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 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83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  <p:sldLayoutId id="2147485184" r:id="rId12"/>
    <p:sldLayoutId id="2147485185" r:id="rId13"/>
    <p:sldLayoutId id="2147485186" r:id="rId14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pitchFamily="2" charset="2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panose="020B0604020202020204" pitchFamily="34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" y="1979613"/>
            <a:ext cx="91440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r>
              <a:rPr lang="en-GB" altLang="en-US" sz="4000" b="1" dirty="0">
                <a:solidFill>
                  <a:srgbClr val="000000"/>
                </a:solidFill>
              </a:rPr>
              <a:t>CS 0445</a:t>
            </a:r>
          </a:p>
          <a:p>
            <a:pPr algn="ctr" eaLnBrk="1"/>
            <a:r>
              <a:rPr lang="en-US" altLang="en-US" sz="4000" b="1" dirty="0">
                <a:solidFill>
                  <a:srgbClr val="000000"/>
                </a:solidFill>
              </a:rPr>
              <a:t>Data Structures</a:t>
            </a:r>
            <a:endParaRPr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sz="1000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rgbClr val="000000"/>
                </a:solidFill>
              </a:rPr>
              <a:t>Fall 2017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eaLnBrk="1"/>
            <a:r>
              <a:rPr lang="en-GB" altLang="en-US" sz="2400" b="1" dirty="0" smtClean="0">
                <a:solidFill>
                  <a:srgbClr val="000000"/>
                </a:solidFill>
              </a:rPr>
              <a:t>Array Implementation of the </a:t>
            </a:r>
            <a:r>
              <a:rPr lang="en-GB" altLang="en-US" sz="2400" b="1" dirty="0">
                <a:solidFill>
                  <a:srgbClr val="000000"/>
                </a:solidFill>
              </a:rPr>
              <a:t>Bag ADT</a:t>
            </a:r>
            <a:endParaRPr lang="en-GB" dirty="0">
              <a:solidFill>
                <a:schemeClr val="tx1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r>
              <a:rPr lang="en-GB" altLang="en-US" sz="3200" dirty="0">
                <a:solidFill>
                  <a:srgbClr val="000000"/>
                </a:solidFill>
              </a:rPr>
              <a:t>Sherif Khattab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ksm73@pitt.edu</a:t>
            </a:r>
          </a:p>
          <a:p>
            <a:pPr algn="ctr" eaLnBrk="1">
              <a:lnSpc>
                <a:spcPct val="92000"/>
              </a:lnSpc>
            </a:pPr>
            <a:r>
              <a:rPr lang="en-GB" altLang="en-US" sz="2400" dirty="0">
                <a:solidFill>
                  <a:srgbClr val="000000"/>
                </a:solidFill>
              </a:rPr>
              <a:t>6307 </a:t>
            </a:r>
            <a:r>
              <a:rPr lang="en-GB" altLang="en-US" sz="2400" dirty="0" err="1">
                <a:solidFill>
                  <a:srgbClr val="000000"/>
                </a:solidFill>
              </a:rPr>
              <a:t>Sennott</a:t>
            </a:r>
            <a:r>
              <a:rPr lang="en-GB" altLang="en-US" sz="2400" dirty="0">
                <a:solidFill>
                  <a:srgbClr val="000000"/>
                </a:solidFill>
              </a:rPr>
              <a:t> Square</a:t>
            </a: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962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321300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338" y="1304925"/>
            <a:ext cx="5975350" cy="389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8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321300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1931988"/>
            <a:ext cx="7362825" cy="296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3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5763" y="5435600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477963"/>
            <a:ext cx="6837363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6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5763" y="5435600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 program that tests core methods </a:t>
            </a:r>
            <a:br>
              <a:rPr lang="en-US" altLang="en-US" dirty="0" smtClean="0"/>
            </a:br>
            <a:r>
              <a:rPr lang="en-US" altLang="en-US" dirty="0" smtClean="0"/>
              <a:t>of the class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365375"/>
            <a:ext cx="62039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7350" y="5376863"/>
            <a:ext cx="858996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getCurrentSize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588" y="1472629"/>
            <a:ext cx="4895850" cy="320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5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5500688"/>
            <a:ext cx="8672513" cy="958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63" y="1676400"/>
            <a:ext cx="6877050" cy="3532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1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More Methods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04800" y="5376863"/>
            <a:ext cx="867251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51" y="1033272"/>
            <a:ext cx="5549292" cy="365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8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7813" y="5307013"/>
            <a:ext cx="8710612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2259013"/>
            <a:ext cx="7148512" cy="239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1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5473700"/>
            <a:ext cx="871061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5488" y="1763713"/>
            <a:ext cx="5308600" cy="343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3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7813" y="5307013"/>
            <a:ext cx="8710612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array bag after a successful search for the string “Nancy"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205038"/>
            <a:ext cx="5924550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5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1 is up and due on Tuesday Sept. 26 @11:59pm.</a:t>
            </a:r>
          </a:p>
          <a:p>
            <a:r>
              <a:rPr lang="en-US" dirty="0" smtClean="0"/>
              <a:t>Prepare for the lab by going over the Pre-lab part</a:t>
            </a:r>
          </a:p>
          <a:p>
            <a:r>
              <a:rPr lang="en-US" dirty="0" smtClean="0"/>
              <a:t>Quiz in next week’s recitations</a:t>
            </a:r>
          </a:p>
          <a:p>
            <a:pPr lvl="1"/>
            <a:r>
              <a:rPr lang="en-US" dirty="0" smtClean="0"/>
              <a:t>Write an algorithm in pseudo-code (</a:t>
            </a:r>
            <a:r>
              <a:rPr lang="en-US" b="1" dirty="0" smtClean="0"/>
              <a:t>in paper</a:t>
            </a:r>
            <a:r>
              <a:rPr lang="en-US" dirty="0" smtClean="0"/>
              <a:t>) and convert that up into </a:t>
            </a:r>
            <a:r>
              <a:rPr lang="en-US" b="1" dirty="0" smtClean="0"/>
              <a:t>Java code</a:t>
            </a:r>
          </a:p>
          <a:p>
            <a:pPr lvl="1"/>
            <a:r>
              <a:rPr lang="en-US" dirty="0" smtClean="0"/>
              <a:t>CourseWeb for submission of code </a:t>
            </a:r>
          </a:p>
          <a:p>
            <a:pPr lvl="1"/>
            <a:r>
              <a:rPr lang="en-US" dirty="0" smtClean="0"/>
              <a:t>TA collects your </a:t>
            </a:r>
            <a:r>
              <a:rPr lang="en-US" dirty="0" smtClean="0"/>
              <a:t>papers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40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01752" y="4538734"/>
            <a:ext cx="8677656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(a) A gap in the array bag after setting the entry in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bag[index]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/>
              <a:t>(b-c) the array after shifting subsequent entries to avoid a gap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119" y="735783"/>
            <a:ext cx="4983162" cy="351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5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Avoiding a gap in the array while removing an entry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690688"/>
            <a:ext cx="4819650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0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New definition of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1676400"/>
            <a:ext cx="5445125" cy="346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second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method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2092325"/>
            <a:ext cx="8086725" cy="250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4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2250" y="5640388"/>
            <a:ext cx="8710613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removeEntry</a:t>
            </a:r>
            <a:r>
              <a:rPr lang="en-US" altLang="en-US" dirty="0" smtClean="0"/>
              <a:t> method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428750"/>
            <a:ext cx="8096250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0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2250" y="5916613"/>
            <a:ext cx="8710613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Definition for the method 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getIndexOf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8" y="1390650"/>
            <a:ext cx="6257925" cy="431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Remove Entries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2250" y="5916613"/>
            <a:ext cx="8710613" cy="7651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Revised definition for 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2673350"/>
            <a:ext cx="5892800" cy="1687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9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0400" y="5321300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Resizing an array copies its contents to a larger second array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2768600"/>
            <a:ext cx="8147050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7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58838" y="5253292"/>
            <a:ext cx="768985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(a) An array; (b) two references to the same array; (c) the original array variable now references a new, larger array;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498600"/>
            <a:ext cx="657225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6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62000" y="5262436"/>
            <a:ext cx="74676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(d) the entries in the original array are copied to the new array; (e) the original array is discarded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924050"/>
            <a:ext cx="67532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9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Tahoma"/>
                <a:cs typeface="Tahoma"/>
              </a:rPr>
              <a:t>Array-based implementation of the Bag ADT</a:t>
            </a:r>
          </a:p>
          <a:p>
            <a:pPr lvl="1"/>
            <a:r>
              <a:rPr lang="en-US" smtClean="0">
                <a:ea typeface="Tahoma"/>
                <a:cs typeface="Tahoma"/>
              </a:rPr>
              <a:t>“Core’’ methods</a:t>
            </a:r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175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Array Resizing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0213" y="4324350"/>
            <a:ext cx="7910512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The effect of the statement </a:t>
            </a:r>
          </a:p>
          <a:p>
            <a:pPr marL="0" indent="0" eaLnBrk="1" hangingPunct="1">
              <a:buNone/>
            </a:pPr>
            <a:r>
              <a:rPr lang="en-US" alt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* </a:t>
            </a:r>
            <a:r>
              <a:rPr lang="en-US" alt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alt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en-US" sz="2000" dirty="0" smtClean="0"/>
              <a:t>(a) The argument array; (b) the parameter that references the argument array; (c) a new, larger array that gets the contents of the argument array; (d) the return value that references the new array; (e) the argument variable is assigned the return value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638" y="1301750"/>
            <a:ext cx="6834187" cy="2909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Implementation of a Bag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6688" y="5805488"/>
            <a:ext cx="8863012" cy="736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Previous definition of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19225"/>
            <a:ext cx="441960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2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New Implementation of a Bag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39700" y="5708650"/>
            <a:ext cx="88646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The method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doubleCapacity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276475"/>
            <a:ext cx="7631112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0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81013" y="5905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Pros and Cons of Using an Array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sz="quarter" idx="11"/>
          </p:nvPr>
        </p:nvSpPr>
        <p:spPr>
          <a:xfrm>
            <a:off x="788988" y="2271713"/>
            <a:ext cx="7974012" cy="4073525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an entry to the bag is fast</a:t>
            </a:r>
          </a:p>
          <a:p>
            <a:pPr eaLnBrk="1" hangingPunct="1"/>
            <a:r>
              <a:rPr lang="en-US" altLang="en-US" smtClean="0"/>
              <a:t>Removing an unspecified entry is fast</a:t>
            </a:r>
          </a:p>
          <a:p>
            <a:pPr eaLnBrk="1" hangingPunct="1"/>
            <a:r>
              <a:rPr lang="en-US" altLang="en-US" smtClean="0"/>
              <a:t>Removing a particular entry requires time to locate the entry</a:t>
            </a:r>
          </a:p>
          <a:p>
            <a:pPr eaLnBrk="1" hangingPunct="1"/>
            <a:r>
              <a:rPr lang="en-US" altLang="en-US" smtClean="0"/>
              <a:t>Increasing the size of the array requires time to copy its entries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6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remaining methods of </a:t>
            </a:r>
            <a:r>
              <a:rPr lang="en-US" dirty="0" err="1" smtClean="0"/>
              <a:t>ArrayBag</a:t>
            </a:r>
            <a:endParaRPr lang="en-US" dirty="0" smtClean="0"/>
          </a:p>
          <a:p>
            <a:r>
              <a:rPr lang="en-US" dirty="0" smtClean="0"/>
              <a:t>An implementation with a dynamically-expandable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170688"/>
            <a:ext cx="8077200" cy="304800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Making the Implementation Secure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1"/>
          </p:nvPr>
        </p:nvSpPr>
        <p:spPr>
          <a:xfrm>
            <a:off x="582613" y="1703388"/>
            <a:ext cx="8180387" cy="443071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Practice fail-safe programming by including checks for anticipated errors</a:t>
            </a:r>
          </a:p>
          <a:p>
            <a:pPr eaLnBrk="1" hangingPunct="1"/>
            <a:r>
              <a:rPr lang="en-US" altLang="en-US" sz="2800" dirty="0" smtClean="0"/>
              <a:t>Validate input data and arguments to a method</a:t>
            </a:r>
          </a:p>
          <a:p>
            <a:pPr eaLnBrk="1" hangingPunct="1"/>
            <a:r>
              <a:rPr lang="en-US" altLang="en-US" sz="2800" dirty="0" smtClean="0"/>
              <a:t>refine incomplete implementation of </a:t>
            </a:r>
            <a:r>
              <a:rPr lang="en-US" alt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r>
              <a:rPr lang="en-US" altLang="en-US" sz="2800" smtClean="0"/>
              <a:t> to make code more secure by adding the following two data fields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4849813"/>
            <a:ext cx="6788150" cy="83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92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60400" y="5805488"/>
            <a:ext cx="8369300" cy="557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Revised constructor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652588"/>
            <a:ext cx="7667625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22288" y="5514975"/>
            <a:ext cx="8369300" cy="5572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Method to check initialization</a:t>
            </a:r>
            <a:endParaRPr lang="en-US" alt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552700"/>
            <a:ext cx="80391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4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Implementation Secure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60400" y="5805488"/>
            <a:ext cx="8369300" cy="557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Revise the method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2663" y="1000252"/>
            <a:ext cx="463867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4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the Core Methods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63525" y="5335588"/>
            <a:ext cx="8369300" cy="1041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Stubs for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3813" y="1603375"/>
            <a:ext cx="39497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685800" y="6566662"/>
            <a:ext cx="805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761</Words>
  <Application>Microsoft Office PowerPoint</Application>
  <PresentationFormat>On-screen Show (4:3)</PresentationFormat>
  <Paragraphs>125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Unicode MS</vt:lpstr>
      <vt:lpstr>Courier New</vt:lpstr>
      <vt:lpstr>Marlett</vt:lpstr>
      <vt:lpstr>Tahoma</vt:lpstr>
      <vt:lpstr>Times New Roman</vt:lpstr>
      <vt:lpstr>Generic</vt:lpstr>
      <vt:lpstr>PowerPoint Presentation</vt:lpstr>
      <vt:lpstr>Administrivia</vt:lpstr>
      <vt:lpstr> Earlier in the course</vt:lpstr>
      <vt:lpstr>Today’s Topic</vt:lpstr>
      <vt:lpstr>Making the Implementation Secure</vt:lpstr>
      <vt:lpstr>Making the Implementation Secure</vt:lpstr>
      <vt:lpstr>Making the Implementation Secure</vt:lpstr>
      <vt:lpstr>Making the Implementation Secure</vt:lpstr>
      <vt:lpstr>Testing the Core Methods</vt:lpstr>
      <vt:lpstr>Testing the Core Methods</vt:lpstr>
      <vt:lpstr>Testing the Core Methods</vt:lpstr>
      <vt:lpstr>Testing the Core Methods</vt:lpstr>
      <vt:lpstr>Testing the Core Methods</vt:lpstr>
      <vt:lpstr>Implementing More Methods</vt:lpstr>
      <vt:lpstr>Implementing More Methods</vt:lpstr>
      <vt:lpstr>Implementing More Methods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Methods That Remove Entries</vt:lpstr>
      <vt:lpstr>Using Array Resizing</vt:lpstr>
      <vt:lpstr>Using Array Resizing</vt:lpstr>
      <vt:lpstr>Using Array Resizing</vt:lpstr>
      <vt:lpstr>Using Array Resizing</vt:lpstr>
      <vt:lpstr>New Implementation of a Bag</vt:lpstr>
      <vt:lpstr>New Implementation of a Bag</vt:lpstr>
      <vt:lpstr>Pros and Cons of Using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Khattab, Sherif</cp:lastModifiedBy>
  <cp:revision>40</cp:revision>
  <dcterms:modified xsi:type="dcterms:W3CDTF">2017-09-14T16:21:00Z</dcterms:modified>
</cp:coreProperties>
</file>