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5185" r:id="rId2"/>
  </p:sldMasterIdLst>
  <p:notesMasterIdLst>
    <p:notesMasterId r:id="rId23"/>
  </p:notesMasterIdLst>
  <p:handoutMasterIdLst>
    <p:handoutMasterId r:id="rId24"/>
  </p:handoutMasterIdLst>
  <p:sldIdLst>
    <p:sldId id="1470" r:id="rId3"/>
    <p:sldId id="1476" r:id="rId4"/>
    <p:sldId id="1471" r:id="rId5"/>
    <p:sldId id="1516" r:id="rId6"/>
    <p:sldId id="1555" r:id="rId7"/>
    <p:sldId id="1517" r:id="rId8"/>
    <p:sldId id="1518" r:id="rId9"/>
    <p:sldId id="1519" r:id="rId10"/>
    <p:sldId id="1520" r:id="rId11"/>
    <p:sldId id="1521" r:id="rId12"/>
    <p:sldId id="1522" r:id="rId13"/>
    <p:sldId id="1523" r:id="rId14"/>
    <p:sldId id="1524" r:id="rId15"/>
    <p:sldId id="1525" r:id="rId16"/>
    <p:sldId id="1526" r:id="rId17"/>
    <p:sldId id="1527" r:id="rId18"/>
    <p:sldId id="1528" r:id="rId19"/>
    <p:sldId id="1529" r:id="rId20"/>
    <p:sldId id="1530" r:id="rId21"/>
    <p:sldId id="1531" r:id="rId2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C. Ramirez" initials="JCR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5FFFF"/>
    <a:srgbClr val="00FFFF"/>
    <a:srgbClr val="FF0000"/>
    <a:srgbClr val="003399"/>
    <a:srgbClr val="800080"/>
    <a:srgbClr val="FF66FF"/>
    <a:srgbClr val="00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48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0445 Lecture Notes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EE9E2495-C657-46EA-915A-3CFE746F20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3C5987F2-5F74-4325-A817-62704A372A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FC3F00C-0116-4998-A2DB-9F768F12C5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98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C4C84-4EF0-4FFF-9491-E565D69770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50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09600"/>
            <a:ext cx="20193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055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0FB88-4236-4A92-8ABD-AFF52BB570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9008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B4E01-6246-4029-983E-5E1462DCF9A3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909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>
            <a:lvl2pPr marL="742950" indent="-285750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30432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11880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588000"/>
            <a:ext cx="8369300" cy="7747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4413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7733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6178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2491"/>
            <a:ext cx="8077200" cy="304800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F65FA9-63F9-49C8-B59D-052D69FFE6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35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0BCD2A-9517-41F0-9AD8-D9A6856E50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78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8FEBAB-30B3-470F-845B-776283044A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75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D42480-338D-4E82-BE80-02086CD2A3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65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EC0265-041F-427F-A712-5EDC72963F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73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4BD73-865C-4A82-B4DF-CD5DBAE6C2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657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966FBE-BACA-4F98-B2D4-6CB69C32B8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96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15980-BB89-45A8-ACDE-C96CD6BD40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24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33009" y="6248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CS0008 – Intro to Programming using Python – Sherif Khattab</a:t>
            </a:r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8152" y="625837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fld id="{13D9BF51-8576-4C2A-8C6A-1ED6425695B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 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  <a:p>
            <a:pPr lvl="3"/>
            <a:endParaRPr lang="en-US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09600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183" r:id="rId1"/>
    <p:sldLayoutId id="2147485173" r:id="rId2"/>
    <p:sldLayoutId id="2147485174" r:id="rId3"/>
    <p:sldLayoutId id="2147485175" r:id="rId4"/>
    <p:sldLayoutId id="2147485176" r:id="rId5"/>
    <p:sldLayoutId id="2147485177" r:id="rId6"/>
    <p:sldLayoutId id="2147485178" r:id="rId7"/>
    <p:sldLayoutId id="2147485179" r:id="rId8"/>
    <p:sldLayoutId id="2147485180" r:id="rId9"/>
    <p:sldLayoutId id="2147485181" r:id="rId10"/>
    <p:sldLayoutId id="2147485182" r:id="rId11"/>
    <p:sldLayoutId id="2147485184" r:id="rId12"/>
  </p:sldLayoutIdLst>
  <p:hf hdr="0" ftr="0" dt="0"/>
  <p:txStyles>
    <p:titleStyle>
      <a:lvl1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3000">
          <a:solidFill>
            <a:schemeClr val="bg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5000"/>
        <a:buFont typeface="Marlett" pitchFamily="2" charset="2"/>
        <a:buChar char="4"/>
        <a:defRPr sz="2600">
          <a:solidFill>
            <a:schemeClr val="bg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2200">
          <a:solidFill>
            <a:schemeClr val="bg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Char char="–"/>
        <a:defRPr sz="2000">
          <a:solidFill>
            <a:schemeClr val="bg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85800" y="6356350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995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6" r:id="rId1"/>
    <p:sldLayoutId id="2147485187" r:id="rId2"/>
    <p:sldLayoutId id="2147485188" r:id="rId3"/>
    <p:sldLayoutId id="2147485189" r:id="rId4"/>
    <p:sldLayoutId id="2147485190" r:id="rId5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" y="1979613"/>
            <a:ext cx="914400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r>
              <a:rPr lang="en-GB" altLang="en-US" sz="4000" b="1" dirty="0">
                <a:solidFill>
                  <a:srgbClr val="000000"/>
                </a:solidFill>
              </a:rPr>
              <a:t>CS 0445</a:t>
            </a:r>
          </a:p>
          <a:p>
            <a:pPr algn="ctr" eaLnBrk="1"/>
            <a:r>
              <a:rPr lang="en-US" altLang="en-US" sz="4000" b="1" dirty="0">
                <a:solidFill>
                  <a:srgbClr val="000000"/>
                </a:solidFill>
              </a:rPr>
              <a:t>Data Structures</a:t>
            </a:r>
            <a:endParaRPr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sz="1000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rgbClr val="000000"/>
                </a:solidFill>
              </a:rPr>
              <a:t>Fall 2017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eaLnBrk="1"/>
            <a:r>
              <a:rPr lang="en-GB" altLang="en-US" sz="2400" b="1" dirty="0" smtClean="0">
                <a:solidFill>
                  <a:srgbClr val="000000"/>
                </a:solidFill>
              </a:rPr>
              <a:t>Linked Implementation of the </a:t>
            </a:r>
            <a:r>
              <a:rPr lang="en-GB" altLang="en-US" sz="2400" b="1" dirty="0">
                <a:solidFill>
                  <a:srgbClr val="000000"/>
                </a:solidFill>
              </a:rPr>
              <a:t>Bag ADT</a:t>
            </a:r>
            <a:endParaRPr lang="en-GB"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Sherif Khattab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ksm73@pitt.edu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6307 </a:t>
            </a:r>
            <a:r>
              <a:rPr lang="en-GB" altLang="en-US" sz="2400" dirty="0" err="1">
                <a:solidFill>
                  <a:srgbClr val="000000"/>
                </a:solidFill>
              </a:rPr>
              <a:t>Sennott</a:t>
            </a:r>
            <a:r>
              <a:rPr lang="en-GB" altLang="en-US" sz="2400" dirty="0">
                <a:solidFill>
                  <a:srgbClr val="000000"/>
                </a:solidFill>
              </a:rPr>
              <a:t> Square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962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Forming a Chain </a:t>
            </a:r>
            <a:br>
              <a:rPr lang="en-US" altLang="en-US" smtClean="0"/>
            </a:br>
            <a:r>
              <a:rPr lang="en-US" altLang="en-US" smtClean="0"/>
              <a:t>by Adding to Its Beginning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513388"/>
            <a:ext cx="8369300" cy="849312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3-3 Two linked desks, with the newest desk first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3163" y="1995488"/>
            <a:ext cx="4217987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25747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Forming a Chain </a:t>
            </a:r>
            <a:br>
              <a:rPr lang="en-US" altLang="en-US" smtClean="0"/>
            </a:br>
            <a:r>
              <a:rPr lang="en-US" altLang="en-US" smtClean="0"/>
              <a:t>by Adding to Its Beginning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513388"/>
            <a:ext cx="8369300" cy="849312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3-4 Three linked desks, with the newest desk first.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3400" y="1746250"/>
            <a:ext cx="5233988" cy="3573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39505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Forming a Chain </a:t>
            </a:r>
            <a:br>
              <a:rPr lang="en-US" altLang="en-US" smtClean="0"/>
            </a:br>
            <a:r>
              <a:rPr lang="en-US" altLang="en-US" smtClean="0"/>
              <a:t>by Adding to Its Beginning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6016821"/>
            <a:ext cx="8369300" cy="849312"/>
          </a:xfrm>
        </p:spPr>
        <p:txBody>
          <a:bodyPr/>
          <a:lstStyle/>
          <a:p>
            <a:pPr eaLnBrk="1" hangingPunct="1"/>
            <a:r>
              <a:rPr lang="en-US" altLang="en-US" smtClean="0"/>
              <a:t>Pseudocode details the steps taken to form a chain of desks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803" y="1561672"/>
            <a:ext cx="7634394" cy="4229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1596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Private Class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Node</a:t>
            </a:r>
            <a:endParaRPr lang="en-US" sz="2800" b="1" dirty="0">
              <a:solidFill>
                <a:srgbClr val="0070C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26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3-1 The private inner class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en-US" altLang="en-US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2875" y="1381125"/>
            <a:ext cx="6138863" cy="3979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57423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Private Class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en-US" altLang="en-US" smtClean="0"/>
          </a:p>
        </p:txBody>
      </p:sp>
      <p:sp>
        <p:nvSpPr>
          <p:cNvPr id="1229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9750" y="5588000"/>
            <a:ext cx="8615363" cy="7747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3-5 Two linked nodes that each reference object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4938" y="2259013"/>
            <a:ext cx="6335712" cy="2257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7839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Outline of </a:t>
            </a:r>
            <a:br>
              <a:rPr lang="en-US" altLang="en-US" smtClean="0"/>
            </a:br>
            <a:r>
              <a:rPr lang="en-US" altLang="en-US" smtClean="0"/>
              <a:t>the Class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LinkedBag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3-2 An outline of the class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LinkedBag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663" y="1838325"/>
            <a:ext cx="7497762" cy="342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46899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Outline of </a:t>
            </a:r>
            <a:br>
              <a:rPr lang="en-US" altLang="en-US" smtClean="0"/>
            </a:br>
            <a:r>
              <a:rPr lang="en-US" altLang="en-US" smtClean="0"/>
              <a:t>the Class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LinkedBag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3-2 An outline of the class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LinkedBag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50" y="2228850"/>
            <a:ext cx="7221538" cy="2744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0616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Beginning a Chain of Nodes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3-6 (a) An empty chain and a new node; (b) after adding a new node to a chain that was empty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225" y="2063750"/>
            <a:ext cx="7212013" cy="2786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0453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Beginning a Chain of Nodes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4188" y="5505450"/>
            <a:ext cx="8545512" cy="7747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3-7 A chain of nodes (a) just prior to adding a node at the beginning; (b) just after adding a node at the beginning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300288"/>
            <a:ext cx="7772400" cy="2257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5932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Beginning a Chain of Nodes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4188" y="5505450"/>
            <a:ext cx="8545512" cy="7747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method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975" y="1870075"/>
            <a:ext cx="7578725" cy="3144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16814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094232"/>
            <a:ext cx="8077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1 due next </a:t>
            </a:r>
            <a:r>
              <a:rPr lang="en-US" dirty="0" smtClean="0"/>
              <a:t>Tuesday</a:t>
            </a:r>
          </a:p>
          <a:p>
            <a:pPr lvl="1"/>
            <a:r>
              <a:rPr lang="en-US" dirty="0" smtClean="0"/>
              <a:t>Small correction</a:t>
            </a:r>
            <a:endParaRPr lang="en-US" dirty="0" smtClean="0"/>
          </a:p>
          <a:p>
            <a:r>
              <a:rPr lang="en-US" dirty="0" smtClean="0"/>
              <a:t>Quiz in this week’s </a:t>
            </a:r>
            <a:r>
              <a:rPr lang="en-US" dirty="0" smtClean="0"/>
              <a:t>recitations</a:t>
            </a:r>
          </a:p>
          <a:p>
            <a:r>
              <a:rPr lang="en-US" dirty="0" smtClean="0"/>
              <a:t>A discussion board is up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E01-6246-4029-983E-5E1462DCF9A3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40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500688"/>
            <a:ext cx="8369300" cy="862012"/>
          </a:xfrm>
        </p:spPr>
        <p:txBody>
          <a:bodyPr/>
          <a:lstStyle/>
          <a:p>
            <a:pPr eaLnBrk="1" hangingPunct="1"/>
            <a:r>
              <a:rPr lang="en-US" altLang="en-US" smtClean="0"/>
              <a:t>The method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en-US" altLang="en-US" smtClean="0"/>
              <a:t> returns an array </a:t>
            </a:r>
            <a:br>
              <a:rPr lang="en-US" altLang="en-US" smtClean="0"/>
            </a:br>
            <a:r>
              <a:rPr lang="en-US" altLang="en-US" smtClean="0"/>
              <a:t>of the entries  currently in a bag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843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743075"/>
            <a:ext cx="66675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69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>
                <a:cs typeface="Arial"/>
              </a:rPr>
              <a:t>Earlier 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Tahoma"/>
                <a:cs typeface="Tahoma"/>
              </a:rPr>
              <a:t>Array-based implementation of the Bag ADT</a:t>
            </a:r>
            <a:endParaRPr lang="en-US" dirty="0"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3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implementation of the Bag ADT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7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in Java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 = null</a:t>
            </a:r>
          </a:p>
          <a:p>
            <a:r>
              <a:rPr lang="en-US" dirty="0" smtClean="0"/>
              <a:t>For(int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bag.length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bag[</a:t>
            </a:r>
            <a:r>
              <a:rPr lang="en-US" dirty="0" err="1" smtClean="0"/>
              <a:t>i</a:t>
            </a:r>
            <a:r>
              <a:rPr lang="en-US" dirty="0" smtClean="0"/>
              <a:t>] = 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15" y="2862073"/>
            <a:ext cx="7671786" cy="347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5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Problems with Array Implementation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1"/>
          </p:nvPr>
        </p:nvSpPr>
        <p:spPr>
          <a:xfrm>
            <a:off x="1274763" y="2189163"/>
            <a:ext cx="7488237" cy="3944937"/>
          </a:xfrm>
        </p:spPr>
        <p:txBody>
          <a:bodyPr/>
          <a:lstStyle/>
          <a:p>
            <a:pPr eaLnBrk="1" hangingPunct="1"/>
            <a:r>
              <a:rPr lang="en-US" altLang="en-US" smtClean="0"/>
              <a:t>Array has fixed size</a:t>
            </a:r>
          </a:p>
          <a:p>
            <a:pPr eaLnBrk="1" hangingPunct="1"/>
            <a:r>
              <a:rPr lang="en-US" altLang="en-US" smtClean="0"/>
              <a:t>May become full</a:t>
            </a:r>
          </a:p>
          <a:p>
            <a:pPr eaLnBrk="1" hangingPunct="1"/>
            <a:r>
              <a:rPr lang="en-US" altLang="en-US" smtClean="0"/>
              <a:t>Alternatively may have wasted space</a:t>
            </a:r>
          </a:p>
          <a:p>
            <a:pPr eaLnBrk="1" hangingPunct="1"/>
            <a:r>
              <a:rPr lang="en-US" altLang="en-US" smtClean="0"/>
              <a:t>Resizing is possible but requires overhead of time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5055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Analogy</a:t>
            </a:r>
          </a:p>
        </p:txBody>
      </p:sp>
      <p:sp>
        <p:nvSpPr>
          <p:cNvPr id="5123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Empty classroom</a:t>
            </a:r>
          </a:p>
          <a:p>
            <a:pPr eaLnBrk="1" hangingPunct="1"/>
            <a:r>
              <a:rPr lang="en-US" altLang="en-US" smtClean="0"/>
              <a:t>Numbered desks stored in hallway</a:t>
            </a:r>
          </a:p>
          <a:p>
            <a:pPr lvl="1" eaLnBrk="1" hangingPunct="1"/>
            <a:r>
              <a:rPr lang="en-US" altLang="en-US" smtClean="0"/>
              <a:t>Number on </a:t>
            </a:r>
            <a:r>
              <a:rPr lang="en-US" altLang="en-US" b="1" smtClean="0"/>
              <a:t>back</a:t>
            </a:r>
            <a:r>
              <a:rPr lang="en-US" altLang="en-US" smtClean="0"/>
              <a:t> of desk is the “address”</a:t>
            </a:r>
          </a:p>
          <a:p>
            <a:pPr eaLnBrk="1" hangingPunct="1"/>
            <a:r>
              <a:rPr lang="en-US" altLang="en-US" smtClean="0"/>
              <a:t>Number on </a:t>
            </a:r>
            <a:r>
              <a:rPr lang="en-US" altLang="en-US" b="1" smtClean="0"/>
              <a:t>desktop</a:t>
            </a:r>
            <a:r>
              <a:rPr lang="en-US" altLang="en-US" smtClean="0"/>
              <a:t> references another desk in chain of desks</a:t>
            </a:r>
          </a:p>
          <a:p>
            <a:pPr eaLnBrk="1" hangingPunct="1"/>
            <a:r>
              <a:rPr lang="en-US" altLang="en-US" smtClean="0"/>
              <a:t>Desks are linked by the numbers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375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Analogy</a:t>
            </a:r>
          </a:p>
        </p:txBody>
      </p:sp>
      <p:sp>
        <p:nvSpPr>
          <p:cNvPr id="614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556250"/>
            <a:ext cx="8369300" cy="80645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3-1 A chain of five desks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3550" y="1747838"/>
            <a:ext cx="5676900" cy="3362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47935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Forming a Chain </a:t>
            </a:r>
            <a:br>
              <a:rPr lang="en-US" altLang="en-US" smtClean="0"/>
            </a:br>
            <a:r>
              <a:rPr lang="en-US" altLang="en-US" smtClean="0"/>
              <a:t>by Adding to Its Beginning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513388"/>
            <a:ext cx="8369300" cy="849312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3-2 One desk in the room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7788" y="1768475"/>
            <a:ext cx="3884612" cy="330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47284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ric">
  <a:themeElements>
    <a:clrScheme name="Generic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eneric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rranoDSA Jave4E-B">
  <a:themeElements>
    <a:clrScheme name="CeranoJava2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eranoJava2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eranoJava2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423</Words>
  <Application>Microsoft Office PowerPoint</Application>
  <PresentationFormat>On-screen Show (4:3)</PresentationFormat>
  <Paragraphs>83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ＭＳ Ｐゴシック</vt:lpstr>
      <vt:lpstr>Arial</vt:lpstr>
      <vt:lpstr>Arial Unicode MS</vt:lpstr>
      <vt:lpstr>Courier New</vt:lpstr>
      <vt:lpstr>Marlett</vt:lpstr>
      <vt:lpstr>Tahoma</vt:lpstr>
      <vt:lpstr>Times New Roman</vt:lpstr>
      <vt:lpstr>Wingdings</vt:lpstr>
      <vt:lpstr>Generic</vt:lpstr>
      <vt:lpstr>CarranoDSA Jave4E-B</vt:lpstr>
      <vt:lpstr>PowerPoint Presentation</vt:lpstr>
      <vt:lpstr>Administrivia</vt:lpstr>
      <vt:lpstr> Earlier in the course</vt:lpstr>
      <vt:lpstr>Today’s Topic</vt:lpstr>
      <vt:lpstr>Garbage Collection in Java</vt:lpstr>
      <vt:lpstr>Problems with Array Implementation</vt:lpstr>
      <vt:lpstr>Analogy</vt:lpstr>
      <vt:lpstr>Analogy</vt:lpstr>
      <vt:lpstr>Forming a Chain  by Adding to Its Beginning</vt:lpstr>
      <vt:lpstr>Forming a Chain  by Adding to Its Beginning</vt:lpstr>
      <vt:lpstr>Forming a Chain  by Adding to Its Beginning</vt:lpstr>
      <vt:lpstr>Forming a Chain  by Adding to Its Beginning</vt:lpstr>
      <vt:lpstr>The Private Class Node</vt:lpstr>
      <vt:lpstr>The Private Class Node</vt:lpstr>
      <vt:lpstr>An Outline of  the Class LinkedBag</vt:lpstr>
      <vt:lpstr>An Outline of  the Class LinkedBag</vt:lpstr>
      <vt:lpstr>Beginning a Chain of Nodes</vt:lpstr>
      <vt:lpstr>Beginning a Chain of Nodes</vt:lpstr>
      <vt:lpstr>Beginning a Chain of Nodes</vt:lpstr>
      <vt:lpstr>Method toArray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Khattab, Sherif</cp:lastModifiedBy>
  <cp:revision>48</cp:revision>
  <dcterms:modified xsi:type="dcterms:W3CDTF">2017-09-20T18:35:33Z</dcterms:modified>
</cp:coreProperties>
</file>