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5185" r:id="rId2"/>
  </p:sldMasterIdLst>
  <p:notesMasterIdLst>
    <p:notesMasterId r:id="rId31"/>
  </p:notesMasterIdLst>
  <p:handoutMasterIdLst>
    <p:handoutMasterId r:id="rId32"/>
  </p:handoutMasterIdLst>
  <p:sldIdLst>
    <p:sldId id="1470" r:id="rId3"/>
    <p:sldId id="1476" r:id="rId4"/>
    <p:sldId id="1471" r:id="rId5"/>
    <p:sldId id="1516" r:id="rId6"/>
    <p:sldId id="1531" r:id="rId7"/>
    <p:sldId id="1532" r:id="rId8"/>
    <p:sldId id="1533" r:id="rId9"/>
    <p:sldId id="1534" r:id="rId10"/>
    <p:sldId id="1535" r:id="rId11"/>
    <p:sldId id="1536" r:id="rId12"/>
    <p:sldId id="1537" r:id="rId13"/>
    <p:sldId id="1538" r:id="rId14"/>
    <p:sldId id="1539" r:id="rId15"/>
    <p:sldId id="1540" r:id="rId16"/>
    <p:sldId id="1541" r:id="rId17"/>
    <p:sldId id="1542" r:id="rId18"/>
    <p:sldId id="1543" r:id="rId19"/>
    <p:sldId id="1544" r:id="rId20"/>
    <p:sldId id="1545" r:id="rId21"/>
    <p:sldId id="1546" r:id="rId22"/>
    <p:sldId id="1547" r:id="rId23"/>
    <p:sldId id="1548" r:id="rId24"/>
    <p:sldId id="1549" r:id="rId25"/>
    <p:sldId id="1550" r:id="rId26"/>
    <p:sldId id="1551" r:id="rId27"/>
    <p:sldId id="1552" r:id="rId28"/>
    <p:sldId id="1553" r:id="rId29"/>
    <p:sldId id="1554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FFF"/>
    <a:srgbClr val="00FFFF"/>
    <a:srgbClr val="FF0000"/>
    <a:srgbClr val="003399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9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C4C84-4EF0-4FFF-9491-E565D6977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0FB88-4236-4A92-8ABD-AFF52BB57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00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B4E01-6246-4029-983E-5E1462DCF9A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0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043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1880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588000"/>
            <a:ext cx="8369300" cy="7747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41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773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178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3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BCD2A-9517-41F0-9AD8-D9A6856E5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8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FEBAB-30B3-470F-845B-776283044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42480-338D-4E82-BE80-02086CD2A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C0265-041F-427F-A712-5EDC72963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7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BD73-865C-4A82-B4DF-CD5DBAE6C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5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66FBE-BACA-4F98-B2D4-6CB69C32B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9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15980-BB89-45A8-ACDE-C96CD6BD4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2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3009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CS0008 – Intro to Programming using Python – Sherif Khattab</a:t>
            </a: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8152" y="625837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13D9BF51-8576-4C2A-8C6A-1ED642569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 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83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  <p:sldLayoutId id="2147485180" r:id="rId9"/>
    <p:sldLayoutId id="2147485181" r:id="rId10"/>
    <p:sldLayoutId id="2147485182" r:id="rId11"/>
    <p:sldLayoutId id="2147485184" r:id="rId12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99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6" r:id="rId1"/>
    <p:sldLayoutId id="2147485187" r:id="rId2"/>
    <p:sldLayoutId id="2147485188" r:id="rId3"/>
    <p:sldLayoutId id="2147485189" r:id="rId4"/>
    <p:sldLayoutId id="2147485190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altLang="en-US" sz="2400" b="1" dirty="0" smtClean="0">
                <a:solidFill>
                  <a:srgbClr val="000000"/>
                </a:solidFill>
              </a:rPr>
              <a:t>Linked Implementation of the </a:t>
            </a:r>
            <a:r>
              <a:rPr lang="en-GB" altLang="en-US" sz="2400" b="1" dirty="0">
                <a:solidFill>
                  <a:srgbClr val="000000"/>
                </a:solidFill>
              </a:rPr>
              <a:t>Bag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Determine whether a bag contains a given 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638" y="1620838"/>
            <a:ext cx="5502275" cy="358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076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42913" y="635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Removing an Item </a:t>
            </a:r>
            <a:br>
              <a:rPr lang="en-US" altLang="en-US" smtClean="0"/>
            </a:br>
            <a:r>
              <a:rPr lang="en-US" altLang="en-US" smtClean="0"/>
              <a:t>from a Linked Chain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1"/>
          </p:nvPr>
        </p:nvSpPr>
        <p:spPr>
          <a:xfrm>
            <a:off x="846138" y="2576513"/>
            <a:ext cx="7861300" cy="3973512"/>
          </a:xfrm>
        </p:spPr>
        <p:txBody>
          <a:bodyPr/>
          <a:lstStyle/>
          <a:p>
            <a:pPr eaLnBrk="1" hangingPunct="1"/>
            <a:r>
              <a:rPr lang="en-US" altLang="en-US" smtClean="0"/>
              <a:t>Case 1: Your desk is first in the chain of desks.</a:t>
            </a:r>
          </a:p>
          <a:p>
            <a:pPr eaLnBrk="1" hangingPunct="1"/>
            <a:r>
              <a:rPr lang="en-US" altLang="en-US" smtClean="0"/>
              <a:t>Case 2: Your desk is not first in the chain of desks.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4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96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Removing an Item </a:t>
            </a:r>
            <a:br>
              <a:rPr lang="en-US" altLang="en-US" smtClean="0"/>
            </a:br>
            <a:r>
              <a:rPr lang="en-US" altLang="en-US" smtClean="0"/>
              <a:t>from a Linked Chain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1"/>
          </p:nvPr>
        </p:nvSpPr>
        <p:spPr>
          <a:xfrm>
            <a:off x="901700" y="2160588"/>
            <a:ext cx="7861300" cy="39735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Case  1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Locate first desk by asking instructor for its address.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Give address written on the first desk to instructor. This is address of second desk in chain.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Return first desk to hallway.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8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an Item </a:t>
            </a:r>
            <a:br>
              <a:rPr lang="en-US" altLang="en-US" smtClean="0"/>
            </a:br>
            <a:r>
              <a:rPr lang="en-US" altLang="en-US" smtClean="0"/>
              <a:t>from a Linked Chain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3-8 A chain of desks just prior </a:t>
            </a:r>
            <a:br>
              <a:rPr lang="en-US" altLang="en-US" smtClean="0"/>
            </a:br>
            <a:r>
              <a:rPr lang="en-US" altLang="en-US" smtClean="0"/>
              <a:t>to removing its first desk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1563" y="1744663"/>
            <a:ext cx="4845050" cy="3659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02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an Item </a:t>
            </a:r>
            <a:br>
              <a:rPr lang="en-US" altLang="en-US" smtClean="0"/>
            </a:br>
            <a:r>
              <a:rPr lang="en-US" altLang="en-US" smtClean="0"/>
              <a:t>from a Linked Chain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3-9 A chain of desks just </a:t>
            </a:r>
            <a:br>
              <a:rPr lang="en-US" altLang="en-US" smtClean="0"/>
            </a:br>
            <a:r>
              <a:rPr lang="en-US" altLang="en-US" smtClean="0"/>
              <a:t>after removing its first desk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81200"/>
            <a:ext cx="4884738" cy="299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52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an Item </a:t>
            </a:r>
            <a:br>
              <a:rPr lang="en-US" altLang="en-US" smtClean="0"/>
            </a:br>
            <a:r>
              <a:rPr lang="en-US" altLang="en-US" smtClean="0"/>
              <a:t>from a Linked Chain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1"/>
          </p:nvPr>
        </p:nvSpPr>
        <p:spPr>
          <a:xfrm>
            <a:off x="901700" y="2160588"/>
            <a:ext cx="7861300" cy="39735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Case  2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Move the student in the first desk to your former desk.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mtClean="0"/>
              <a:t>Remove the first desk using the steps described for Case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9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an Item </a:t>
            </a:r>
            <a:br>
              <a:rPr lang="en-US" altLang="en-US" smtClean="0"/>
            </a:br>
            <a:r>
              <a:rPr lang="en-US" altLang="en-US" smtClean="0"/>
              <a:t>from a Linked Chain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13388"/>
            <a:ext cx="8369300" cy="84931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3-10 A chain of nodes (a) just prior to removing the first node;  (b) just after removing the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1981200"/>
            <a:ext cx="5000625" cy="308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462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need for private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getReferenceTo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1666875"/>
            <a:ext cx="7321550" cy="369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219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use of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getReferenceTo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8950"/>
            <a:ext cx="7467600" cy="334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137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03850"/>
            <a:ext cx="8369300" cy="958850"/>
          </a:xfrm>
        </p:spPr>
        <p:txBody>
          <a:bodyPr/>
          <a:lstStyle/>
          <a:p>
            <a:pPr eaLnBrk="1" hangingPunct="1"/>
            <a:r>
              <a:rPr lang="en-US" altLang="en-US" smtClean="0"/>
              <a:t>As in previous implementation,</a:t>
            </a:r>
            <a:br>
              <a:rPr lang="en-US" altLang="en-US" smtClean="0"/>
            </a:br>
            <a:r>
              <a:rPr lang="en-US" altLang="en-US" smtClean="0"/>
              <a:t>uses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mtClean="0"/>
              <a:t> and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3538" y="2446338"/>
            <a:ext cx="3527425" cy="186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419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pPr marL="457200" indent="-457200">
              <a:buFont typeface="Arial" panose="02020603050405020304" pitchFamily="18" charset="0"/>
              <a:buChar char="•"/>
            </a:pPr>
            <a:r>
              <a:rPr lang="fr-FR" dirty="0"/>
              <a:t>Computer Science Resource Center (CRC)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https://cs.pitt.edu/degrees/bachelors/resources-opportunities/crc</a:t>
            </a:r>
            <a:r>
              <a:rPr lang="en-US" dirty="0" smtClean="0"/>
              <a:t>/</a:t>
            </a:r>
          </a:p>
          <a:p>
            <a:r>
              <a:rPr lang="en-US" dirty="0" smtClean="0"/>
              <a:t>Assignment 1 </a:t>
            </a:r>
            <a:r>
              <a:rPr lang="en-US" dirty="0" smtClean="0"/>
              <a:t>due next Tuesday</a:t>
            </a:r>
          </a:p>
          <a:p>
            <a:r>
              <a:rPr lang="en-US" dirty="0" smtClean="0"/>
              <a:t>A </a:t>
            </a:r>
            <a:r>
              <a:rPr lang="en-US" dirty="0" smtClean="0"/>
              <a:t>discussion board is </a:t>
            </a:r>
            <a:r>
              <a:rPr lang="en-US" dirty="0" smtClean="0"/>
              <a:t>up	</a:t>
            </a:r>
          </a:p>
          <a:p>
            <a:pPr lvl="1"/>
            <a:r>
              <a:rPr lang="en-US" dirty="0" smtClean="0"/>
              <a:t>Partially-initialized objects</a:t>
            </a:r>
            <a:endParaRPr lang="en-US" dirty="0" smtClean="0"/>
          </a:p>
          <a:p>
            <a:r>
              <a:rPr lang="en-US" dirty="0" smtClean="0"/>
              <a:t>Next lab is for </a:t>
            </a:r>
            <a:r>
              <a:rPr lang="en-US" dirty="0" smtClean="0"/>
              <a:t>credit</a:t>
            </a:r>
          </a:p>
          <a:p>
            <a:pPr lvl="1"/>
            <a:r>
              <a:rPr lang="en-US" dirty="0" smtClean="0"/>
              <a:t>Start preparing early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That </a:t>
            </a:r>
            <a:br>
              <a:rPr lang="en-US" altLang="en-US" smtClean="0"/>
            </a:br>
            <a:r>
              <a:rPr lang="en-US" altLang="en-US" smtClean="0"/>
              <a:t>Has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mtClean="0"/>
              <a:t> Methods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45125"/>
            <a:ext cx="8369300" cy="917575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3-4 The inner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with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mtClean="0"/>
              <a:t> and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mtClean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833563"/>
            <a:ext cx="5438775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63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That </a:t>
            </a:r>
            <a:br>
              <a:rPr lang="en-US" altLang="en-US" smtClean="0"/>
            </a:br>
            <a:r>
              <a:rPr lang="en-US" altLang="en-US" smtClean="0"/>
              <a:t>Has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mtClean="0"/>
              <a:t> Methods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45125"/>
            <a:ext cx="8369300" cy="917575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3-4 The inner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with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mtClean="0"/>
              <a:t> and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mtClean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1744663"/>
            <a:ext cx="4371975" cy="345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401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That </a:t>
            </a:r>
            <a:br>
              <a:rPr lang="en-US" altLang="en-US" smtClean="0"/>
            </a:br>
            <a:r>
              <a:rPr lang="en-US" altLang="en-US" smtClean="0"/>
              <a:t>Has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mtClean="0"/>
              <a:t> Methods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45125"/>
            <a:ext cx="8369300" cy="917575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3-4 The inner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with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mtClean="0"/>
              <a:t> and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mtClean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25" y="2100263"/>
            <a:ext cx="5876925" cy="277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881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Class within A Package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3-5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with package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5525" y="2127250"/>
            <a:ext cx="7508875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594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Class within A Package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3-5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with package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46225"/>
            <a:ext cx="4922838" cy="372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777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Class within A Package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3-5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with package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995488"/>
            <a:ext cx="41624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2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Is </a:t>
            </a:r>
            <a:br>
              <a:rPr lang="en-US" altLang="en-US" smtClean="0"/>
            </a:br>
            <a:r>
              <a:rPr lang="en-US" altLang="en-US" smtClean="0"/>
              <a:t>in Same Package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72113"/>
            <a:ext cx="8369300" cy="890587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3-6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  <a:r>
              <a:rPr lang="en-US" altLang="en-US" smtClean="0"/>
              <a:t> when </a:t>
            </a:r>
            <a:br>
              <a:rPr lang="en-US" altLang="en-US" smtClean="0"/>
            </a:b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/>
              <a:t> is in the same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84363" y="1636713"/>
            <a:ext cx="5602287" cy="373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5970588" y="2489200"/>
            <a:ext cx="2481262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occurrence of T is optional</a:t>
            </a:r>
          </a:p>
        </p:txBody>
      </p:sp>
      <p:sp>
        <p:nvSpPr>
          <p:cNvPr id="5" name="Freeform 4"/>
          <p:cNvSpPr/>
          <p:nvPr/>
        </p:nvSpPr>
        <p:spPr>
          <a:xfrm>
            <a:off x="5307013" y="2813050"/>
            <a:ext cx="663575" cy="498475"/>
          </a:xfrm>
          <a:custGeom>
            <a:avLst/>
            <a:gdLst>
              <a:gd name="connsiteX0" fmla="*/ 443345 w 443345"/>
              <a:gd name="connsiteY0" fmla="*/ 4434 h 600179"/>
              <a:gd name="connsiteX1" fmla="*/ 138545 w 443345"/>
              <a:gd name="connsiteY1" fmla="*/ 87561 h 600179"/>
              <a:gd name="connsiteX2" fmla="*/ 0 w 443345"/>
              <a:gd name="connsiteY2" fmla="*/ 600179 h 600179"/>
              <a:gd name="connsiteX3" fmla="*/ 0 w 443345"/>
              <a:gd name="connsiteY3" fmla="*/ 600179 h 60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45" h="600179">
                <a:moveTo>
                  <a:pt x="443345" y="4434"/>
                </a:moveTo>
                <a:cubicBezTo>
                  <a:pt x="327890" y="-3648"/>
                  <a:pt x="212436" y="-11730"/>
                  <a:pt x="138545" y="87561"/>
                </a:cubicBezTo>
                <a:cubicBezTo>
                  <a:pt x="64654" y="186852"/>
                  <a:pt x="0" y="600179"/>
                  <a:pt x="0" y="600179"/>
                </a:cubicBezTo>
                <a:lnTo>
                  <a:pt x="0" y="60017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 of Using a Chain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Bag can grow and shrink in size as necessary.</a:t>
            </a:r>
          </a:p>
          <a:p>
            <a:pPr eaLnBrk="1" hangingPunct="1"/>
            <a:r>
              <a:rPr lang="en-US" altLang="en-US" smtClean="0"/>
              <a:t>Remove and recycle nodes that are no longer needed</a:t>
            </a:r>
          </a:p>
          <a:p>
            <a:pPr eaLnBrk="1" hangingPunct="1"/>
            <a:r>
              <a:rPr lang="en-US" altLang="en-US" smtClean="0"/>
              <a:t>Adding new entry to end of array or to beginning of chain both relatively simple</a:t>
            </a:r>
          </a:p>
          <a:p>
            <a:pPr eaLnBrk="1" hangingPunct="1"/>
            <a:r>
              <a:rPr lang="en-US" altLang="en-US" smtClean="0"/>
              <a:t>Similar for removal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30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 of Using a Chain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1"/>
          </p:nvPr>
        </p:nvSpPr>
        <p:spPr>
          <a:xfrm>
            <a:off x="901700" y="2051050"/>
            <a:ext cx="7861300" cy="4083050"/>
          </a:xfrm>
        </p:spPr>
        <p:txBody>
          <a:bodyPr/>
          <a:lstStyle/>
          <a:p>
            <a:pPr eaLnBrk="1" hangingPunct="1"/>
            <a:r>
              <a:rPr lang="en-US" altLang="en-US" smtClean="0"/>
              <a:t>Removing specific entry requires search of array or chain</a:t>
            </a:r>
          </a:p>
          <a:p>
            <a:pPr eaLnBrk="1" hangingPunct="1"/>
            <a:r>
              <a:rPr lang="en-US" altLang="en-US" smtClean="0"/>
              <a:t>Chain requires more memory than array of same length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09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Linked </a:t>
            </a:r>
            <a:r>
              <a:rPr lang="en-US" dirty="0" smtClean="0">
                <a:ea typeface="Tahoma"/>
                <a:cs typeface="Tahoma"/>
              </a:rPr>
              <a:t>implementation of the Bag ADT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implementation of the Bag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00688"/>
            <a:ext cx="8369300" cy="862012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mtClean="0"/>
              <a:t> returns an array </a:t>
            </a:r>
            <a:br>
              <a:rPr lang="en-US" altLang="en-US" smtClean="0"/>
            </a:br>
            <a:r>
              <a:rPr lang="en-US" altLang="en-US" smtClean="0"/>
              <a:t>of the entries  currently in a 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43075"/>
            <a:ext cx="666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Program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3-3 A sample program that tests some methods in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781175"/>
            <a:ext cx="699135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661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Program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3-3 A sample program that tests some methods in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628775"/>
            <a:ext cx="7848600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6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Program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3-3 A sample program that tests some methods in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1855788"/>
            <a:ext cx="7981950" cy="315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02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getFrequencyOf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Counts the number of times a given entry appears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695450"/>
            <a:ext cx="621982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562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617</Words>
  <Application>Microsoft Office PowerPoint</Application>
  <PresentationFormat>On-screen Show (4:3)</PresentationFormat>
  <Paragraphs>112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</vt:lpstr>
      <vt:lpstr>Method toArray</vt:lpstr>
      <vt:lpstr>Test Program</vt:lpstr>
      <vt:lpstr>Test Program</vt:lpstr>
      <vt:lpstr>Test Program</vt:lpstr>
      <vt:lpstr>Method getFrequencyOf</vt:lpstr>
      <vt:lpstr>Method contains</vt:lpstr>
      <vt:lpstr>Removing an Item  from a Linked Chain</vt:lpstr>
      <vt:lpstr>Removing an Item  from a Linked Chain</vt:lpstr>
      <vt:lpstr>Removing an Item  from a Linked Chain</vt:lpstr>
      <vt:lpstr>Removing an Item  from a Linked Chain</vt:lpstr>
      <vt:lpstr>Removing an Item  from a Linked Chain</vt:lpstr>
      <vt:lpstr>Removing an Item  from a Linked Chain</vt:lpstr>
      <vt:lpstr>Method remove</vt:lpstr>
      <vt:lpstr>Method remove</vt:lpstr>
      <vt:lpstr>Method clear</vt:lpstr>
      <vt:lpstr>Class Node That  Has Set and Get Methods</vt:lpstr>
      <vt:lpstr>Class Node That  Has Set and Get Methods</vt:lpstr>
      <vt:lpstr>Class Node That  Has Set and Get Methods</vt:lpstr>
      <vt:lpstr>A Class within A Package</vt:lpstr>
      <vt:lpstr>A Class within A Package</vt:lpstr>
      <vt:lpstr>A Class within A Package</vt:lpstr>
      <vt:lpstr>When Node Is  in Same Package</vt:lpstr>
      <vt:lpstr>Pros of Using a Chain</vt:lpstr>
      <vt:lpstr>Cons of Using a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53</cp:revision>
  <dcterms:modified xsi:type="dcterms:W3CDTF">2017-09-21T16:21:52Z</dcterms:modified>
</cp:coreProperties>
</file>