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swald Bold" charset="1" panose="00000800000000000000"/>
      <p:regular r:id="rId15"/>
    </p:embeddedFont>
    <p:embeddedFont>
      <p:font typeface="Poppins" charset="1" panose="00000500000000000000"/>
      <p:regular r:id="rId16"/>
    </p:embeddedFont>
    <p:embeddedFont>
      <p:font typeface="Poppins Bold"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3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3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12888" t="0" r="-12888" b="0"/>
            </a:stretch>
          </a:blipFill>
        </p:spPr>
      </p:sp>
      <p:grpSp>
        <p:nvGrpSpPr>
          <p:cNvPr name="Group 3" id="3"/>
          <p:cNvGrpSpPr/>
          <p:nvPr/>
        </p:nvGrpSpPr>
        <p:grpSpPr>
          <a:xfrm rot="-10800000">
            <a:off x="13151450" y="5953347"/>
            <a:ext cx="3166471" cy="6164561"/>
            <a:chOff x="0" y="0"/>
            <a:chExt cx="585263" cy="1139404"/>
          </a:xfrm>
        </p:grpSpPr>
        <p:sp>
          <p:nvSpPr>
            <p:cNvPr name="Freeform 4" id="4"/>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10B0EF"/>
            </a:solidFill>
          </p:spPr>
        </p:sp>
        <p:sp>
          <p:nvSpPr>
            <p:cNvPr name="TextBox 5" id="5"/>
            <p:cNvSpPr txBox="true"/>
            <p:nvPr/>
          </p:nvSpPr>
          <p:spPr>
            <a:xfrm>
              <a:off x="0" y="-47625"/>
              <a:ext cx="585263" cy="1060029"/>
            </a:xfrm>
            <a:prstGeom prst="rect">
              <a:avLst/>
            </a:prstGeom>
          </p:spPr>
          <p:txBody>
            <a:bodyPr anchor="ctr" rtlCol="false" tIns="34362" lIns="34362" bIns="34362" rIns="34362"/>
            <a:lstStyle/>
            <a:p>
              <a:pPr algn="ctr">
                <a:lnSpc>
                  <a:spcPts val="2940"/>
                </a:lnSpc>
              </a:pPr>
            </a:p>
          </p:txBody>
        </p:sp>
      </p:grpSp>
      <p:grpSp>
        <p:nvGrpSpPr>
          <p:cNvPr name="Group 6" id="6"/>
          <p:cNvGrpSpPr/>
          <p:nvPr/>
        </p:nvGrpSpPr>
        <p:grpSpPr>
          <a:xfrm rot="5400000">
            <a:off x="15578849" y="7062769"/>
            <a:ext cx="1545755" cy="3872547"/>
            <a:chOff x="0" y="0"/>
            <a:chExt cx="660400" cy="1654486"/>
          </a:xfrm>
        </p:grpSpPr>
        <p:sp>
          <p:nvSpPr>
            <p:cNvPr name="Freeform 7" id="7"/>
            <p:cNvSpPr/>
            <p:nvPr/>
          </p:nvSpPr>
          <p:spPr>
            <a:xfrm flipH="false" flipV="false" rot="0">
              <a:off x="0" y="0"/>
              <a:ext cx="660400" cy="1654486"/>
            </a:xfrm>
            <a:custGeom>
              <a:avLst/>
              <a:gdLst/>
              <a:ahLst/>
              <a:cxnLst/>
              <a:rect r="r" b="b" t="t" l="l"/>
              <a:pathLst>
                <a:path h="1654486" w="660400">
                  <a:moveTo>
                    <a:pt x="220252" y="1635417"/>
                  </a:moveTo>
                  <a:cubicBezTo>
                    <a:pt x="254109" y="1646931"/>
                    <a:pt x="292600" y="1654486"/>
                    <a:pt x="330378" y="1654486"/>
                  </a:cubicBezTo>
                  <a:cubicBezTo>
                    <a:pt x="368157" y="1654486"/>
                    <a:pt x="404509" y="1648009"/>
                    <a:pt x="438009" y="1636495"/>
                  </a:cubicBezTo>
                  <a:cubicBezTo>
                    <a:pt x="438723" y="1636136"/>
                    <a:pt x="439435" y="1636136"/>
                    <a:pt x="440148" y="1635776"/>
                  </a:cubicBezTo>
                  <a:cubicBezTo>
                    <a:pt x="565955" y="1589721"/>
                    <a:pt x="658618" y="1468107"/>
                    <a:pt x="660400" y="1307288"/>
                  </a:cubicBezTo>
                  <a:lnTo>
                    <a:pt x="660400" y="0"/>
                  </a:lnTo>
                  <a:lnTo>
                    <a:pt x="0" y="0"/>
                  </a:lnTo>
                  <a:lnTo>
                    <a:pt x="0" y="1306318"/>
                  </a:lnTo>
                  <a:cubicBezTo>
                    <a:pt x="1782" y="1468826"/>
                    <a:pt x="93019" y="1590441"/>
                    <a:pt x="220252" y="1635417"/>
                  </a:cubicBezTo>
                  <a:close/>
                </a:path>
              </a:pathLst>
            </a:custGeom>
            <a:solidFill>
              <a:srgbClr val="0170C0"/>
            </a:solidFill>
          </p:spPr>
        </p:sp>
        <p:sp>
          <p:nvSpPr>
            <p:cNvPr name="TextBox 8" id="8"/>
            <p:cNvSpPr txBox="true"/>
            <p:nvPr/>
          </p:nvSpPr>
          <p:spPr>
            <a:xfrm>
              <a:off x="0" y="-47625"/>
              <a:ext cx="660400" cy="1575111"/>
            </a:xfrm>
            <a:prstGeom prst="rect">
              <a:avLst/>
            </a:prstGeom>
          </p:spPr>
          <p:txBody>
            <a:bodyPr anchor="ctr" rtlCol="false" tIns="61554" lIns="61554" bIns="61554" rIns="61554"/>
            <a:lstStyle/>
            <a:p>
              <a:pPr algn="ctr">
                <a:lnSpc>
                  <a:spcPts val="2940"/>
                </a:lnSpc>
              </a:pPr>
            </a:p>
          </p:txBody>
        </p:sp>
      </p:grpSp>
      <p:grpSp>
        <p:nvGrpSpPr>
          <p:cNvPr name="Group 9" id="9"/>
          <p:cNvGrpSpPr/>
          <p:nvPr/>
        </p:nvGrpSpPr>
        <p:grpSpPr>
          <a:xfrm rot="0">
            <a:off x="12398976" y="-3528093"/>
            <a:ext cx="7741206" cy="10976264"/>
            <a:chOff x="0" y="0"/>
            <a:chExt cx="10321608" cy="14635019"/>
          </a:xfrm>
        </p:grpSpPr>
        <p:grpSp>
          <p:nvGrpSpPr>
            <p:cNvPr name="Group 10" id="10"/>
            <p:cNvGrpSpPr/>
            <p:nvPr/>
          </p:nvGrpSpPr>
          <p:grpSpPr>
            <a:xfrm rot="0">
              <a:off x="1994913" y="2483570"/>
              <a:ext cx="6241679" cy="12151449"/>
              <a:chOff x="0" y="0"/>
              <a:chExt cx="585263" cy="1139404"/>
            </a:xfrm>
          </p:grpSpPr>
          <p:sp>
            <p:nvSpPr>
              <p:cNvPr name="Freeform 11" id="11"/>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0170C0"/>
              </a:solidFill>
            </p:spPr>
          </p:sp>
          <p:sp>
            <p:nvSpPr>
              <p:cNvPr name="TextBox 12" id="12"/>
              <p:cNvSpPr txBox="true"/>
              <p:nvPr/>
            </p:nvSpPr>
            <p:spPr>
              <a:xfrm>
                <a:off x="0" y="-47625"/>
                <a:ext cx="585263" cy="1060029"/>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5382455" y="6634018"/>
              <a:ext cx="4939153" cy="493915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B0E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0">
              <a:off x="0" y="0"/>
              <a:ext cx="3963695" cy="9902108"/>
              <a:chOff x="0" y="0"/>
              <a:chExt cx="456090" cy="1139404"/>
            </a:xfrm>
          </p:grpSpPr>
          <p:sp>
            <p:nvSpPr>
              <p:cNvPr name="Freeform 17" id="17"/>
              <p:cNvSpPr/>
              <p:nvPr/>
            </p:nvSpPr>
            <p:spPr>
              <a:xfrm flipH="false" flipV="false" rot="0">
                <a:off x="0" y="0"/>
                <a:ext cx="456090" cy="1139404"/>
              </a:xfrm>
              <a:custGeom>
                <a:avLst/>
                <a:gdLst/>
                <a:ahLst/>
                <a:cxnLst/>
                <a:rect r="r" b="b" t="t" l="l"/>
                <a:pathLst>
                  <a:path h="1139404" w="456090">
                    <a:moveTo>
                      <a:pt x="152112" y="1120335"/>
                    </a:moveTo>
                    <a:cubicBezTo>
                      <a:pt x="175495" y="1131849"/>
                      <a:pt x="202078" y="1139404"/>
                      <a:pt x="228168" y="1139404"/>
                    </a:cubicBezTo>
                    <a:cubicBezTo>
                      <a:pt x="254259" y="1139404"/>
                      <a:pt x="279365" y="1132927"/>
                      <a:pt x="302501" y="1121413"/>
                    </a:cubicBezTo>
                    <a:cubicBezTo>
                      <a:pt x="302994" y="1121054"/>
                      <a:pt x="303486" y="1121054"/>
                      <a:pt x="303978" y="1120694"/>
                    </a:cubicBezTo>
                    <a:cubicBezTo>
                      <a:pt x="390864" y="1074639"/>
                      <a:pt x="454859" y="953025"/>
                      <a:pt x="456090" y="803647"/>
                    </a:cubicBezTo>
                    <a:lnTo>
                      <a:pt x="456090" y="0"/>
                    </a:lnTo>
                    <a:lnTo>
                      <a:pt x="0" y="0"/>
                    </a:lnTo>
                    <a:lnTo>
                      <a:pt x="0" y="803051"/>
                    </a:lnTo>
                    <a:cubicBezTo>
                      <a:pt x="1231" y="953744"/>
                      <a:pt x="64241" y="1075359"/>
                      <a:pt x="152112" y="1120335"/>
                    </a:cubicBezTo>
                    <a:close/>
                  </a:path>
                </a:pathLst>
              </a:custGeom>
              <a:solidFill>
                <a:srgbClr val="10B0EF">
                  <a:alpha val="83922"/>
                </a:srgbClr>
              </a:solidFill>
            </p:spPr>
          </p:sp>
          <p:sp>
            <p:nvSpPr>
              <p:cNvPr name="TextBox 18" id="18"/>
              <p:cNvSpPr txBox="true"/>
              <p:nvPr/>
            </p:nvSpPr>
            <p:spPr>
              <a:xfrm>
                <a:off x="0" y="-47625"/>
                <a:ext cx="456090" cy="1060029"/>
              </a:xfrm>
              <a:prstGeom prst="rect">
                <a:avLst/>
              </a:prstGeom>
            </p:spPr>
            <p:txBody>
              <a:bodyPr anchor="ctr" rtlCol="false" tIns="50800" lIns="50800" bIns="50800" rIns="50800"/>
              <a:lstStyle/>
              <a:p>
                <a:pPr algn="ctr">
                  <a:lnSpc>
                    <a:spcPts val="2940"/>
                  </a:lnSpc>
                </a:pPr>
              </a:p>
            </p:txBody>
          </p:sp>
        </p:grpSp>
      </p:grpSp>
      <p:sp>
        <p:nvSpPr>
          <p:cNvPr name="Freeform 19" id="19"/>
          <p:cNvSpPr/>
          <p:nvPr/>
        </p:nvSpPr>
        <p:spPr>
          <a:xfrm flipH="false" flipV="true" rot="0">
            <a:off x="-1221544" y="-880716"/>
            <a:ext cx="3086100" cy="3086100"/>
          </a:xfrm>
          <a:custGeom>
            <a:avLst/>
            <a:gdLst/>
            <a:ahLst/>
            <a:cxnLst/>
            <a:rect r="r" b="b" t="t" l="l"/>
            <a:pathLst>
              <a:path h="3086100" w="3086100">
                <a:moveTo>
                  <a:pt x="0" y="3086100"/>
                </a:moveTo>
                <a:lnTo>
                  <a:pt x="3086100" y="3086100"/>
                </a:lnTo>
                <a:lnTo>
                  <a:pt x="3086100" y="0"/>
                </a:lnTo>
                <a:lnTo>
                  <a:pt x="0" y="0"/>
                </a:lnTo>
                <a:lnTo>
                  <a:pt x="0" y="30861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5400000">
            <a:off x="0" y="8687510"/>
            <a:ext cx="1599490" cy="1599490"/>
          </a:xfrm>
          <a:custGeom>
            <a:avLst/>
            <a:gdLst/>
            <a:ahLst/>
            <a:cxnLst/>
            <a:rect r="r" b="b" t="t" l="l"/>
            <a:pathLst>
              <a:path h="1599490" w="1599490">
                <a:moveTo>
                  <a:pt x="0" y="0"/>
                </a:moveTo>
                <a:lnTo>
                  <a:pt x="1599490" y="0"/>
                </a:lnTo>
                <a:lnTo>
                  <a:pt x="1599490" y="1599490"/>
                </a:lnTo>
                <a:lnTo>
                  <a:pt x="0" y="15994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1" id="21"/>
          <p:cNvSpPr txBox="true"/>
          <p:nvPr/>
        </p:nvSpPr>
        <p:spPr>
          <a:xfrm rot="0">
            <a:off x="2309456" y="2824702"/>
            <a:ext cx="9794109" cy="1033145"/>
          </a:xfrm>
          <a:prstGeom prst="rect">
            <a:avLst/>
          </a:prstGeom>
        </p:spPr>
        <p:txBody>
          <a:bodyPr anchor="t" rtlCol="false" tIns="0" lIns="0" bIns="0" rIns="0">
            <a:spAutoFit/>
          </a:bodyPr>
          <a:lstStyle/>
          <a:p>
            <a:pPr algn="l">
              <a:lnSpc>
                <a:spcPts val="8319"/>
              </a:lnSpc>
            </a:pPr>
            <a:r>
              <a:rPr lang="en-US" b="true" sz="6399" spc="63">
                <a:solidFill>
                  <a:srgbClr val="041109"/>
                </a:solidFill>
                <a:latin typeface="Oswald Bold"/>
                <a:ea typeface="Oswald Bold"/>
                <a:cs typeface="Oswald Bold"/>
                <a:sym typeface="Oswald Bold"/>
              </a:rPr>
              <a:t>PULSATING ENERGIES</a:t>
            </a:r>
          </a:p>
        </p:txBody>
      </p:sp>
      <p:sp>
        <p:nvSpPr>
          <p:cNvPr name="TextBox 22" id="22"/>
          <p:cNvSpPr txBox="true"/>
          <p:nvPr/>
        </p:nvSpPr>
        <p:spPr>
          <a:xfrm rot="0">
            <a:off x="2309456" y="4181124"/>
            <a:ext cx="7734233" cy="1047750"/>
          </a:xfrm>
          <a:prstGeom prst="rect">
            <a:avLst/>
          </a:prstGeom>
        </p:spPr>
        <p:txBody>
          <a:bodyPr anchor="t" rtlCol="false" tIns="0" lIns="0" bIns="0" rIns="0">
            <a:spAutoFit/>
          </a:bodyPr>
          <a:lstStyle/>
          <a:p>
            <a:pPr algn="l">
              <a:lnSpc>
                <a:spcPts val="4199"/>
              </a:lnSpc>
            </a:pPr>
            <a:r>
              <a:rPr lang="en-US" sz="2999">
                <a:solidFill>
                  <a:srgbClr val="545454"/>
                </a:solidFill>
                <a:latin typeface="Poppins"/>
                <a:ea typeface="Poppins"/>
                <a:cs typeface="Poppins"/>
                <a:sym typeface="Poppins"/>
              </a:rPr>
              <a:t>unraveling the Impact of Energy Red Bull on Blood Pressure</a:t>
            </a:r>
          </a:p>
        </p:txBody>
      </p:sp>
      <p:sp>
        <p:nvSpPr>
          <p:cNvPr name="TextBox 23" id="23"/>
          <p:cNvSpPr txBox="true"/>
          <p:nvPr/>
        </p:nvSpPr>
        <p:spPr>
          <a:xfrm rot="0">
            <a:off x="2309456" y="7519407"/>
            <a:ext cx="1917305" cy="405765"/>
          </a:xfrm>
          <a:prstGeom prst="rect">
            <a:avLst/>
          </a:prstGeom>
        </p:spPr>
        <p:txBody>
          <a:bodyPr anchor="t" rtlCol="false" tIns="0" lIns="0" bIns="0" rIns="0">
            <a:spAutoFit/>
          </a:bodyPr>
          <a:lstStyle/>
          <a:p>
            <a:pPr algn="l">
              <a:lnSpc>
                <a:spcPts val="3359"/>
              </a:lnSpc>
            </a:pPr>
            <a:r>
              <a:rPr lang="en-US" b="true" sz="2400">
                <a:solidFill>
                  <a:srgbClr val="041109"/>
                </a:solidFill>
                <a:latin typeface="Oswald Bold"/>
                <a:ea typeface="Oswald Bold"/>
                <a:cs typeface="Oswald Bold"/>
                <a:sym typeface="Oswald Bold"/>
              </a:rPr>
              <a:t>Procedur by:</a:t>
            </a:r>
          </a:p>
        </p:txBody>
      </p:sp>
      <p:sp>
        <p:nvSpPr>
          <p:cNvPr name="TextBox 24" id="24"/>
          <p:cNvSpPr txBox="true"/>
          <p:nvPr/>
        </p:nvSpPr>
        <p:spPr>
          <a:xfrm rot="0">
            <a:off x="2309456" y="8029103"/>
            <a:ext cx="2330170" cy="375285"/>
          </a:xfrm>
          <a:prstGeom prst="rect">
            <a:avLst/>
          </a:prstGeom>
        </p:spPr>
        <p:txBody>
          <a:bodyPr anchor="t" rtlCol="false" tIns="0" lIns="0" bIns="0" rIns="0">
            <a:spAutoFit/>
          </a:bodyPr>
          <a:lstStyle/>
          <a:p>
            <a:pPr algn="l">
              <a:lnSpc>
                <a:spcPts val="2940"/>
              </a:lnSpc>
            </a:pPr>
            <a:r>
              <a:rPr lang="en-US" sz="2100">
                <a:solidFill>
                  <a:srgbClr val="737373"/>
                </a:solidFill>
                <a:latin typeface="Poppins"/>
                <a:ea typeface="Poppins"/>
                <a:cs typeface="Poppins"/>
                <a:sym typeface="Poppins"/>
              </a:rPr>
              <a:t>Sakiru Akinpelu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12888" t="0" r="-12888" b="0"/>
            </a:stretch>
          </a:blipFill>
        </p:spPr>
      </p:sp>
      <p:grpSp>
        <p:nvGrpSpPr>
          <p:cNvPr name="Group 3" id="3"/>
          <p:cNvGrpSpPr/>
          <p:nvPr/>
        </p:nvGrpSpPr>
        <p:grpSpPr>
          <a:xfrm rot="5400000">
            <a:off x="15521828" y="-1061985"/>
            <a:ext cx="1997154" cy="3888106"/>
            <a:chOff x="0" y="0"/>
            <a:chExt cx="585263" cy="1139404"/>
          </a:xfrm>
        </p:grpSpPr>
        <p:sp>
          <p:nvSpPr>
            <p:cNvPr name="Freeform 4" id="4"/>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0170C0"/>
            </a:solidFill>
          </p:spPr>
        </p:sp>
        <p:sp>
          <p:nvSpPr>
            <p:cNvPr name="TextBox 5" id="5"/>
            <p:cNvSpPr txBox="true"/>
            <p:nvPr/>
          </p:nvSpPr>
          <p:spPr>
            <a:xfrm>
              <a:off x="0" y="-47625"/>
              <a:ext cx="585263" cy="1060029"/>
            </a:xfrm>
            <a:prstGeom prst="rect">
              <a:avLst/>
            </a:prstGeom>
          </p:spPr>
          <p:txBody>
            <a:bodyPr anchor="ctr" rtlCol="false" tIns="21673" lIns="21673" bIns="21673" rIns="21673"/>
            <a:lstStyle/>
            <a:p>
              <a:pPr algn="ctr">
                <a:lnSpc>
                  <a:spcPts val="2940"/>
                </a:lnSpc>
              </a:pPr>
            </a:p>
          </p:txBody>
        </p:sp>
      </p:grpSp>
      <p:grpSp>
        <p:nvGrpSpPr>
          <p:cNvPr name="Group 6" id="6"/>
          <p:cNvGrpSpPr/>
          <p:nvPr/>
        </p:nvGrpSpPr>
        <p:grpSpPr>
          <a:xfrm rot="5400000">
            <a:off x="15226714" y="-906701"/>
            <a:ext cx="1580383" cy="158038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B0EF"/>
            </a:solidFill>
          </p:spPr>
        </p:sp>
        <p:sp>
          <p:nvSpPr>
            <p:cNvPr name="TextBox 8" id="8"/>
            <p:cNvSpPr txBox="true"/>
            <p:nvPr/>
          </p:nvSpPr>
          <p:spPr>
            <a:xfrm>
              <a:off x="76200" y="28575"/>
              <a:ext cx="660400" cy="708025"/>
            </a:xfrm>
            <a:prstGeom prst="rect">
              <a:avLst/>
            </a:prstGeom>
          </p:spPr>
          <p:txBody>
            <a:bodyPr anchor="ctr" rtlCol="false" tIns="21673" lIns="21673" bIns="21673" rIns="21673"/>
            <a:lstStyle/>
            <a:p>
              <a:pPr algn="ctr">
                <a:lnSpc>
                  <a:spcPts val="3359"/>
                </a:lnSpc>
              </a:pPr>
            </a:p>
          </p:txBody>
        </p:sp>
      </p:grpSp>
      <p:grpSp>
        <p:nvGrpSpPr>
          <p:cNvPr name="Group 9" id="9"/>
          <p:cNvGrpSpPr/>
          <p:nvPr/>
        </p:nvGrpSpPr>
        <p:grpSpPr>
          <a:xfrm rot="5400000">
            <a:off x="17040803" y="88068"/>
            <a:ext cx="1268266" cy="3168383"/>
            <a:chOff x="0" y="0"/>
            <a:chExt cx="456090" cy="1139404"/>
          </a:xfrm>
        </p:grpSpPr>
        <p:sp>
          <p:nvSpPr>
            <p:cNvPr name="Freeform 10" id="10"/>
            <p:cNvSpPr/>
            <p:nvPr/>
          </p:nvSpPr>
          <p:spPr>
            <a:xfrm flipH="false" flipV="false" rot="0">
              <a:off x="0" y="0"/>
              <a:ext cx="456090" cy="1139404"/>
            </a:xfrm>
            <a:custGeom>
              <a:avLst/>
              <a:gdLst/>
              <a:ahLst/>
              <a:cxnLst/>
              <a:rect r="r" b="b" t="t" l="l"/>
              <a:pathLst>
                <a:path h="1139404" w="456090">
                  <a:moveTo>
                    <a:pt x="152112" y="1120335"/>
                  </a:moveTo>
                  <a:cubicBezTo>
                    <a:pt x="175495" y="1131849"/>
                    <a:pt x="202078" y="1139404"/>
                    <a:pt x="228168" y="1139404"/>
                  </a:cubicBezTo>
                  <a:cubicBezTo>
                    <a:pt x="254259" y="1139404"/>
                    <a:pt x="279365" y="1132927"/>
                    <a:pt x="302501" y="1121413"/>
                  </a:cubicBezTo>
                  <a:cubicBezTo>
                    <a:pt x="302994" y="1121054"/>
                    <a:pt x="303486" y="1121054"/>
                    <a:pt x="303978" y="1120694"/>
                  </a:cubicBezTo>
                  <a:cubicBezTo>
                    <a:pt x="390864" y="1074639"/>
                    <a:pt x="454859" y="953025"/>
                    <a:pt x="456090" y="803647"/>
                  </a:cubicBezTo>
                  <a:lnTo>
                    <a:pt x="456090" y="0"/>
                  </a:lnTo>
                  <a:lnTo>
                    <a:pt x="0" y="0"/>
                  </a:lnTo>
                  <a:lnTo>
                    <a:pt x="0" y="803051"/>
                  </a:lnTo>
                  <a:cubicBezTo>
                    <a:pt x="1231" y="953744"/>
                    <a:pt x="64241" y="1075359"/>
                    <a:pt x="152112" y="1120335"/>
                  </a:cubicBezTo>
                  <a:close/>
                </a:path>
              </a:pathLst>
            </a:custGeom>
            <a:solidFill>
              <a:srgbClr val="10B0EF">
                <a:alpha val="83922"/>
              </a:srgbClr>
            </a:solidFill>
          </p:spPr>
        </p:sp>
        <p:sp>
          <p:nvSpPr>
            <p:cNvPr name="TextBox 11" id="11"/>
            <p:cNvSpPr txBox="true"/>
            <p:nvPr/>
          </p:nvSpPr>
          <p:spPr>
            <a:xfrm>
              <a:off x="0" y="-47625"/>
              <a:ext cx="456090" cy="1060029"/>
            </a:xfrm>
            <a:prstGeom prst="rect">
              <a:avLst/>
            </a:prstGeom>
          </p:spPr>
          <p:txBody>
            <a:bodyPr anchor="ctr" rtlCol="false" tIns="21673" lIns="21673" bIns="21673" rIns="21673"/>
            <a:lstStyle/>
            <a:p>
              <a:pPr algn="ctr">
                <a:lnSpc>
                  <a:spcPts val="2940"/>
                </a:lnSpc>
              </a:pPr>
            </a:p>
          </p:txBody>
        </p:sp>
      </p:grpSp>
      <p:sp>
        <p:nvSpPr>
          <p:cNvPr name="Freeform 12" id="12"/>
          <p:cNvSpPr/>
          <p:nvPr/>
        </p:nvSpPr>
        <p:spPr>
          <a:xfrm flipH="false" flipV="false" rot="0">
            <a:off x="15815031" y="7666502"/>
            <a:ext cx="3802624" cy="3802624"/>
          </a:xfrm>
          <a:custGeom>
            <a:avLst/>
            <a:gdLst/>
            <a:ahLst/>
            <a:cxnLst/>
            <a:rect r="r" b="b" t="t" l="l"/>
            <a:pathLst>
              <a:path h="3802624" w="3802624">
                <a:moveTo>
                  <a:pt x="0" y="0"/>
                </a:moveTo>
                <a:lnTo>
                  <a:pt x="3802624" y="0"/>
                </a:lnTo>
                <a:lnTo>
                  <a:pt x="3802624" y="3802624"/>
                </a:lnTo>
                <a:lnTo>
                  <a:pt x="0" y="38026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356862" y="8815108"/>
            <a:ext cx="2713724" cy="2713724"/>
          </a:xfrm>
          <a:custGeom>
            <a:avLst/>
            <a:gdLst/>
            <a:ahLst/>
            <a:cxnLst/>
            <a:rect r="r" b="b" t="t" l="l"/>
            <a:pathLst>
              <a:path h="2713724" w="2713724">
                <a:moveTo>
                  <a:pt x="0" y="0"/>
                </a:moveTo>
                <a:lnTo>
                  <a:pt x="2713724" y="0"/>
                </a:lnTo>
                <a:lnTo>
                  <a:pt x="2713724" y="2713724"/>
                </a:lnTo>
                <a:lnTo>
                  <a:pt x="0" y="2713724"/>
                </a:lnTo>
                <a:lnTo>
                  <a:pt x="0" y="0"/>
                </a:lnTo>
                <a:close/>
              </a:path>
            </a:pathLst>
          </a:custGeom>
          <a:blipFill>
            <a:blip r:embed="rId5">
              <a:alphaModFix amt="6000"/>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10800000">
            <a:off x="-1543050" y="-436397"/>
            <a:ext cx="3086100" cy="3086100"/>
          </a:xfrm>
          <a:custGeom>
            <a:avLst/>
            <a:gdLst/>
            <a:ahLst/>
            <a:cxnLst/>
            <a:rect r="r" b="b" t="t" l="l"/>
            <a:pathLst>
              <a:path h="3086100" w="3086100">
                <a:moveTo>
                  <a:pt x="0" y="0"/>
                </a:moveTo>
                <a:lnTo>
                  <a:pt x="3086100" y="0"/>
                </a:lnTo>
                <a:lnTo>
                  <a:pt x="3086100" y="3086100"/>
                </a:lnTo>
                <a:lnTo>
                  <a:pt x="0" y="30861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7418242" y="9587441"/>
            <a:ext cx="2886561" cy="1169057"/>
          </a:xfrm>
          <a:custGeom>
            <a:avLst/>
            <a:gdLst/>
            <a:ahLst/>
            <a:cxnLst/>
            <a:rect r="r" b="b" t="t" l="l"/>
            <a:pathLst>
              <a:path h="1169057" w="2886561">
                <a:moveTo>
                  <a:pt x="0" y="0"/>
                </a:moveTo>
                <a:lnTo>
                  <a:pt x="2886562" y="0"/>
                </a:lnTo>
                <a:lnTo>
                  <a:pt x="2886562" y="1169057"/>
                </a:lnTo>
                <a:lnTo>
                  <a:pt x="0" y="1169057"/>
                </a:lnTo>
                <a:lnTo>
                  <a:pt x="0" y="0"/>
                </a:lnTo>
                <a:close/>
              </a:path>
            </a:pathLst>
          </a:custGeom>
          <a:blipFill>
            <a:blip r:embed="rId9">
              <a:alphaModFix amt="999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2504438" y="948556"/>
            <a:ext cx="7277372" cy="1033145"/>
          </a:xfrm>
          <a:prstGeom prst="rect">
            <a:avLst/>
          </a:prstGeom>
        </p:spPr>
        <p:txBody>
          <a:bodyPr anchor="t" rtlCol="false" tIns="0" lIns="0" bIns="0" rIns="0">
            <a:spAutoFit/>
          </a:bodyPr>
          <a:lstStyle/>
          <a:p>
            <a:pPr algn="l">
              <a:lnSpc>
                <a:spcPts val="8319"/>
              </a:lnSpc>
            </a:pPr>
            <a:r>
              <a:rPr lang="en-US" b="true" sz="6399" spc="63">
                <a:solidFill>
                  <a:srgbClr val="0170C0"/>
                </a:solidFill>
                <a:latin typeface="Oswald Bold"/>
                <a:ea typeface="Oswald Bold"/>
                <a:cs typeface="Oswald Bold"/>
                <a:sym typeface="Oswald Bold"/>
              </a:rPr>
              <a:t>CASE OVERVIEW</a:t>
            </a:r>
          </a:p>
        </p:txBody>
      </p:sp>
      <p:sp>
        <p:nvSpPr>
          <p:cNvPr name="TextBox 17" id="17"/>
          <p:cNvSpPr txBox="true"/>
          <p:nvPr/>
        </p:nvSpPr>
        <p:spPr>
          <a:xfrm rot="0">
            <a:off x="1356862" y="2549532"/>
            <a:ext cx="14660044" cy="4615815"/>
          </a:xfrm>
          <a:prstGeom prst="rect">
            <a:avLst/>
          </a:prstGeom>
        </p:spPr>
        <p:txBody>
          <a:bodyPr anchor="t" rtlCol="false" tIns="0" lIns="0" bIns="0" rIns="0">
            <a:spAutoFit/>
          </a:bodyPr>
          <a:lstStyle/>
          <a:p>
            <a:pPr algn="l">
              <a:lnSpc>
                <a:spcPts val="3359"/>
              </a:lnSpc>
            </a:pPr>
            <a:r>
              <a:rPr lang="en-US" sz="2400" b="true">
                <a:solidFill>
                  <a:srgbClr val="545454"/>
                </a:solidFill>
                <a:latin typeface="Poppins Bold"/>
                <a:ea typeface="Poppins Bold"/>
                <a:cs typeface="Poppins Bold"/>
                <a:sym typeface="Poppins Bold"/>
              </a:rPr>
              <a:t>The hospital's management is concerned </a:t>
            </a:r>
            <a:r>
              <a:rPr lang="en-US" sz="2400" b="true">
                <a:solidFill>
                  <a:srgbClr val="545454"/>
                </a:solidFill>
                <a:latin typeface="Poppins Bold"/>
                <a:ea typeface="Poppins Bold"/>
                <a:cs typeface="Poppins Bold"/>
                <a:sym typeface="Poppins Bold"/>
              </a:rPr>
              <a:t>about the growing popularity of energy drinks, particularly Red Bull, and its potential effects on blood pressure le</a:t>
            </a:r>
            <a:r>
              <a:rPr lang="en-US" sz="2400" b="true">
                <a:solidFill>
                  <a:srgbClr val="545454"/>
                </a:solidFill>
                <a:latin typeface="Poppins Bold"/>
                <a:ea typeface="Poppins Bold"/>
                <a:cs typeface="Poppins Bold"/>
                <a:sym typeface="Poppins Bold"/>
              </a:rPr>
              <a:t>vels among individuals. </a:t>
            </a:r>
          </a:p>
          <a:p>
            <a:pPr algn="l">
              <a:lnSpc>
                <a:spcPts val="3359"/>
              </a:lnSpc>
            </a:pPr>
          </a:p>
          <a:p>
            <a:pPr algn="l">
              <a:lnSpc>
                <a:spcPts val="3359"/>
              </a:lnSpc>
            </a:pPr>
            <a:r>
              <a:rPr lang="en-US" sz="2400" b="true">
                <a:solidFill>
                  <a:srgbClr val="545454"/>
                </a:solidFill>
                <a:latin typeface="Poppins Bold"/>
                <a:ea typeface="Poppins Bold"/>
                <a:cs typeface="Poppins Bold"/>
                <a:sym typeface="Poppins Bold"/>
              </a:rPr>
              <a:t>Recognizing my expertise in data analysis, and entrust me with the task of running a comprehensive analysis on a dataset of 120 volunteers.</a:t>
            </a:r>
          </a:p>
          <a:p>
            <a:pPr algn="l">
              <a:lnSpc>
                <a:spcPts val="3359"/>
              </a:lnSpc>
            </a:pPr>
          </a:p>
          <a:p>
            <a:pPr algn="l">
              <a:lnSpc>
                <a:spcPts val="3359"/>
              </a:lnSpc>
            </a:pPr>
            <a:r>
              <a:rPr lang="en-US" sz="2400" b="true">
                <a:solidFill>
                  <a:srgbClr val="545454"/>
                </a:solidFill>
                <a:latin typeface="Poppins Bold"/>
                <a:ea typeface="Poppins Bold"/>
                <a:cs typeface="Poppins Bold"/>
                <a:sym typeface="Poppins Bold"/>
              </a:rPr>
              <a:t>The hospital administration wants me to unveil the story hidden within the data, to deliver a</a:t>
            </a:r>
          </a:p>
          <a:p>
            <a:pPr algn="l">
              <a:lnSpc>
                <a:spcPts val="3359"/>
              </a:lnSpc>
            </a:pPr>
            <a:r>
              <a:rPr lang="en-US" sz="2400" b="true">
                <a:solidFill>
                  <a:srgbClr val="545454"/>
                </a:solidFill>
                <a:latin typeface="Poppins Bold"/>
                <a:ea typeface="Poppins Bold"/>
                <a:cs typeface="Poppins Bold"/>
                <a:sym typeface="Poppins Bold"/>
              </a:rPr>
              <a:t>captivating narrative that will educate both staff and patients about the potential risks associated with consuming energy drinks. They seek insights into the impact of Red Bull on blood pressure, with a specific focus on gender disparities, age-related variations, and outlier responses.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12888" t="0" r="-12888" b="0"/>
            </a:stretch>
          </a:blipFill>
        </p:spPr>
      </p:sp>
      <p:sp>
        <p:nvSpPr>
          <p:cNvPr name="Freeform 3" id="3"/>
          <p:cNvSpPr/>
          <p:nvPr/>
        </p:nvSpPr>
        <p:spPr>
          <a:xfrm flipH="false" flipV="false" rot="0">
            <a:off x="17259300" y="-671677"/>
            <a:ext cx="1923432" cy="1923432"/>
          </a:xfrm>
          <a:custGeom>
            <a:avLst/>
            <a:gdLst/>
            <a:ahLst/>
            <a:cxnLst/>
            <a:rect r="r" b="b" t="t" l="l"/>
            <a:pathLst>
              <a:path h="1923432" w="1923432">
                <a:moveTo>
                  <a:pt x="0" y="0"/>
                </a:moveTo>
                <a:lnTo>
                  <a:pt x="1923432" y="0"/>
                </a:lnTo>
                <a:lnTo>
                  <a:pt x="1923432" y="1923432"/>
                </a:lnTo>
                <a:lnTo>
                  <a:pt x="0" y="1923432"/>
                </a:lnTo>
                <a:lnTo>
                  <a:pt x="0" y="0"/>
                </a:lnTo>
                <a:close/>
              </a:path>
            </a:pathLst>
          </a:custGeom>
          <a:blipFill>
            <a:blip r:embed="rId3">
              <a:alphaModFix amt="2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6748241" y="511059"/>
            <a:ext cx="2101643" cy="1079524"/>
            <a:chOff x="0" y="0"/>
            <a:chExt cx="2802191" cy="1439365"/>
          </a:xfrm>
        </p:grpSpPr>
        <p:grpSp>
          <p:nvGrpSpPr>
            <p:cNvPr name="Group 5" id="5"/>
            <p:cNvGrpSpPr/>
            <p:nvPr/>
          </p:nvGrpSpPr>
          <p:grpSpPr>
            <a:xfrm rot="5400000">
              <a:off x="681413" y="-681413"/>
              <a:ext cx="1439365" cy="2802191"/>
              <a:chOff x="0" y="0"/>
              <a:chExt cx="585263" cy="1139404"/>
            </a:xfrm>
          </p:grpSpPr>
          <p:sp>
            <p:nvSpPr>
              <p:cNvPr name="Freeform 6" id="6"/>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0170C0"/>
              </a:solidFill>
            </p:spPr>
          </p:sp>
          <p:sp>
            <p:nvSpPr>
              <p:cNvPr name="TextBox 7" id="7"/>
              <p:cNvSpPr txBox="true"/>
              <p:nvPr/>
            </p:nvSpPr>
            <p:spPr>
              <a:xfrm>
                <a:off x="0" y="-47625"/>
                <a:ext cx="585263" cy="1060029"/>
              </a:xfrm>
              <a:prstGeom prst="rect">
                <a:avLst/>
              </a:prstGeom>
            </p:spPr>
            <p:txBody>
              <a:bodyPr anchor="ctr" rtlCol="false" tIns="34362" lIns="34362" bIns="34362" rIns="34362"/>
              <a:lstStyle/>
              <a:p>
                <a:pPr algn="ctr">
                  <a:lnSpc>
                    <a:spcPts val="2940"/>
                  </a:lnSpc>
                </a:pPr>
              </a:p>
            </p:txBody>
          </p:sp>
        </p:grpSp>
        <p:grpSp>
          <p:nvGrpSpPr>
            <p:cNvPr name="Group 8" id="8"/>
            <p:cNvGrpSpPr/>
            <p:nvPr/>
          </p:nvGrpSpPr>
          <p:grpSpPr>
            <a:xfrm rot="0">
              <a:off x="1033142" y="0"/>
              <a:ext cx="702645" cy="864794"/>
              <a:chOff x="0" y="0"/>
              <a:chExt cx="660400" cy="812800"/>
            </a:xfrm>
          </p:grpSpPr>
          <p:sp>
            <p:nvSpPr>
              <p:cNvPr name="Freeform 9" id="9"/>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10B0EF"/>
              </a:solidFill>
            </p:spPr>
          </p:sp>
          <p:sp>
            <p:nvSpPr>
              <p:cNvPr name="TextBox 10" id="10"/>
              <p:cNvSpPr txBox="true"/>
              <p:nvPr/>
            </p:nvSpPr>
            <p:spPr>
              <a:xfrm>
                <a:off x="0" y="-47625"/>
                <a:ext cx="660400" cy="733425"/>
              </a:xfrm>
              <a:prstGeom prst="rect">
                <a:avLst/>
              </a:prstGeom>
            </p:spPr>
            <p:txBody>
              <a:bodyPr anchor="ctr" rtlCol="false" tIns="61554" lIns="61554" bIns="61554" rIns="61554"/>
              <a:lstStyle/>
              <a:p>
                <a:pPr algn="ctr">
                  <a:lnSpc>
                    <a:spcPts val="2940"/>
                  </a:lnSpc>
                </a:pPr>
              </a:p>
            </p:txBody>
          </p:sp>
        </p:grpSp>
      </p:grpSp>
      <p:sp>
        <p:nvSpPr>
          <p:cNvPr name="Freeform 11" id="11"/>
          <p:cNvSpPr/>
          <p:nvPr/>
        </p:nvSpPr>
        <p:spPr>
          <a:xfrm flipH="false" flipV="false" rot="0">
            <a:off x="-706863" y="9153657"/>
            <a:ext cx="1735563" cy="1694344"/>
          </a:xfrm>
          <a:custGeom>
            <a:avLst/>
            <a:gdLst/>
            <a:ahLst/>
            <a:cxnLst/>
            <a:rect r="r" b="b" t="t" l="l"/>
            <a:pathLst>
              <a:path h="1694344" w="1735563">
                <a:moveTo>
                  <a:pt x="0" y="0"/>
                </a:moveTo>
                <a:lnTo>
                  <a:pt x="1735563" y="0"/>
                </a:lnTo>
                <a:lnTo>
                  <a:pt x="1735563" y="1694344"/>
                </a:lnTo>
                <a:lnTo>
                  <a:pt x="0" y="16943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5400000">
            <a:off x="-1120277" y="-4131997"/>
            <a:ext cx="5067354" cy="5067354"/>
          </a:xfrm>
          <a:custGeom>
            <a:avLst/>
            <a:gdLst/>
            <a:ahLst/>
            <a:cxnLst/>
            <a:rect r="r" b="b" t="t" l="l"/>
            <a:pathLst>
              <a:path h="5067354" w="5067354">
                <a:moveTo>
                  <a:pt x="0" y="0"/>
                </a:moveTo>
                <a:lnTo>
                  <a:pt x="5067354" y="0"/>
                </a:lnTo>
                <a:lnTo>
                  <a:pt x="5067354" y="5067354"/>
                </a:lnTo>
                <a:lnTo>
                  <a:pt x="0" y="50673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2059498" y="935357"/>
            <a:ext cx="3913500" cy="3913500"/>
          </a:xfrm>
          <a:custGeom>
            <a:avLst/>
            <a:gdLst/>
            <a:ahLst/>
            <a:cxnLst/>
            <a:rect r="r" b="b" t="t" l="l"/>
            <a:pathLst>
              <a:path h="3913500" w="3913500">
                <a:moveTo>
                  <a:pt x="0" y="0"/>
                </a:moveTo>
                <a:lnTo>
                  <a:pt x="3913500" y="0"/>
                </a:lnTo>
                <a:lnTo>
                  <a:pt x="3913500" y="3913500"/>
                </a:lnTo>
                <a:lnTo>
                  <a:pt x="0" y="3913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2078548" y="5788430"/>
            <a:ext cx="4118128" cy="3119482"/>
          </a:xfrm>
          <a:custGeom>
            <a:avLst/>
            <a:gdLst/>
            <a:ahLst/>
            <a:cxnLst/>
            <a:rect r="r" b="b" t="t" l="l"/>
            <a:pathLst>
              <a:path h="3119482" w="4118128">
                <a:moveTo>
                  <a:pt x="0" y="0"/>
                </a:moveTo>
                <a:lnTo>
                  <a:pt x="4118128" y="0"/>
                </a:lnTo>
                <a:lnTo>
                  <a:pt x="4118128" y="3119482"/>
                </a:lnTo>
                <a:lnTo>
                  <a:pt x="0" y="311948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1028700" y="1332792"/>
            <a:ext cx="9790700" cy="3631638"/>
          </a:xfrm>
          <a:custGeom>
            <a:avLst/>
            <a:gdLst/>
            <a:ahLst/>
            <a:cxnLst/>
            <a:rect r="r" b="b" t="t" l="l"/>
            <a:pathLst>
              <a:path h="3631638" w="9790700">
                <a:moveTo>
                  <a:pt x="0" y="0"/>
                </a:moveTo>
                <a:lnTo>
                  <a:pt x="9790700" y="0"/>
                </a:lnTo>
                <a:lnTo>
                  <a:pt x="9790700" y="3631638"/>
                </a:lnTo>
                <a:lnTo>
                  <a:pt x="0" y="3631638"/>
                </a:lnTo>
                <a:lnTo>
                  <a:pt x="0" y="0"/>
                </a:lnTo>
                <a:close/>
              </a:path>
            </a:pathLst>
          </a:custGeom>
          <a:blipFill>
            <a:blip r:embed="rId13"/>
            <a:stretch>
              <a:fillRect l="0" t="0" r="0" b="0"/>
            </a:stretch>
          </a:blipFill>
        </p:spPr>
      </p:sp>
      <p:sp>
        <p:nvSpPr>
          <p:cNvPr name="TextBox 16" id="16"/>
          <p:cNvSpPr txBox="true"/>
          <p:nvPr/>
        </p:nvSpPr>
        <p:spPr>
          <a:xfrm rot="0">
            <a:off x="12828476" y="5040630"/>
            <a:ext cx="3771365" cy="504825"/>
          </a:xfrm>
          <a:prstGeom prst="rect">
            <a:avLst/>
          </a:prstGeom>
        </p:spPr>
        <p:txBody>
          <a:bodyPr anchor="t" rtlCol="false" tIns="0" lIns="0" bIns="0" rIns="0">
            <a:spAutoFit/>
          </a:bodyPr>
          <a:lstStyle/>
          <a:p>
            <a:pPr algn="l">
              <a:lnSpc>
                <a:spcPts val="4199"/>
              </a:lnSpc>
              <a:spcBef>
                <a:spcPct val="0"/>
              </a:spcBef>
            </a:pPr>
            <a:r>
              <a:rPr lang="en-US" b="true" sz="2999" spc="29">
                <a:solidFill>
                  <a:srgbClr val="000000"/>
                </a:solidFill>
                <a:latin typeface="Oswald Bold"/>
                <a:ea typeface="Oswald Bold"/>
                <a:cs typeface="Oswald Bold"/>
                <a:sym typeface="Oswald Bold"/>
              </a:rPr>
              <a:t>120 Total Volunteers</a:t>
            </a:r>
          </a:p>
        </p:txBody>
      </p:sp>
      <p:sp>
        <p:nvSpPr>
          <p:cNvPr name="TextBox 17" id="17"/>
          <p:cNvSpPr txBox="true"/>
          <p:nvPr/>
        </p:nvSpPr>
        <p:spPr>
          <a:xfrm rot="0">
            <a:off x="11697243" y="8989761"/>
            <a:ext cx="5786180" cy="1057275"/>
          </a:xfrm>
          <a:prstGeom prst="rect">
            <a:avLst/>
          </a:prstGeom>
        </p:spPr>
        <p:txBody>
          <a:bodyPr anchor="t" rtlCol="false" tIns="0" lIns="0" bIns="0" rIns="0">
            <a:spAutoFit/>
          </a:bodyPr>
          <a:lstStyle/>
          <a:p>
            <a:pPr algn="ctr">
              <a:lnSpc>
                <a:spcPts val="4200"/>
              </a:lnSpc>
              <a:spcBef>
                <a:spcPct val="0"/>
              </a:spcBef>
            </a:pPr>
            <a:r>
              <a:rPr lang="en-US" b="true" sz="3000" spc="30">
                <a:solidFill>
                  <a:srgbClr val="000000"/>
                </a:solidFill>
                <a:latin typeface="Oswald Bold"/>
                <a:ea typeface="Oswald Bold"/>
                <a:cs typeface="Oswald Bold"/>
                <a:sym typeface="Oswald Bold"/>
              </a:rPr>
              <a:t>Equal Age Group Representation in the Data</a:t>
            </a:r>
          </a:p>
        </p:txBody>
      </p:sp>
      <p:sp>
        <p:nvSpPr>
          <p:cNvPr name="TextBox 18" id="18"/>
          <p:cNvSpPr txBox="true"/>
          <p:nvPr/>
        </p:nvSpPr>
        <p:spPr>
          <a:xfrm rot="0">
            <a:off x="3030471" y="4753607"/>
            <a:ext cx="6729325" cy="523875"/>
          </a:xfrm>
          <a:prstGeom prst="rect">
            <a:avLst/>
          </a:prstGeom>
        </p:spPr>
        <p:txBody>
          <a:bodyPr anchor="t" rtlCol="false" tIns="0" lIns="0" bIns="0" rIns="0">
            <a:spAutoFit/>
          </a:bodyPr>
          <a:lstStyle/>
          <a:p>
            <a:pPr algn="l">
              <a:lnSpc>
                <a:spcPts val="4200"/>
              </a:lnSpc>
              <a:spcBef>
                <a:spcPct val="0"/>
              </a:spcBef>
            </a:pPr>
            <a:r>
              <a:rPr lang="en-US" b="true" sz="3000" spc="30">
                <a:solidFill>
                  <a:srgbClr val="000000"/>
                </a:solidFill>
                <a:latin typeface="Oswald Bold"/>
                <a:ea typeface="Oswald Bold"/>
                <a:cs typeface="Oswald Bold"/>
                <a:sym typeface="Oswald Bold"/>
              </a:rPr>
              <a:t>Equal Gender Representation in the Data</a:t>
            </a:r>
          </a:p>
        </p:txBody>
      </p:sp>
      <p:sp>
        <p:nvSpPr>
          <p:cNvPr name="TextBox 19" id="19"/>
          <p:cNvSpPr txBox="true"/>
          <p:nvPr/>
        </p:nvSpPr>
        <p:spPr>
          <a:xfrm rot="0">
            <a:off x="1413400" y="5990805"/>
            <a:ext cx="10074985" cy="2979906"/>
          </a:xfrm>
          <a:prstGeom prst="rect">
            <a:avLst/>
          </a:prstGeom>
        </p:spPr>
        <p:txBody>
          <a:bodyPr anchor="t" rtlCol="false" tIns="0" lIns="0" bIns="0" rIns="0">
            <a:spAutoFit/>
          </a:bodyPr>
          <a:lstStyle/>
          <a:p>
            <a:pPr algn="l">
              <a:lnSpc>
                <a:spcPts val="2611"/>
              </a:lnSpc>
            </a:pPr>
            <a:r>
              <a:rPr lang="en-US" sz="1865">
                <a:solidFill>
                  <a:srgbClr val="737373"/>
                </a:solidFill>
                <a:latin typeface="Poppins"/>
                <a:ea typeface="Poppins"/>
                <a:cs typeface="Poppins"/>
                <a:sym typeface="Poppins"/>
              </a:rPr>
              <a:t>Health is a very important factor of quality of life and it is no news that one of the most popular parameter for measuring health is blood pressure. </a:t>
            </a:r>
          </a:p>
          <a:p>
            <a:pPr algn="l">
              <a:lnSpc>
                <a:spcPts val="2611"/>
              </a:lnSpc>
            </a:pPr>
          </a:p>
          <a:p>
            <a:pPr algn="l">
              <a:lnSpc>
                <a:spcPts val="2611"/>
              </a:lnSpc>
            </a:pPr>
            <a:r>
              <a:rPr lang="en-US" sz="1865">
                <a:solidFill>
                  <a:srgbClr val="737373"/>
                </a:solidFill>
                <a:latin typeface="Poppins"/>
                <a:ea typeface="Poppins"/>
                <a:cs typeface="Poppins"/>
                <a:sym typeface="Poppins"/>
              </a:rPr>
              <a:t>But there are numerous things , activities and even emotions that can affect one's blood pressure, the red bull energy drink being one. </a:t>
            </a:r>
          </a:p>
          <a:p>
            <a:pPr algn="l">
              <a:lnSpc>
                <a:spcPts val="2611"/>
              </a:lnSpc>
            </a:pPr>
          </a:p>
          <a:p>
            <a:pPr algn="l">
              <a:lnSpc>
                <a:spcPts val="2611"/>
              </a:lnSpc>
            </a:pPr>
            <a:r>
              <a:rPr lang="en-US" sz="1865">
                <a:solidFill>
                  <a:srgbClr val="737373"/>
                </a:solidFill>
                <a:latin typeface="Poppins"/>
                <a:ea typeface="Poppins"/>
                <a:cs typeface="Poppins"/>
                <a:sym typeface="Poppins"/>
              </a:rPr>
              <a:t>In a survey of 120 volunteers equally distributed across both genders, as well as 3 age groups, there blood pressure before and after the consumption of this energy drink was consumed.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12888" t="0" r="-12888" b="0"/>
            </a:stretch>
          </a:blipFill>
        </p:spPr>
      </p:sp>
      <p:sp>
        <p:nvSpPr>
          <p:cNvPr name="Freeform 3" id="3"/>
          <p:cNvSpPr/>
          <p:nvPr/>
        </p:nvSpPr>
        <p:spPr>
          <a:xfrm flipH="false" flipV="false" rot="-10800000">
            <a:off x="-891999" y="-783690"/>
            <a:ext cx="2782408" cy="2782408"/>
          </a:xfrm>
          <a:custGeom>
            <a:avLst/>
            <a:gdLst/>
            <a:ahLst/>
            <a:cxnLst/>
            <a:rect r="r" b="b" t="t" l="l"/>
            <a:pathLst>
              <a:path h="2782408" w="2782408">
                <a:moveTo>
                  <a:pt x="0" y="0"/>
                </a:moveTo>
                <a:lnTo>
                  <a:pt x="2782408" y="0"/>
                </a:lnTo>
                <a:lnTo>
                  <a:pt x="2782408" y="2782408"/>
                </a:lnTo>
                <a:lnTo>
                  <a:pt x="0" y="2782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937396" y="-1688002"/>
            <a:ext cx="3237907" cy="4591031"/>
            <a:chOff x="0" y="0"/>
            <a:chExt cx="4317209" cy="6121375"/>
          </a:xfrm>
        </p:grpSpPr>
        <p:grpSp>
          <p:nvGrpSpPr>
            <p:cNvPr name="Group 5" id="5"/>
            <p:cNvGrpSpPr/>
            <p:nvPr/>
          </p:nvGrpSpPr>
          <p:grpSpPr>
            <a:xfrm rot="0">
              <a:off x="834410" y="1038800"/>
              <a:ext cx="2610701" cy="5082575"/>
              <a:chOff x="0" y="0"/>
              <a:chExt cx="585263" cy="1139404"/>
            </a:xfrm>
          </p:grpSpPr>
          <p:sp>
            <p:nvSpPr>
              <p:cNvPr name="Freeform 6" id="6"/>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0170C0"/>
              </a:solidFill>
            </p:spPr>
          </p:sp>
          <p:sp>
            <p:nvSpPr>
              <p:cNvPr name="TextBox 7" id="7"/>
              <p:cNvSpPr txBox="true"/>
              <p:nvPr/>
            </p:nvSpPr>
            <p:spPr>
              <a:xfrm>
                <a:off x="0" y="-47625"/>
                <a:ext cx="585263" cy="1060029"/>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2251314" y="2774804"/>
              <a:ext cx="2065895" cy="206589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B0E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0" y="0"/>
              <a:ext cx="1657891" cy="4141745"/>
              <a:chOff x="0" y="0"/>
              <a:chExt cx="456090" cy="1139404"/>
            </a:xfrm>
          </p:grpSpPr>
          <p:sp>
            <p:nvSpPr>
              <p:cNvPr name="Freeform 12" id="12"/>
              <p:cNvSpPr/>
              <p:nvPr/>
            </p:nvSpPr>
            <p:spPr>
              <a:xfrm flipH="false" flipV="false" rot="0">
                <a:off x="0" y="0"/>
                <a:ext cx="456090" cy="1139404"/>
              </a:xfrm>
              <a:custGeom>
                <a:avLst/>
                <a:gdLst/>
                <a:ahLst/>
                <a:cxnLst/>
                <a:rect r="r" b="b" t="t" l="l"/>
                <a:pathLst>
                  <a:path h="1139404" w="456090">
                    <a:moveTo>
                      <a:pt x="152112" y="1120335"/>
                    </a:moveTo>
                    <a:cubicBezTo>
                      <a:pt x="175495" y="1131849"/>
                      <a:pt x="202078" y="1139404"/>
                      <a:pt x="228168" y="1139404"/>
                    </a:cubicBezTo>
                    <a:cubicBezTo>
                      <a:pt x="254259" y="1139404"/>
                      <a:pt x="279365" y="1132927"/>
                      <a:pt x="302501" y="1121413"/>
                    </a:cubicBezTo>
                    <a:cubicBezTo>
                      <a:pt x="302994" y="1121054"/>
                      <a:pt x="303486" y="1121054"/>
                      <a:pt x="303978" y="1120694"/>
                    </a:cubicBezTo>
                    <a:cubicBezTo>
                      <a:pt x="390864" y="1074639"/>
                      <a:pt x="454859" y="953025"/>
                      <a:pt x="456090" y="803647"/>
                    </a:cubicBezTo>
                    <a:lnTo>
                      <a:pt x="456090" y="0"/>
                    </a:lnTo>
                    <a:lnTo>
                      <a:pt x="0" y="0"/>
                    </a:lnTo>
                    <a:lnTo>
                      <a:pt x="0" y="803051"/>
                    </a:lnTo>
                    <a:cubicBezTo>
                      <a:pt x="1231" y="953744"/>
                      <a:pt x="64241" y="1075359"/>
                      <a:pt x="152112" y="1120335"/>
                    </a:cubicBezTo>
                    <a:close/>
                  </a:path>
                </a:pathLst>
              </a:custGeom>
              <a:solidFill>
                <a:srgbClr val="10B0EF">
                  <a:alpha val="83922"/>
                </a:srgbClr>
              </a:solidFill>
            </p:spPr>
          </p:sp>
          <p:sp>
            <p:nvSpPr>
              <p:cNvPr name="TextBox 13" id="13"/>
              <p:cNvSpPr txBox="true"/>
              <p:nvPr/>
            </p:nvSpPr>
            <p:spPr>
              <a:xfrm>
                <a:off x="0" y="-47625"/>
                <a:ext cx="456090" cy="1060029"/>
              </a:xfrm>
              <a:prstGeom prst="rect">
                <a:avLst/>
              </a:prstGeom>
            </p:spPr>
            <p:txBody>
              <a:bodyPr anchor="ctr" rtlCol="false" tIns="50800" lIns="50800" bIns="50800" rIns="50800"/>
              <a:lstStyle/>
              <a:p>
                <a:pPr algn="ctr">
                  <a:lnSpc>
                    <a:spcPts val="2940"/>
                  </a:lnSpc>
                </a:pPr>
              </a:p>
            </p:txBody>
          </p:sp>
        </p:grpSp>
      </p:grpSp>
      <p:sp>
        <p:nvSpPr>
          <p:cNvPr name="Freeform 14" id="14"/>
          <p:cNvSpPr/>
          <p:nvPr/>
        </p:nvSpPr>
        <p:spPr>
          <a:xfrm flipH="false" flipV="false" rot="2700000">
            <a:off x="-385230" y="9325747"/>
            <a:ext cx="1900826" cy="1026446"/>
          </a:xfrm>
          <a:custGeom>
            <a:avLst/>
            <a:gdLst/>
            <a:ahLst/>
            <a:cxnLst/>
            <a:rect r="r" b="b" t="t" l="l"/>
            <a:pathLst>
              <a:path h="1026446" w="1900826">
                <a:moveTo>
                  <a:pt x="0" y="0"/>
                </a:moveTo>
                <a:lnTo>
                  <a:pt x="1900826" y="0"/>
                </a:lnTo>
                <a:lnTo>
                  <a:pt x="1900826" y="1026447"/>
                </a:lnTo>
                <a:lnTo>
                  <a:pt x="0" y="1026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890409" y="4678620"/>
            <a:ext cx="15005319" cy="5210781"/>
          </a:xfrm>
          <a:custGeom>
            <a:avLst/>
            <a:gdLst/>
            <a:ahLst/>
            <a:cxnLst/>
            <a:rect r="r" b="b" t="t" l="l"/>
            <a:pathLst>
              <a:path h="5210781" w="15005319">
                <a:moveTo>
                  <a:pt x="0" y="0"/>
                </a:moveTo>
                <a:lnTo>
                  <a:pt x="15005319" y="0"/>
                </a:lnTo>
                <a:lnTo>
                  <a:pt x="15005319" y="5210781"/>
                </a:lnTo>
                <a:lnTo>
                  <a:pt x="0" y="5210781"/>
                </a:lnTo>
                <a:lnTo>
                  <a:pt x="0" y="0"/>
                </a:lnTo>
                <a:close/>
              </a:path>
            </a:pathLst>
          </a:custGeom>
          <a:blipFill>
            <a:blip r:embed="rId7"/>
            <a:stretch>
              <a:fillRect l="0" t="0" r="0" b="0"/>
            </a:stretch>
          </a:blipFill>
        </p:spPr>
      </p:sp>
      <p:sp>
        <p:nvSpPr>
          <p:cNvPr name="TextBox 16" id="16"/>
          <p:cNvSpPr txBox="true"/>
          <p:nvPr/>
        </p:nvSpPr>
        <p:spPr>
          <a:xfrm rot="0">
            <a:off x="4361293" y="962025"/>
            <a:ext cx="9565414" cy="1033145"/>
          </a:xfrm>
          <a:prstGeom prst="rect">
            <a:avLst/>
          </a:prstGeom>
        </p:spPr>
        <p:txBody>
          <a:bodyPr anchor="t" rtlCol="false" tIns="0" lIns="0" bIns="0" rIns="0">
            <a:spAutoFit/>
          </a:bodyPr>
          <a:lstStyle/>
          <a:p>
            <a:pPr algn="ctr">
              <a:lnSpc>
                <a:spcPts val="8319"/>
              </a:lnSpc>
            </a:pPr>
            <a:r>
              <a:rPr lang="en-US" b="true" sz="6399" spc="63">
                <a:solidFill>
                  <a:srgbClr val="0170C0"/>
                </a:solidFill>
                <a:latin typeface="Oswald Bold"/>
                <a:ea typeface="Oswald Bold"/>
                <a:cs typeface="Oswald Bold"/>
                <a:sym typeface="Oswald Bold"/>
              </a:rPr>
              <a:t>GENDER DISPARITIES</a:t>
            </a:r>
          </a:p>
        </p:txBody>
      </p:sp>
      <p:sp>
        <p:nvSpPr>
          <p:cNvPr name="TextBox 17" id="17"/>
          <p:cNvSpPr txBox="true"/>
          <p:nvPr/>
        </p:nvSpPr>
        <p:spPr>
          <a:xfrm rot="0">
            <a:off x="1890409" y="2221170"/>
            <a:ext cx="14489249" cy="2143125"/>
          </a:xfrm>
          <a:prstGeom prst="rect">
            <a:avLst/>
          </a:prstGeom>
        </p:spPr>
        <p:txBody>
          <a:bodyPr anchor="t" rtlCol="false" tIns="0" lIns="0" bIns="0" rIns="0">
            <a:spAutoFit/>
          </a:bodyPr>
          <a:lstStyle/>
          <a:p>
            <a:pPr algn="just">
              <a:lnSpc>
                <a:spcPts val="4200"/>
              </a:lnSpc>
            </a:pPr>
            <a:r>
              <a:rPr lang="en-US" sz="3000">
                <a:solidFill>
                  <a:srgbClr val="545454"/>
                </a:solidFill>
                <a:latin typeface="Poppins"/>
                <a:ea typeface="Poppins"/>
                <a:cs typeface="Poppins"/>
                <a:sym typeface="Poppins"/>
              </a:rPr>
              <a:t>The average blood pressure of male volunteers was initially higher than that of females. However, the male volunteers experienced a significantly greater increase in blood pressure after consuming Red Bull, making them more vulnerable to high blood pressure and potential hypertension.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12888" t="0" r="-12888" b="0"/>
            </a:stretch>
          </a:blipFill>
        </p:spPr>
      </p:sp>
      <p:sp>
        <p:nvSpPr>
          <p:cNvPr name="Freeform 3" id="3"/>
          <p:cNvSpPr/>
          <p:nvPr/>
        </p:nvSpPr>
        <p:spPr>
          <a:xfrm flipH="false" flipV="false" rot="-10800000">
            <a:off x="-891999" y="-783690"/>
            <a:ext cx="2782408" cy="2782408"/>
          </a:xfrm>
          <a:custGeom>
            <a:avLst/>
            <a:gdLst/>
            <a:ahLst/>
            <a:cxnLst/>
            <a:rect r="r" b="b" t="t" l="l"/>
            <a:pathLst>
              <a:path h="2782408" w="2782408">
                <a:moveTo>
                  <a:pt x="0" y="0"/>
                </a:moveTo>
                <a:lnTo>
                  <a:pt x="2782408" y="0"/>
                </a:lnTo>
                <a:lnTo>
                  <a:pt x="2782408" y="2782408"/>
                </a:lnTo>
                <a:lnTo>
                  <a:pt x="0" y="2782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937396" y="-1688002"/>
            <a:ext cx="3237907" cy="4591031"/>
            <a:chOff x="0" y="0"/>
            <a:chExt cx="4317209" cy="6121375"/>
          </a:xfrm>
        </p:grpSpPr>
        <p:grpSp>
          <p:nvGrpSpPr>
            <p:cNvPr name="Group 5" id="5"/>
            <p:cNvGrpSpPr/>
            <p:nvPr/>
          </p:nvGrpSpPr>
          <p:grpSpPr>
            <a:xfrm rot="0">
              <a:off x="834410" y="1038800"/>
              <a:ext cx="2610701" cy="5082575"/>
              <a:chOff x="0" y="0"/>
              <a:chExt cx="585263" cy="1139404"/>
            </a:xfrm>
          </p:grpSpPr>
          <p:sp>
            <p:nvSpPr>
              <p:cNvPr name="Freeform 6" id="6"/>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0170C0"/>
              </a:solidFill>
            </p:spPr>
          </p:sp>
          <p:sp>
            <p:nvSpPr>
              <p:cNvPr name="TextBox 7" id="7"/>
              <p:cNvSpPr txBox="true"/>
              <p:nvPr/>
            </p:nvSpPr>
            <p:spPr>
              <a:xfrm>
                <a:off x="0" y="-47625"/>
                <a:ext cx="585263" cy="1060029"/>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2251314" y="2774804"/>
              <a:ext cx="2065895" cy="206589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B0E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0" y="0"/>
              <a:ext cx="1657891" cy="4141745"/>
              <a:chOff x="0" y="0"/>
              <a:chExt cx="456090" cy="1139404"/>
            </a:xfrm>
          </p:grpSpPr>
          <p:sp>
            <p:nvSpPr>
              <p:cNvPr name="Freeform 12" id="12"/>
              <p:cNvSpPr/>
              <p:nvPr/>
            </p:nvSpPr>
            <p:spPr>
              <a:xfrm flipH="false" flipV="false" rot="0">
                <a:off x="0" y="0"/>
                <a:ext cx="456090" cy="1139404"/>
              </a:xfrm>
              <a:custGeom>
                <a:avLst/>
                <a:gdLst/>
                <a:ahLst/>
                <a:cxnLst/>
                <a:rect r="r" b="b" t="t" l="l"/>
                <a:pathLst>
                  <a:path h="1139404" w="456090">
                    <a:moveTo>
                      <a:pt x="152112" y="1120335"/>
                    </a:moveTo>
                    <a:cubicBezTo>
                      <a:pt x="175495" y="1131849"/>
                      <a:pt x="202078" y="1139404"/>
                      <a:pt x="228168" y="1139404"/>
                    </a:cubicBezTo>
                    <a:cubicBezTo>
                      <a:pt x="254259" y="1139404"/>
                      <a:pt x="279365" y="1132927"/>
                      <a:pt x="302501" y="1121413"/>
                    </a:cubicBezTo>
                    <a:cubicBezTo>
                      <a:pt x="302994" y="1121054"/>
                      <a:pt x="303486" y="1121054"/>
                      <a:pt x="303978" y="1120694"/>
                    </a:cubicBezTo>
                    <a:cubicBezTo>
                      <a:pt x="390864" y="1074639"/>
                      <a:pt x="454859" y="953025"/>
                      <a:pt x="456090" y="803647"/>
                    </a:cubicBezTo>
                    <a:lnTo>
                      <a:pt x="456090" y="0"/>
                    </a:lnTo>
                    <a:lnTo>
                      <a:pt x="0" y="0"/>
                    </a:lnTo>
                    <a:lnTo>
                      <a:pt x="0" y="803051"/>
                    </a:lnTo>
                    <a:cubicBezTo>
                      <a:pt x="1231" y="953744"/>
                      <a:pt x="64241" y="1075359"/>
                      <a:pt x="152112" y="1120335"/>
                    </a:cubicBezTo>
                    <a:close/>
                  </a:path>
                </a:pathLst>
              </a:custGeom>
              <a:solidFill>
                <a:srgbClr val="10B0EF">
                  <a:alpha val="83922"/>
                </a:srgbClr>
              </a:solidFill>
            </p:spPr>
          </p:sp>
          <p:sp>
            <p:nvSpPr>
              <p:cNvPr name="TextBox 13" id="13"/>
              <p:cNvSpPr txBox="true"/>
              <p:nvPr/>
            </p:nvSpPr>
            <p:spPr>
              <a:xfrm>
                <a:off x="0" y="-47625"/>
                <a:ext cx="456090" cy="1060029"/>
              </a:xfrm>
              <a:prstGeom prst="rect">
                <a:avLst/>
              </a:prstGeom>
            </p:spPr>
            <p:txBody>
              <a:bodyPr anchor="ctr" rtlCol="false" tIns="50800" lIns="50800" bIns="50800" rIns="50800"/>
              <a:lstStyle/>
              <a:p>
                <a:pPr algn="ctr">
                  <a:lnSpc>
                    <a:spcPts val="2940"/>
                  </a:lnSpc>
                </a:pPr>
              </a:p>
            </p:txBody>
          </p:sp>
        </p:grpSp>
      </p:grpSp>
      <p:sp>
        <p:nvSpPr>
          <p:cNvPr name="Freeform 14" id="14"/>
          <p:cNvSpPr/>
          <p:nvPr/>
        </p:nvSpPr>
        <p:spPr>
          <a:xfrm flipH="false" flipV="false" rot="2700000">
            <a:off x="-385230" y="9325747"/>
            <a:ext cx="1900826" cy="1026446"/>
          </a:xfrm>
          <a:custGeom>
            <a:avLst/>
            <a:gdLst/>
            <a:ahLst/>
            <a:cxnLst/>
            <a:rect r="r" b="b" t="t" l="l"/>
            <a:pathLst>
              <a:path h="1026446" w="1900826">
                <a:moveTo>
                  <a:pt x="0" y="0"/>
                </a:moveTo>
                <a:lnTo>
                  <a:pt x="1900826" y="0"/>
                </a:lnTo>
                <a:lnTo>
                  <a:pt x="1900826" y="1026447"/>
                </a:lnTo>
                <a:lnTo>
                  <a:pt x="0" y="1026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2261720" y="4842616"/>
            <a:ext cx="14348001" cy="5128736"/>
          </a:xfrm>
          <a:custGeom>
            <a:avLst/>
            <a:gdLst/>
            <a:ahLst/>
            <a:cxnLst/>
            <a:rect r="r" b="b" t="t" l="l"/>
            <a:pathLst>
              <a:path h="5128736" w="14348001">
                <a:moveTo>
                  <a:pt x="0" y="0"/>
                </a:moveTo>
                <a:lnTo>
                  <a:pt x="14348001" y="0"/>
                </a:lnTo>
                <a:lnTo>
                  <a:pt x="14348001" y="5128736"/>
                </a:lnTo>
                <a:lnTo>
                  <a:pt x="0" y="5128736"/>
                </a:lnTo>
                <a:lnTo>
                  <a:pt x="0" y="0"/>
                </a:lnTo>
                <a:close/>
              </a:path>
            </a:pathLst>
          </a:custGeom>
          <a:blipFill>
            <a:blip r:embed="rId7"/>
            <a:stretch>
              <a:fillRect l="0" t="0" r="0" b="0"/>
            </a:stretch>
          </a:blipFill>
        </p:spPr>
      </p:sp>
      <p:sp>
        <p:nvSpPr>
          <p:cNvPr name="TextBox 16" id="16"/>
          <p:cNvSpPr txBox="true"/>
          <p:nvPr/>
        </p:nvSpPr>
        <p:spPr>
          <a:xfrm rot="0">
            <a:off x="3046644" y="962025"/>
            <a:ext cx="12890752" cy="1033145"/>
          </a:xfrm>
          <a:prstGeom prst="rect">
            <a:avLst/>
          </a:prstGeom>
        </p:spPr>
        <p:txBody>
          <a:bodyPr anchor="t" rtlCol="false" tIns="0" lIns="0" bIns="0" rIns="0">
            <a:spAutoFit/>
          </a:bodyPr>
          <a:lstStyle/>
          <a:p>
            <a:pPr algn="ctr">
              <a:lnSpc>
                <a:spcPts val="8319"/>
              </a:lnSpc>
            </a:pPr>
            <a:r>
              <a:rPr lang="en-US" b="true" sz="6399" spc="63">
                <a:solidFill>
                  <a:srgbClr val="0170C0"/>
                </a:solidFill>
                <a:latin typeface="Oswald Bold"/>
                <a:ea typeface="Oswald Bold"/>
                <a:cs typeface="Oswald Bold"/>
                <a:sym typeface="Oswald Bold"/>
              </a:rPr>
              <a:t>AGE GROUP AND BLOOD PRESSURE</a:t>
            </a:r>
          </a:p>
        </p:txBody>
      </p:sp>
      <p:sp>
        <p:nvSpPr>
          <p:cNvPr name="TextBox 17" id="17"/>
          <p:cNvSpPr txBox="true"/>
          <p:nvPr/>
        </p:nvSpPr>
        <p:spPr>
          <a:xfrm rot="0">
            <a:off x="1600130" y="1957544"/>
            <a:ext cx="15009591" cy="2676525"/>
          </a:xfrm>
          <a:prstGeom prst="rect">
            <a:avLst/>
          </a:prstGeom>
        </p:spPr>
        <p:txBody>
          <a:bodyPr anchor="t" rtlCol="false" tIns="0" lIns="0" bIns="0" rIns="0">
            <a:spAutoFit/>
          </a:bodyPr>
          <a:lstStyle/>
          <a:p>
            <a:pPr algn="just">
              <a:lnSpc>
                <a:spcPts val="4200"/>
              </a:lnSpc>
            </a:pPr>
            <a:r>
              <a:rPr lang="en-US" sz="3000">
                <a:solidFill>
                  <a:srgbClr val="545454"/>
                </a:solidFill>
                <a:latin typeface="Poppins"/>
                <a:ea typeface="Poppins"/>
                <a:cs typeface="Poppins"/>
                <a:sym typeface="Poppins"/>
              </a:rPr>
              <a:t>An intriguing pattern emerged when examing blood pressure from an age group perspective. The 60+ age group had a higher average blood pressure but showed the lowest increase after consuming Red Bull. In contrast, the 46-59 age group exhibited the most significant rise in the blood pressure post-consumption.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12888" t="0" r="-12888" b="0"/>
            </a:stretch>
          </a:blipFill>
        </p:spPr>
      </p:sp>
      <p:sp>
        <p:nvSpPr>
          <p:cNvPr name="Freeform 3" id="3"/>
          <p:cNvSpPr/>
          <p:nvPr/>
        </p:nvSpPr>
        <p:spPr>
          <a:xfrm flipH="false" flipV="false" rot="-10800000">
            <a:off x="-891999" y="-783690"/>
            <a:ext cx="2782408" cy="2782408"/>
          </a:xfrm>
          <a:custGeom>
            <a:avLst/>
            <a:gdLst/>
            <a:ahLst/>
            <a:cxnLst/>
            <a:rect r="r" b="b" t="t" l="l"/>
            <a:pathLst>
              <a:path h="2782408" w="2782408">
                <a:moveTo>
                  <a:pt x="0" y="0"/>
                </a:moveTo>
                <a:lnTo>
                  <a:pt x="2782408" y="0"/>
                </a:lnTo>
                <a:lnTo>
                  <a:pt x="2782408" y="2782408"/>
                </a:lnTo>
                <a:lnTo>
                  <a:pt x="0" y="2782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937396" y="-1688002"/>
            <a:ext cx="3237907" cy="4591031"/>
            <a:chOff x="0" y="0"/>
            <a:chExt cx="4317209" cy="6121375"/>
          </a:xfrm>
        </p:grpSpPr>
        <p:grpSp>
          <p:nvGrpSpPr>
            <p:cNvPr name="Group 5" id="5"/>
            <p:cNvGrpSpPr/>
            <p:nvPr/>
          </p:nvGrpSpPr>
          <p:grpSpPr>
            <a:xfrm rot="0">
              <a:off x="834410" y="1038800"/>
              <a:ext cx="2610701" cy="5082575"/>
              <a:chOff x="0" y="0"/>
              <a:chExt cx="585263" cy="1139404"/>
            </a:xfrm>
          </p:grpSpPr>
          <p:sp>
            <p:nvSpPr>
              <p:cNvPr name="Freeform 6" id="6"/>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0170C0"/>
              </a:solidFill>
            </p:spPr>
          </p:sp>
          <p:sp>
            <p:nvSpPr>
              <p:cNvPr name="TextBox 7" id="7"/>
              <p:cNvSpPr txBox="true"/>
              <p:nvPr/>
            </p:nvSpPr>
            <p:spPr>
              <a:xfrm>
                <a:off x="0" y="-47625"/>
                <a:ext cx="585263" cy="1060029"/>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2251314" y="2774804"/>
              <a:ext cx="2065895" cy="206589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B0E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0" y="0"/>
              <a:ext cx="1657891" cy="4141745"/>
              <a:chOff x="0" y="0"/>
              <a:chExt cx="456090" cy="1139404"/>
            </a:xfrm>
          </p:grpSpPr>
          <p:sp>
            <p:nvSpPr>
              <p:cNvPr name="Freeform 12" id="12"/>
              <p:cNvSpPr/>
              <p:nvPr/>
            </p:nvSpPr>
            <p:spPr>
              <a:xfrm flipH="false" flipV="false" rot="0">
                <a:off x="0" y="0"/>
                <a:ext cx="456090" cy="1139404"/>
              </a:xfrm>
              <a:custGeom>
                <a:avLst/>
                <a:gdLst/>
                <a:ahLst/>
                <a:cxnLst/>
                <a:rect r="r" b="b" t="t" l="l"/>
                <a:pathLst>
                  <a:path h="1139404" w="456090">
                    <a:moveTo>
                      <a:pt x="152112" y="1120335"/>
                    </a:moveTo>
                    <a:cubicBezTo>
                      <a:pt x="175495" y="1131849"/>
                      <a:pt x="202078" y="1139404"/>
                      <a:pt x="228168" y="1139404"/>
                    </a:cubicBezTo>
                    <a:cubicBezTo>
                      <a:pt x="254259" y="1139404"/>
                      <a:pt x="279365" y="1132927"/>
                      <a:pt x="302501" y="1121413"/>
                    </a:cubicBezTo>
                    <a:cubicBezTo>
                      <a:pt x="302994" y="1121054"/>
                      <a:pt x="303486" y="1121054"/>
                      <a:pt x="303978" y="1120694"/>
                    </a:cubicBezTo>
                    <a:cubicBezTo>
                      <a:pt x="390864" y="1074639"/>
                      <a:pt x="454859" y="953025"/>
                      <a:pt x="456090" y="803647"/>
                    </a:cubicBezTo>
                    <a:lnTo>
                      <a:pt x="456090" y="0"/>
                    </a:lnTo>
                    <a:lnTo>
                      <a:pt x="0" y="0"/>
                    </a:lnTo>
                    <a:lnTo>
                      <a:pt x="0" y="803051"/>
                    </a:lnTo>
                    <a:cubicBezTo>
                      <a:pt x="1231" y="953744"/>
                      <a:pt x="64241" y="1075359"/>
                      <a:pt x="152112" y="1120335"/>
                    </a:cubicBezTo>
                    <a:close/>
                  </a:path>
                </a:pathLst>
              </a:custGeom>
              <a:solidFill>
                <a:srgbClr val="10B0EF">
                  <a:alpha val="83922"/>
                </a:srgbClr>
              </a:solidFill>
            </p:spPr>
          </p:sp>
          <p:sp>
            <p:nvSpPr>
              <p:cNvPr name="TextBox 13" id="13"/>
              <p:cNvSpPr txBox="true"/>
              <p:nvPr/>
            </p:nvSpPr>
            <p:spPr>
              <a:xfrm>
                <a:off x="0" y="-47625"/>
                <a:ext cx="456090" cy="1060029"/>
              </a:xfrm>
              <a:prstGeom prst="rect">
                <a:avLst/>
              </a:prstGeom>
            </p:spPr>
            <p:txBody>
              <a:bodyPr anchor="ctr" rtlCol="false" tIns="50800" lIns="50800" bIns="50800" rIns="50800"/>
              <a:lstStyle/>
              <a:p>
                <a:pPr algn="ctr">
                  <a:lnSpc>
                    <a:spcPts val="2940"/>
                  </a:lnSpc>
                </a:pPr>
              </a:p>
            </p:txBody>
          </p:sp>
        </p:grpSp>
      </p:grpSp>
      <p:sp>
        <p:nvSpPr>
          <p:cNvPr name="Freeform 14" id="14"/>
          <p:cNvSpPr/>
          <p:nvPr/>
        </p:nvSpPr>
        <p:spPr>
          <a:xfrm flipH="false" flipV="false" rot="2700000">
            <a:off x="-385230" y="9325747"/>
            <a:ext cx="1900826" cy="1026446"/>
          </a:xfrm>
          <a:custGeom>
            <a:avLst/>
            <a:gdLst/>
            <a:ahLst/>
            <a:cxnLst/>
            <a:rect r="r" b="b" t="t" l="l"/>
            <a:pathLst>
              <a:path h="1026446" w="1900826">
                <a:moveTo>
                  <a:pt x="0" y="0"/>
                </a:moveTo>
                <a:lnTo>
                  <a:pt x="1900826" y="0"/>
                </a:lnTo>
                <a:lnTo>
                  <a:pt x="1900826" y="1026447"/>
                </a:lnTo>
                <a:lnTo>
                  <a:pt x="0" y="1026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8083672" y="2504720"/>
            <a:ext cx="8136216" cy="7193470"/>
          </a:xfrm>
          <a:custGeom>
            <a:avLst/>
            <a:gdLst/>
            <a:ahLst/>
            <a:cxnLst/>
            <a:rect r="r" b="b" t="t" l="l"/>
            <a:pathLst>
              <a:path h="7193470" w="8136216">
                <a:moveTo>
                  <a:pt x="0" y="0"/>
                </a:moveTo>
                <a:lnTo>
                  <a:pt x="8136216" y="0"/>
                </a:lnTo>
                <a:lnTo>
                  <a:pt x="8136216" y="7193471"/>
                </a:lnTo>
                <a:lnTo>
                  <a:pt x="0" y="7193471"/>
                </a:lnTo>
                <a:lnTo>
                  <a:pt x="0" y="0"/>
                </a:lnTo>
                <a:close/>
              </a:path>
            </a:pathLst>
          </a:custGeom>
          <a:blipFill>
            <a:blip r:embed="rId7"/>
            <a:stretch>
              <a:fillRect l="0" t="-14507" r="0" b="0"/>
            </a:stretch>
          </a:blipFill>
        </p:spPr>
      </p:sp>
      <p:sp>
        <p:nvSpPr>
          <p:cNvPr name="TextBox 16" id="16"/>
          <p:cNvSpPr txBox="true"/>
          <p:nvPr/>
        </p:nvSpPr>
        <p:spPr>
          <a:xfrm rot="0">
            <a:off x="2093523" y="965573"/>
            <a:ext cx="12890752" cy="1033145"/>
          </a:xfrm>
          <a:prstGeom prst="rect">
            <a:avLst/>
          </a:prstGeom>
        </p:spPr>
        <p:txBody>
          <a:bodyPr anchor="t" rtlCol="false" tIns="0" lIns="0" bIns="0" rIns="0">
            <a:spAutoFit/>
          </a:bodyPr>
          <a:lstStyle/>
          <a:p>
            <a:pPr algn="ctr">
              <a:lnSpc>
                <a:spcPts val="8319"/>
              </a:lnSpc>
            </a:pPr>
            <a:r>
              <a:rPr lang="en-US" b="true" sz="6399" spc="63">
                <a:solidFill>
                  <a:srgbClr val="0170C0"/>
                </a:solidFill>
                <a:latin typeface="Oswald Bold"/>
                <a:ea typeface="Oswald Bold"/>
                <a:cs typeface="Oswald Bold"/>
                <a:sym typeface="Oswald Bold"/>
              </a:rPr>
              <a:t>TYPE OF INCREASE ACROSS GENDER</a:t>
            </a:r>
          </a:p>
        </p:txBody>
      </p:sp>
      <p:sp>
        <p:nvSpPr>
          <p:cNvPr name="TextBox 17" id="17"/>
          <p:cNvSpPr txBox="true"/>
          <p:nvPr/>
        </p:nvSpPr>
        <p:spPr>
          <a:xfrm rot="0">
            <a:off x="1600130" y="2418995"/>
            <a:ext cx="5708450" cy="7477125"/>
          </a:xfrm>
          <a:prstGeom prst="rect">
            <a:avLst/>
          </a:prstGeom>
        </p:spPr>
        <p:txBody>
          <a:bodyPr anchor="t" rtlCol="false" tIns="0" lIns="0" bIns="0" rIns="0">
            <a:spAutoFit/>
          </a:bodyPr>
          <a:lstStyle/>
          <a:p>
            <a:pPr algn="l">
              <a:lnSpc>
                <a:spcPts val="4200"/>
              </a:lnSpc>
            </a:pPr>
            <a:r>
              <a:rPr lang="en-US" sz="3000">
                <a:solidFill>
                  <a:srgbClr val="545454"/>
                </a:solidFill>
                <a:latin typeface="Poppins"/>
                <a:ea typeface="Poppins"/>
                <a:cs typeface="Poppins"/>
                <a:sym typeface="Poppins"/>
              </a:rPr>
              <a:t>Among the volunteers, a few outliers were observed. Seven individuals experienced an </a:t>
            </a:r>
            <a:r>
              <a:rPr lang="en-US" sz="3000" b="true">
                <a:solidFill>
                  <a:srgbClr val="FF3131"/>
                </a:solidFill>
                <a:latin typeface="Poppins Bold"/>
                <a:ea typeface="Poppins Bold"/>
                <a:cs typeface="Poppins Bold"/>
                <a:sym typeface="Poppins Bold"/>
              </a:rPr>
              <a:t>extremely high increase </a:t>
            </a:r>
            <a:r>
              <a:rPr lang="en-US" sz="3000">
                <a:solidFill>
                  <a:srgbClr val="545454"/>
                </a:solidFill>
                <a:latin typeface="Poppins"/>
                <a:ea typeface="Poppins"/>
                <a:cs typeface="Poppins"/>
                <a:sym typeface="Poppins"/>
              </a:rPr>
              <a:t>in blood pressure after consuming Red Bull, indicating potential health issues or other unaccounted factors. Conversely, 15 volunteers displayed </a:t>
            </a:r>
            <a:r>
              <a:rPr lang="en-US" sz="3000" b="true">
                <a:solidFill>
                  <a:srgbClr val="0170C0"/>
                </a:solidFill>
                <a:latin typeface="Poppins Bold"/>
                <a:ea typeface="Poppins Bold"/>
                <a:cs typeface="Poppins Bold"/>
                <a:sym typeface="Poppins Bold"/>
              </a:rPr>
              <a:t>insignificant changes </a:t>
            </a:r>
            <a:r>
              <a:rPr lang="en-US" sz="3000">
                <a:solidFill>
                  <a:srgbClr val="545454"/>
                </a:solidFill>
                <a:latin typeface="Poppins"/>
                <a:ea typeface="Poppins"/>
                <a:cs typeface="Poppins"/>
                <a:sym typeface="Poppins"/>
              </a:rPr>
              <a:t>in blood pressure values, suggesting a milder response.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12888" t="0" r="-12888" b="0"/>
            </a:stretch>
          </a:blipFill>
        </p:spPr>
      </p:sp>
      <p:sp>
        <p:nvSpPr>
          <p:cNvPr name="Freeform 3" id="3"/>
          <p:cNvSpPr/>
          <p:nvPr/>
        </p:nvSpPr>
        <p:spPr>
          <a:xfrm flipH="false" flipV="false" rot="-10800000">
            <a:off x="-891999" y="-783690"/>
            <a:ext cx="2782408" cy="2782408"/>
          </a:xfrm>
          <a:custGeom>
            <a:avLst/>
            <a:gdLst/>
            <a:ahLst/>
            <a:cxnLst/>
            <a:rect r="r" b="b" t="t" l="l"/>
            <a:pathLst>
              <a:path h="2782408" w="2782408">
                <a:moveTo>
                  <a:pt x="0" y="0"/>
                </a:moveTo>
                <a:lnTo>
                  <a:pt x="2782408" y="0"/>
                </a:lnTo>
                <a:lnTo>
                  <a:pt x="2782408" y="2782408"/>
                </a:lnTo>
                <a:lnTo>
                  <a:pt x="0" y="2782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937396" y="-1688002"/>
            <a:ext cx="3237907" cy="4591031"/>
            <a:chOff x="0" y="0"/>
            <a:chExt cx="4317209" cy="6121375"/>
          </a:xfrm>
        </p:grpSpPr>
        <p:grpSp>
          <p:nvGrpSpPr>
            <p:cNvPr name="Group 5" id="5"/>
            <p:cNvGrpSpPr/>
            <p:nvPr/>
          </p:nvGrpSpPr>
          <p:grpSpPr>
            <a:xfrm rot="0">
              <a:off x="834410" y="1038800"/>
              <a:ext cx="2610701" cy="5082575"/>
              <a:chOff x="0" y="0"/>
              <a:chExt cx="585263" cy="1139404"/>
            </a:xfrm>
          </p:grpSpPr>
          <p:sp>
            <p:nvSpPr>
              <p:cNvPr name="Freeform 6" id="6"/>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0170C0"/>
              </a:solidFill>
            </p:spPr>
          </p:sp>
          <p:sp>
            <p:nvSpPr>
              <p:cNvPr name="TextBox 7" id="7"/>
              <p:cNvSpPr txBox="true"/>
              <p:nvPr/>
            </p:nvSpPr>
            <p:spPr>
              <a:xfrm>
                <a:off x="0" y="-47625"/>
                <a:ext cx="585263" cy="1060029"/>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2251314" y="2774804"/>
              <a:ext cx="2065895" cy="206589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B0E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0" y="0"/>
              <a:ext cx="1657891" cy="4141745"/>
              <a:chOff x="0" y="0"/>
              <a:chExt cx="456090" cy="1139404"/>
            </a:xfrm>
          </p:grpSpPr>
          <p:sp>
            <p:nvSpPr>
              <p:cNvPr name="Freeform 12" id="12"/>
              <p:cNvSpPr/>
              <p:nvPr/>
            </p:nvSpPr>
            <p:spPr>
              <a:xfrm flipH="false" flipV="false" rot="0">
                <a:off x="0" y="0"/>
                <a:ext cx="456090" cy="1139404"/>
              </a:xfrm>
              <a:custGeom>
                <a:avLst/>
                <a:gdLst/>
                <a:ahLst/>
                <a:cxnLst/>
                <a:rect r="r" b="b" t="t" l="l"/>
                <a:pathLst>
                  <a:path h="1139404" w="456090">
                    <a:moveTo>
                      <a:pt x="152112" y="1120335"/>
                    </a:moveTo>
                    <a:cubicBezTo>
                      <a:pt x="175495" y="1131849"/>
                      <a:pt x="202078" y="1139404"/>
                      <a:pt x="228168" y="1139404"/>
                    </a:cubicBezTo>
                    <a:cubicBezTo>
                      <a:pt x="254259" y="1139404"/>
                      <a:pt x="279365" y="1132927"/>
                      <a:pt x="302501" y="1121413"/>
                    </a:cubicBezTo>
                    <a:cubicBezTo>
                      <a:pt x="302994" y="1121054"/>
                      <a:pt x="303486" y="1121054"/>
                      <a:pt x="303978" y="1120694"/>
                    </a:cubicBezTo>
                    <a:cubicBezTo>
                      <a:pt x="390864" y="1074639"/>
                      <a:pt x="454859" y="953025"/>
                      <a:pt x="456090" y="803647"/>
                    </a:cubicBezTo>
                    <a:lnTo>
                      <a:pt x="456090" y="0"/>
                    </a:lnTo>
                    <a:lnTo>
                      <a:pt x="0" y="0"/>
                    </a:lnTo>
                    <a:lnTo>
                      <a:pt x="0" y="803051"/>
                    </a:lnTo>
                    <a:cubicBezTo>
                      <a:pt x="1231" y="953744"/>
                      <a:pt x="64241" y="1075359"/>
                      <a:pt x="152112" y="1120335"/>
                    </a:cubicBezTo>
                    <a:close/>
                  </a:path>
                </a:pathLst>
              </a:custGeom>
              <a:solidFill>
                <a:srgbClr val="10B0EF">
                  <a:alpha val="83922"/>
                </a:srgbClr>
              </a:solidFill>
            </p:spPr>
          </p:sp>
          <p:sp>
            <p:nvSpPr>
              <p:cNvPr name="TextBox 13" id="13"/>
              <p:cNvSpPr txBox="true"/>
              <p:nvPr/>
            </p:nvSpPr>
            <p:spPr>
              <a:xfrm>
                <a:off x="0" y="-47625"/>
                <a:ext cx="456090" cy="1060029"/>
              </a:xfrm>
              <a:prstGeom prst="rect">
                <a:avLst/>
              </a:prstGeom>
            </p:spPr>
            <p:txBody>
              <a:bodyPr anchor="ctr" rtlCol="false" tIns="50800" lIns="50800" bIns="50800" rIns="50800"/>
              <a:lstStyle/>
              <a:p>
                <a:pPr algn="ctr">
                  <a:lnSpc>
                    <a:spcPts val="2940"/>
                  </a:lnSpc>
                </a:pPr>
              </a:p>
            </p:txBody>
          </p:sp>
        </p:grpSp>
      </p:grpSp>
      <p:sp>
        <p:nvSpPr>
          <p:cNvPr name="Freeform 14" id="14"/>
          <p:cNvSpPr/>
          <p:nvPr/>
        </p:nvSpPr>
        <p:spPr>
          <a:xfrm flipH="false" flipV="false" rot="2700000">
            <a:off x="-385230" y="9325747"/>
            <a:ext cx="1900826" cy="1026446"/>
          </a:xfrm>
          <a:custGeom>
            <a:avLst/>
            <a:gdLst/>
            <a:ahLst/>
            <a:cxnLst/>
            <a:rect r="r" b="b" t="t" l="l"/>
            <a:pathLst>
              <a:path h="1026446" w="1900826">
                <a:moveTo>
                  <a:pt x="0" y="0"/>
                </a:moveTo>
                <a:lnTo>
                  <a:pt x="1900826" y="0"/>
                </a:lnTo>
                <a:lnTo>
                  <a:pt x="1900826" y="1026447"/>
                </a:lnTo>
                <a:lnTo>
                  <a:pt x="0" y="1026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2093523" y="965573"/>
            <a:ext cx="13130917" cy="1033145"/>
          </a:xfrm>
          <a:prstGeom prst="rect">
            <a:avLst/>
          </a:prstGeom>
        </p:spPr>
        <p:txBody>
          <a:bodyPr anchor="t" rtlCol="false" tIns="0" lIns="0" bIns="0" rIns="0">
            <a:spAutoFit/>
          </a:bodyPr>
          <a:lstStyle/>
          <a:p>
            <a:pPr algn="ctr">
              <a:lnSpc>
                <a:spcPts val="8319"/>
              </a:lnSpc>
            </a:pPr>
            <a:r>
              <a:rPr lang="en-US" b="true" sz="6399" spc="63">
                <a:solidFill>
                  <a:srgbClr val="0170C0"/>
                </a:solidFill>
                <a:latin typeface="Oswald Bold"/>
                <a:ea typeface="Oswald Bold"/>
                <a:cs typeface="Oswald Bold"/>
                <a:sym typeface="Oswald Bold"/>
              </a:rPr>
              <a:t>RECOMMENDATIONS (BASED ON DATA)</a:t>
            </a:r>
          </a:p>
        </p:txBody>
      </p:sp>
      <p:sp>
        <p:nvSpPr>
          <p:cNvPr name="TextBox 16" id="16"/>
          <p:cNvSpPr txBox="true"/>
          <p:nvPr/>
        </p:nvSpPr>
        <p:spPr>
          <a:xfrm rot="0">
            <a:off x="1600130" y="2418995"/>
            <a:ext cx="14843179" cy="5876925"/>
          </a:xfrm>
          <a:prstGeom prst="rect">
            <a:avLst/>
          </a:prstGeom>
        </p:spPr>
        <p:txBody>
          <a:bodyPr anchor="t" rtlCol="false" tIns="0" lIns="0" bIns="0" rIns="0">
            <a:spAutoFit/>
          </a:bodyPr>
          <a:lstStyle/>
          <a:p>
            <a:pPr algn="ctr">
              <a:lnSpc>
                <a:spcPts val="4200"/>
              </a:lnSpc>
            </a:pPr>
            <a:r>
              <a:rPr lang="en-US" sz="3000" b="true">
                <a:solidFill>
                  <a:srgbClr val="FF3131"/>
                </a:solidFill>
                <a:latin typeface="Poppins Bold"/>
                <a:ea typeface="Poppins Bold"/>
                <a:cs typeface="Poppins Bold"/>
                <a:sym typeface="Poppins Bold"/>
              </a:rPr>
              <a:t>1.  Awareness and Caution</a:t>
            </a:r>
          </a:p>
          <a:p>
            <a:pPr algn="l">
              <a:lnSpc>
                <a:spcPts val="4200"/>
              </a:lnSpc>
            </a:pPr>
          </a:p>
          <a:p>
            <a:pPr algn="l">
              <a:lnSpc>
                <a:spcPts val="4200"/>
              </a:lnSpc>
            </a:pPr>
            <a:r>
              <a:rPr lang="en-US" sz="3000">
                <a:solidFill>
                  <a:srgbClr val="545454"/>
                </a:solidFill>
                <a:latin typeface="Poppins"/>
                <a:ea typeface="Poppins"/>
                <a:cs typeface="Poppins"/>
                <a:sym typeface="Poppins"/>
              </a:rPr>
              <a:t>Given the significant in blood pressure observed, particularly among male volunteers, it is crucial to raise awareness about the potential effects of energy drinks, such as Red Bull, on blood pressure levels. Individual should exercise caution when  consuming </a:t>
            </a:r>
            <a:r>
              <a:rPr lang="en-US" sz="3000">
                <a:solidFill>
                  <a:srgbClr val="545454"/>
                </a:solidFill>
                <a:latin typeface="Poppins"/>
                <a:ea typeface="Poppins"/>
                <a:cs typeface="Poppins"/>
                <a:sym typeface="Poppins"/>
              </a:rPr>
              <a:t>t</a:t>
            </a:r>
            <a:r>
              <a:rPr lang="en-US" sz="3000">
                <a:solidFill>
                  <a:srgbClr val="545454"/>
                </a:solidFill>
                <a:latin typeface="Poppins"/>
                <a:ea typeface="Poppins"/>
                <a:cs typeface="Poppins"/>
                <a:sym typeface="Poppins"/>
              </a:rPr>
              <a:t>hese beve</a:t>
            </a:r>
            <a:r>
              <a:rPr lang="en-US" sz="3000">
                <a:solidFill>
                  <a:srgbClr val="545454"/>
                </a:solidFill>
                <a:latin typeface="Poppins"/>
                <a:ea typeface="Poppins"/>
                <a:cs typeface="Poppins"/>
                <a:sym typeface="Poppins"/>
              </a:rPr>
              <a:t>r</a:t>
            </a:r>
            <a:r>
              <a:rPr lang="en-US" sz="3000">
                <a:solidFill>
                  <a:srgbClr val="545454"/>
                </a:solidFill>
                <a:latin typeface="Poppins"/>
                <a:ea typeface="Poppins"/>
                <a:cs typeface="Poppins"/>
                <a:sym typeface="Poppins"/>
              </a:rPr>
              <a:t>ag</a:t>
            </a:r>
            <a:r>
              <a:rPr lang="en-US" sz="3000">
                <a:solidFill>
                  <a:srgbClr val="545454"/>
                </a:solidFill>
                <a:latin typeface="Poppins"/>
                <a:ea typeface="Poppins"/>
                <a:cs typeface="Poppins"/>
                <a:sym typeface="Poppins"/>
              </a:rPr>
              <a:t>e</a:t>
            </a:r>
            <a:r>
              <a:rPr lang="en-US" sz="3000">
                <a:solidFill>
                  <a:srgbClr val="545454"/>
                </a:solidFill>
                <a:latin typeface="Poppins"/>
                <a:ea typeface="Poppins"/>
                <a:cs typeface="Poppins"/>
                <a:sym typeface="Poppins"/>
              </a:rPr>
              <a:t>s, </a:t>
            </a:r>
            <a:r>
              <a:rPr lang="en-US" sz="3000">
                <a:solidFill>
                  <a:srgbClr val="545454"/>
                </a:solidFill>
                <a:latin typeface="Poppins"/>
                <a:ea typeface="Poppins"/>
                <a:cs typeface="Poppins"/>
                <a:sym typeface="Poppins"/>
              </a:rPr>
              <a:t>e</a:t>
            </a:r>
            <a:r>
              <a:rPr lang="en-US" sz="3000">
                <a:solidFill>
                  <a:srgbClr val="545454"/>
                </a:solidFill>
                <a:latin typeface="Poppins"/>
                <a:ea typeface="Poppins"/>
                <a:cs typeface="Poppins"/>
                <a:sym typeface="Poppins"/>
              </a:rPr>
              <a:t>special</a:t>
            </a:r>
            <a:r>
              <a:rPr lang="en-US" sz="3000">
                <a:solidFill>
                  <a:srgbClr val="545454"/>
                </a:solidFill>
                <a:latin typeface="Poppins"/>
                <a:ea typeface="Poppins"/>
                <a:cs typeface="Poppins"/>
                <a:sym typeface="Poppins"/>
              </a:rPr>
              <a:t>ly</a:t>
            </a:r>
            <a:r>
              <a:rPr lang="en-US" sz="3000">
                <a:solidFill>
                  <a:srgbClr val="545454"/>
                </a:solidFill>
                <a:latin typeface="Poppins"/>
                <a:ea typeface="Poppins"/>
                <a:cs typeface="Poppins"/>
                <a:sym typeface="Poppins"/>
              </a:rPr>
              <a:t>,</a:t>
            </a:r>
            <a:r>
              <a:rPr lang="en-US" sz="3000">
                <a:solidFill>
                  <a:srgbClr val="545454"/>
                </a:solidFill>
                <a:latin typeface="Poppins"/>
                <a:ea typeface="Poppins"/>
                <a:cs typeface="Poppins"/>
                <a:sym typeface="Poppins"/>
              </a:rPr>
              <a:t> </a:t>
            </a:r>
            <a:r>
              <a:rPr lang="en-US" sz="3000">
                <a:solidFill>
                  <a:srgbClr val="545454"/>
                </a:solidFill>
                <a:latin typeface="Poppins"/>
                <a:ea typeface="Poppins"/>
                <a:cs typeface="Poppins"/>
                <a:sym typeface="Poppins"/>
              </a:rPr>
              <a:t>if t</a:t>
            </a:r>
            <a:r>
              <a:rPr lang="en-US" sz="3000">
                <a:solidFill>
                  <a:srgbClr val="545454"/>
                </a:solidFill>
                <a:latin typeface="Poppins"/>
                <a:ea typeface="Poppins"/>
                <a:cs typeface="Poppins"/>
                <a:sym typeface="Poppins"/>
              </a:rPr>
              <a:t>h</a:t>
            </a:r>
            <a:r>
              <a:rPr lang="en-US" sz="3000">
                <a:solidFill>
                  <a:srgbClr val="545454"/>
                </a:solidFill>
                <a:latin typeface="Poppins"/>
                <a:ea typeface="Poppins"/>
                <a:cs typeface="Poppins"/>
                <a:sym typeface="Poppins"/>
              </a:rPr>
              <a:t>ey have pre-ex</a:t>
            </a:r>
            <a:r>
              <a:rPr lang="en-US" sz="3000">
                <a:solidFill>
                  <a:srgbClr val="545454"/>
                </a:solidFill>
                <a:latin typeface="Poppins"/>
                <a:ea typeface="Poppins"/>
                <a:cs typeface="Poppins"/>
                <a:sym typeface="Poppins"/>
              </a:rPr>
              <a:t>i</a:t>
            </a:r>
            <a:r>
              <a:rPr lang="en-US" sz="3000">
                <a:solidFill>
                  <a:srgbClr val="545454"/>
                </a:solidFill>
                <a:latin typeface="Poppins"/>
                <a:ea typeface="Poppins"/>
                <a:cs typeface="Poppins"/>
                <a:sym typeface="Poppins"/>
              </a:rPr>
              <a:t>stin</a:t>
            </a:r>
            <a:r>
              <a:rPr lang="en-US" sz="3000">
                <a:solidFill>
                  <a:srgbClr val="545454"/>
                </a:solidFill>
                <a:latin typeface="Poppins"/>
                <a:ea typeface="Poppins"/>
                <a:cs typeface="Poppins"/>
                <a:sym typeface="Poppins"/>
              </a:rPr>
              <a:t>g </a:t>
            </a:r>
            <a:r>
              <a:rPr lang="en-US" sz="3000">
                <a:solidFill>
                  <a:srgbClr val="545454"/>
                </a:solidFill>
                <a:latin typeface="Poppins"/>
                <a:ea typeface="Poppins"/>
                <a:cs typeface="Poppins"/>
                <a:sym typeface="Poppins"/>
              </a:rPr>
              <a:t>card</a:t>
            </a:r>
            <a:r>
              <a:rPr lang="en-US" sz="3000">
                <a:solidFill>
                  <a:srgbClr val="545454"/>
                </a:solidFill>
                <a:latin typeface="Poppins"/>
                <a:ea typeface="Poppins"/>
                <a:cs typeface="Poppins"/>
                <a:sym typeface="Poppins"/>
              </a:rPr>
              <a:t>i</a:t>
            </a:r>
            <a:r>
              <a:rPr lang="en-US" sz="3000">
                <a:solidFill>
                  <a:srgbClr val="545454"/>
                </a:solidFill>
                <a:latin typeface="Poppins"/>
                <a:ea typeface="Poppins"/>
                <a:cs typeface="Poppins"/>
                <a:sym typeface="Poppins"/>
              </a:rPr>
              <a:t>ovascular co</a:t>
            </a:r>
            <a:r>
              <a:rPr lang="en-US" sz="3000">
                <a:solidFill>
                  <a:srgbClr val="545454"/>
                </a:solidFill>
                <a:latin typeface="Poppins"/>
                <a:ea typeface="Poppins"/>
                <a:cs typeface="Poppins"/>
                <a:sym typeface="Poppins"/>
              </a:rPr>
              <a:t>nc</a:t>
            </a:r>
            <a:r>
              <a:rPr lang="en-US" sz="3000">
                <a:solidFill>
                  <a:srgbClr val="545454"/>
                </a:solidFill>
                <a:latin typeface="Poppins"/>
                <a:ea typeface="Poppins"/>
                <a:cs typeface="Poppins"/>
                <a:sym typeface="Poppins"/>
              </a:rPr>
              <a:t>e</a:t>
            </a:r>
            <a:r>
              <a:rPr lang="en-US" sz="3000">
                <a:solidFill>
                  <a:srgbClr val="545454"/>
                </a:solidFill>
                <a:latin typeface="Poppins"/>
                <a:ea typeface="Poppins"/>
                <a:cs typeface="Poppins"/>
                <a:sym typeface="Poppins"/>
              </a:rPr>
              <a:t>r</a:t>
            </a:r>
            <a:r>
              <a:rPr lang="en-US" sz="3000">
                <a:solidFill>
                  <a:srgbClr val="545454"/>
                </a:solidFill>
                <a:latin typeface="Poppins"/>
                <a:ea typeface="Poppins"/>
                <a:cs typeface="Poppins"/>
                <a:sym typeface="Poppins"/>
              </a:rPr>
              <a:t>ns. H</a:t>
            </a:r>
            <a:r>
              <a:rPr lang="en-US" sz="3000">
                <a:solidFill>
                  <a:srgbClr val="545454"/>
                </a:solidFill>
                <a:latin typeface="Poppins"/>
                <a:ea typeface="Poppins"/>
                <a:cs typeface="Poppins"/>
                <a:sym typeface="Poppins"/>
              </a:rPr>
              <a:t>ea</a:t>
            </a:r>
            <a:r>
              <a:rPr lang="en-US" sz="3000">
                <a:solidFill>
                  <a:srgbClr val="545454"/>
                </a:solidFill>
                <a:latin typeface="Poppins"/>
                <a:ea typeface="Poppins"/>
                <a:cs typeface="Poppins"/>
                <a:sym typeface="Poppins"/>
              </a:rPr>
              <a:t>lthcare provider</a:t>
            </a:r>
            <a:r>
              <a:rPr lang="en-US" sz="3000">
                <a:solidFill>
                  <a:srgbClr val="545454"/>
                </a:solidFill>
                <a:latin typeface="Poppins"/>
                <a:ea typeface="Poppins"/>
                <a:cs typeface="Poppins"/>
                <a:sym typeface="Poppins"/>
              </a:rPr>
              <a:t>s</a:t>
            </a:r>
            <a:r>
              <a:rPr lang="en-US" sz="3000">
                <a:solidFill>
                  <a:srgbClr val="545454"/>
                </a:solidFill>
                <a:latin typeface="Poppins"/>
                <a:ea typeface="Poppins"/>
                <a:cs typeface="Poppins"/>
                <a:sym typeface="Poppins"/>
              </a:rPr>
              <a:t> should also  educat</a:t>
            </a:r>
            <a:r>
              <a:rPr lang="en-US" sz="3000">
                <a:solidFill>
                  <a:srgbClr val="545454"/>
                </a:solidFill>
                <a:latin typeface="Poppins"/>
                <a:ea typeface="Poppins"/>
                <a:cs typeface="Poppins"/>
                <a:sym typeface="Poppins"/>
              </a:rPr>
              <a:t>e </a:t>
            </a:r>
            <a:r>
              <a:rPr lang="en-US" sz="3000">
                <a:solidFill>
                  <a:srgbClr val="545454"/>
                </a:solidFill>
                <a:latin typeface="Poppins"/>
                <a:ea typeface="Poppins"/>
                <a:cs typeface="Poppins"/>
                <a:sym typeface="Poppins"/>
              </a:rPr>
              <a:t>their patients about the potential risks and advise moderation or avoidance when necessary.</a:t>
            </a:r>
          </a:p>
          <a:p>
            <a:pPr algn="l">
              <a:lnSpc>
                <a:spcPts val="4200"/>
              </a:lnSpc>
            </a:pPr>
          </a:p>
          <a:p>
            <a:pPr algn="l">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12888" t="0" r="-12888" b="0"/>
            </a:stretch>
          </a:blipFill>
        </p:spPr>
      </p:sp>
      <p:sp>
        <p:nvSpPr>
          <p:cNvPr name="Freeform 3" id="3"/>
          <p:cNvSpPr/>
          <p:nvPr/>
        </p:nvSpPr>
        <p:spPr>
          <a:xfrm flipH="false" flipV="false" rot="-10800000">
            <a:off x="-891999" y="-783690"/>
            <a:ext cx="2782408" cy="2782408"/>
          </a:xfrm>
          <a:custGeom>
            <a:avLst/>
            <a:gdLst/>
            <a:ahLst/>
            <a:cxnLst/>
            <a:rect r="r" b="b" t="t" l="l"/>
            <a:pathLst>
              <a:path h="2782408" w="2782408">
                <a:moveTo>
                  <a:pt x="0" y="0"/>
                </a:moveTo>
                <a:lnTo>
                  <a:pt x="2782408" y="0"/>
                </a:lnTo>
                <a:lnTo>
                  <a:pt x="2782408" y="2782408"/>
                </a:lnTo>
                <a:lnTo>
                  <a:pt x="0" y="2782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937396" y="-1688002"/>
            <a:ext cx="3237907" cy="4591031"/>
            <a:chOff x="0" y="0"/>
            <a:chExt cx="4317209" cy="6121375"/>
          </a:xfrm>
        </p:grpSpPr>
        <p:grpSp>
          <p:nvGrpSpPr>
            <p:cNvPr name="Group 5" id="5"/>
            <p:cNvGrpSpPr/>
            <p:nvPr/>
          </p:nvGrpSpPr>
          <p:grpSpPr>
            <a:xfrm rot="0">
              <a:off x="834410" y="1038800"/>
              <a:ext cx="2610701" cy="5082575"/>
              <a:chOff x="0" y="0"/>
              <a:chExt cx="585263" cy="1139404"/>
            </a:xfrm>
          </p:grpSpPr>
          <p:sp>
            <p:nvSpPr>
              <p:cNvPr name="Freeform 6" id="6"/>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0170C0"/>
              </a:solidFill>
            </p:spPr>
          </p:sp>
          <p:sp>
            <p:nvSpPr>
              <p:cNvPr name="TextBox 7" id="7"/>
              <p:cNvSpPr txBox="true"/>
              <p:nvPr/>
            </p:nvSpPr>
            <p:spPr>
              <a:xfrm>
                <a:off x="0" y="-47625"/>
                <a:ext cx="585263" cy="1060029"/>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2251314" y="2774804"/>
              <a:ext cx="2065895" cy="206589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B0E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0" y="0"/>
              <a:ext cx="1657891" cy="4141745"/>
              <a:chOff x="0" y="0"/>
              <a:chExt cx="456090" cy="1139404"/>
            </a:xfrm>
          </p:grpSpPr>
          <p:sp>
            <p:nvSpPr>
              <p:cNvPr name="Freeform 12" id="12"/>
              <p:cNvSpPr/>
              <p:nvPr/>
            </p:nvSpPr>
            <p:spPr>
              <a:xfrm flipH="false" flipV="false" rot="0">
                <a:off x="0" y="0"/>
                <a:ext cx="456090" cy="1139404"/>
              </a:xfrm>
              <a:custGeom>
                <a:avLst/>
                <a:gdLst/>
                <a:ahLst/>
                <a:cxnLst/>
                <a:rect r="r" b="b" t="t" l="l"/>
                <a:pathLst>
                  <a:path h="1139404" w="456090">
                    <a:moveTo>
                      <a:pt x="152112" y="1120335"/>
                    </a:moveTo>
                    <a:cubicBezTo>
                      <a:pt x="175495" y="1131849"/>
                      <a:pt x="202078" y="1139404"/>
                      <a:pt x="228168" y="1139404"/>
                    </a:cubicBezTo>
                    <a:cubicBezTo>
                      <a:pt x="254259" y="1139404"/>
                      <a:pt x="279365" y="1132927"/>
                      <a:pt x="302501" y="1121413"/>
                    </a:cubicBezTo>
                    <a:cubicBezTo>
                      <a:pt x="302994" y="1121054"/>
                      <a:pt x="303486" y="1121054"/>
                      <a:pt x="303978" y="1120694"/>
                    </a:cubicBezTo>
                    <a:cubicBezTo>
                      <a:pt x="390864" y="1074639"/>
                      <a:pt x="454859" y="953025"/>
                      <a:pt x="456090" y="803647"/>
                    </a:cubicBezTo>
                    <a:lnTo>
                      <a:pt x="456090" y="0"/>
                    </a:lnTo>
                    <a:lnTo>
                      <a:pt x="0" y="0"/>
                    </a:lnTo>
                    <a:lnTo>
                      <a:pt x="0" y="803051"/>
                    </a:lnTo>
                    <a:cubicBezTo>
                      <a:pt x="1231" y="953744"/>
                      <a:pt x="64241" y="1075359"/>
                      <a:pt x="152112" y="1120335"/>
                    </a:cubicBezTo>
                    <a:close/>
                  </a:path>
                </a:pathLst>
              </a:custGeom>
              <a:solidFill>
                <a:srgbClr val="10B0EF">
                  <a:alpha val="83922"/>
                </a:srgbClr>
              </a:solidFill>
            </p:spPr>
          </p:sp>
          <p:sp>
            <p:nvSpPr>
              <p:cNvPr name="TextBox 13" id="13"/>
              <p:cNvSpPr txBox="true"/>
              <p:nvPr/>
            </p:nvSpPr>
            <p:spPr>
              <a:xfrm>
                <a:off x="0" y="-47625"/>
                <a:ext cx="456090" cy="1060029"/>
              </a:xfrm>
              <a:prstGeom prst="rect">
                <a:avLst/>
              </a:prstGeom>
            </p:spPr>
            <p:txBody>
              <a:bodyPr anchor="ctr" rtlCol="false" tIns="50800" lIns="50800" bIns="50800" rIns="50800"/>
              <a:lstStyle/>
              <a:p>
                <a:pPr algn="ctr">
                  <a:lnSpc>
                    <a:spcPts val="2940"/>
                  </a:lnSpc>
                </a:pPr>
              </a:p>
            </p:txBody>
          </p:sp>
        </p:grpSp>
      </p:grpSp>
      <p:sp>
        <p:nvSpPr>
          <p:cNvPr name="Freeform 14" id="14"/>
          <p:cNvSpPr/>
          <p:nvPr/>
        </p:nvSpPr>
        <p:spPr>
          <a:xfrm flipH="false" flipV="false" rot="2700000">
            <a:off x="-385230" y="9325747"/>
            <a:ext cx="1900826" cy="1026446"/>
          </a:xfrm>
          <a:custGeom>
            <a:avLst/>
            <a:gdLst/>
            <a:ahLst/>
            <a:cxnLst/>
            <a:rect r="r" b="b" t="t" l="l"/>
            <a:pathLst>
              <a:path h="1026446" w="1900826">
                <a:moveTo>
                  <a:pt x="0" y="0"/>
                </a:moveTo>
                <a:lnTo>
                  <a:pt x="1900826" y="0"/>
                </a:lnTo>
                <a:lnTo>
                  <a:pt x="1900826" y="1026447"/>
                </a:lnTo>
                <a:lnTo>
                  <a:pt x="0" y="1026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2093523" y="965573"/>
            <a:ext cx="13130917" cy="1033145"/>
          </a:xfrm>
          <a:prstGeom prst="rect">
            <a:avLst/>
          </a:prstGeom>
        </p:spPr>
        <p:txBody>
          <a:bodyPr anchor="t" rtlCol="false" tIns="0" lIns="0" bIns="0" rIns="0">
            <a:spAutoFit/>
          </a:bodyPr>
          <a:lstStyle/>
          <a:p>
            <a:pPr algn="ctr">
              <a:lnSpc>
                <a:spcPts val="8319"/>
              </a:lnSpc>
            </a:pPr>
            <a:r>
              <a:rPr lang="en-US" b="true" sz="6399" spc="63">
                <a:solidFill>
                  <a:srgbClr val="0170C0"/>
                </a:solidFill>
                <a:latin typeface="Oswald Bold"/>
                <a:ea typeface="Oswald Bold"/>
                <a:cs typeface="Oswald Bold"/>
                <a:sym typeface="Oswald Bold"/>
              </a:rPr>
              <a:t>RECOMMENDATIONS (BASED ON DATA)</a:t>
            </a:r>
          </a:p>
        </p:txBody>
      </p:sp>
      <p:sp>
        <p:nvSpPr>
          <p:cNvPr name="TextBox 16" id="16"/>
          <p:cNvSpPr txBox="true"/>
          <p:nvPr/>
        </p:nvSpPr>
        <p:spPr>
          <a:xfrm rot="0">
            <a:off x="1600130" y="2418995"/>
            <a:ext cx="14843179" cy="5876925"/>
          </a:xfrm>
          <a:prstGeom prst="rect">
            <a:avLst/>
          </a:prstGeom>
        </p:spPr>
        <p:txBody>
          <a:bodyPr anchor="t" rtlCol="false" tIns="0" lIns="0" bIns="0" rIns="0">
            <a:spAutoFit/>
          </a:bodyPr>
          <a:lstStyle/>
          <a:p>
            <a:pPr algn="ctr">
              <a:lnSpc>
                <a:spcPts val="4200"/>
              </a:lnSpc>
            </a:pPr>
            <a:r>
              <a:rPr lang="en-US" sz="3000" b="true">
                <a:solidFill>
                  <a:srgbClr val="FF3131"/>
                </a:solidFill>
                <a:latin typeface="Poppins Bold"/>
                <a:ea typeface="Poppins Bold"/>
                <a:cs typeface="Poppins Bold"/>
                <a:sym typeface="Poppins Bold"/>
              </a:rPr>
              <a:t>2. Further Investigation</a:t>
            </a:r>
          </a:p>
          <a:p>
            <a:pPr algn="ctr">
              <a:lnSpc>
                <a:spcPts val="4200"/>
              </a:lnSpc>
            </a:pPr>
          </a:p>
          <a:p>
            <a:pPr algn="l">
              <a:lnSpc>
                <a:spcPts val="4200"/>
              </a:lnSpc>
            </a:pPr>
            <a:r>
              <a:rPr lang="en-US" sz="3000">
                <a:solidFill>
                  <a:srgbClr val="545454"/>
                </a:solidFill>
                <a:latin typeface="Poppins"/>
                <a:ea typeface="Poppins"/>
                <a:cs typeface="Poppins"/>
                <a:sym typeface="Poppins"/>
              </a:rPr>
              <a:t>The variations observed across gender and age groups, as well as the presence of outliers, indicate the need for further research and investigation. Further studies should explore the underlying factors contributing to the gender disparities, age-related variations, and extreme blood pressure responses observed. This will help in developing a more comprehensive understanding of the complex relationship between energy drinks and blood pressure.</a:t>
            </a:r>
          </a:p>
          <a:p>
            <a:pPr algn="ctr">
              <a:lnSpc>
                <a:spcPts val="4200"/>
              </a:lnSpc>
            </a:pPr>
          </a:p>
          <a:p>
            <a:pPr algn="l">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12888" t="0" r="-12888" b="0"/>
            </a:stretch>
          </a:blipFill>
        </p:spPr>
      </p:sp>
      <p:sp>
        <p:nvSpPr>
          <p:cNvPr name="Freeform 3" id="3"/>
          <p:cNvSpPr/>
          <p:nvPr/>
        </p:nvSpPr>
        <p:spPr>
          <a:xfrm flipH="false" flipV="false" rot="-10800000">
            <a:off x="-891999" y="-783690"/>
            <a:ext cx="2782408" cy="2782408"/>
          </a:xfrm>
          <a:custGeom>
            <a:avLst/>
            <a:gdLst/>
            <a:ahLst/>
            <a:cxnLst/>
            <a:rect r="r" b="b" t="t" l="l"/>
            <a:pathLst>
              <a:path h="2782408" w="2782408">
                <a:moveTo>
                  <a:pt x="0" y="0"/>
                </a:moveTo>
                <a:lnTo>
                  <a:pt x="2782408" y="0"/>
                </a:lnTo>
                <a:lnTo>
                  <a:pt x="2782408" y="2782408"/>
                </a:lnTo>
                <a:lnTo>
                  <a:pt x="0" y="2782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937396" y="-1688002"/>
            <a:ext cx="3237907" cy="4591031"/>
            <a:chOff x="0" y="0"/>
            <a:chExt cx="4317209" cy="6121375"/>
          </a:xfrm>
        </p:grpSpPr>
        <p:grpSp>
          <p:nvGrpSpPr>
            <p:cNvPr name="Group 5" id="5"/>
            <p:cNvGrpSpPr/>
            <p:nvPr/>
          </p:nvGrpSpPr>
          <p:grpSpPr>
            <a:xfrm rot="0">
              <a:off x="834410" y="1038800"/>
              <a:ext cx="2610701" cy="5082575"/>
              <a:chOff x="0" y="0"/>
              <a:chExt cx="585263" cy="1139404"/>
            </a:xfrm>
          </p:grpSpPr>
          <p:sp>
            <p:nvSpPr>
              <p:cNvPr name="Freeform 6" id="6"/>
              <p:cNvSpPr/>
              <p:nvPr/>
            </p:nvSpPr>
            <p:spPr>
              <a:xfrm flipH="false" flipV="false" rot="0">
                <a:off x="0" y="0"/>
                <a:ext cx="585263" cy="1139404"/>
              </a:xfrm>
              <a:custGeom>
                <a:avLst/>
                <a:gdLst/>
                <a:ahLst/>
                <a:cxnLst/>
                <a:rect r="r" b="b" t="t" l="l"/>
                <a:pathLst>
                  <a:path h="1139404" w="585263">
                    <a:moveTo>
                      <a:pt x="195193" y="1120335"/>
                    </a:moveTo>
                    <a:cubicBezTo>
                      <a:pt x="225198" y="1131849"/>
                      <a:pt x="259310" y="1139404"/>
                      <a:pt x="292789" y="1139404"/>
                    </a:cubicBezTo>
                    <a:cubicBezTo>
                      <a:pt x="326269" y="1139404"/>
                      <a:pt x="358486" y="1132927"/>
                      <a:pt x="388175" y="1121413"/>
                    </a:cubicBezTo>
                    <a:cubicBezTo>
                      <a:pt x="388807" y="1121054"/>
                      <a:pt x="389438" y="1121054"/>
                      <a:pt x="390070" y="1120694"/>
                    </a:cubicBezTo>
                    <a:cubicBezTo>
                      <a:pt x="501564" y="1074639"/>
                      <a:pt x="583684" y="953025"/>
                      <a:pt x="585263" y="803647"/>
                    </a:cubicBezTo>
                    <a:lnTo>
                      <a:pt x="585263" y="0"/>
                    </a:lnTo>
                    <a:lnTo>
                      <a:pt x="0" y="0"/>
                    </a:lnTo>
                    <a:lnTo>
                      <a:pt x="0" y="803051"/>
                    </a:lnTo>
                    <a:cubicBezTo>
                      <a:pt x="1579" y="953744"/>
                      <a:pt x="82436" y="1075359"/>
                      <a:pt x="195193" y="1120335"/>
                    </a:cubicBezTo>
                    <a:close/>
                  </a:path>
                </a:pathLst>
              </a:custGeom>
              <a:solidFill>
                <a:srgbClr val="0170C0"/>
              </a:solidFill>
            </p:spPr>
          </p:sp>
          <p:sp>
            <p:nvSpPr>
              <p:cNvPr name="TextBox 7" id="7"/>
              <p:cNvSpPr txBox="true"/>
              <p:nvPr/>
            </p:nvSpPr>
            <p:spPr>
              <a:xfrm>
                <a:off x="0" y="-47625"/>
                <a:ext cx="585263" cy="1060029"/>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2251314" y="2774804"/>
              <a:ext cx="2065895" cy="206589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B0E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0" y="0"/>
              <a:ext cx="1657891" cy="4141745"/>
              <a:chOff x="0" y="0"/>
              <a:chExt cx="456090" cy="1139404"/>
            </a:xfrm>
          </p:grpSpPr>
          <p:sp>
            <p:nvSpPr>
              <p:cNvPr name="Freeform 12" id="12"/>
              <p:cNvSpPr/>
              <p:nvPr/>
            </p:nvSpPr>
            <p:spPr>
              <a:xfrm flipH="false" flipV="false" rot="0">
                <a:off x="0" y="0"/>
                <a:ext cx="456090" cy="1139404"/>
              </a:xfrm>
              <a:custGeom>
                <a:avLst/>
                <a:gdLst/>
                <a:ahLst/>
                <a:cxnLst/>
                <a:rect r="r" b="b" t="t" l="l"/>
                <a:pathLst>
                  <a:path h="1139404" w="456090">
                    <a:moveTo>
                      <a:pt x="152112" y="1120335"/>
                    </a:moveTo>
                    <a:cubicBezTo>
                      <a:pt x="175495" y="1131849"/>
                      <a:pt x="202078" y="1139404"/>
                      <a:pt x="228168" y="1139404"/>
                    </a:cubicBezTo>
                    <a:cubicBezTo>
                      <a:pt x="254259" y="1139404"/>
                      <a:pt x="279365" y="1132927"/>
                      <a:pt x="302501" y="1121413"/>
                    </a:cubicBezTo>
                    <a:cubicBezTo>
                      <a:pt x="302994" y="1121054"/>
                      <a:pt x="303486" y="1121054"/>
                      <a:pt x="303978" y="1120694"/>
                    </a:cubicBezTo>
                    <a:cubicBezTo>
                      <a:pt x="390864" y="1074639"/>
                      <a:pt x="454859" y="953025"/>
                      <a:pt x="456090" y="803647"/>
                    </a:cubicBezTo>
                    <a:lnTo>
                      <a:pt x="456090" y="0"/>
                    </a:lnTo>
                    <a:lnTo>
                      <a:pt x="0" y="0"/>
                    </a:lnTo>
                    <a:lnTo>
                      <a:pt x="0" y="803051"/>
                    </a:lnTo>
                    <a:cubicBezTo>
                      <a:pt x="1231" y="953744"/>
                      <a:pt x="64241" y="1075359"/>
                      <a:pt x="152112" y="1120335"/>
                    </a:cubicBezTo>
                    <a:close/>
                  </a:path>
                </a:pathLst>
              </a:custGeom>
              <a:solidFill>
                <a:srgbClr val="10B0EF">
                  <a:alpha val="83922"/>
                </a:srgbClr>
              </a:solidFill>
            </p:spPr>
          </p:sp>
          <p:sp>
            <p:nvSpPr>
              <p:cNvPr name="TextBox 13" id="13"/>
              <p:cNvSpPr txBox="true"/>
              <p:nvPr/>
            </p:nvSpPr>
            <p:spPr>
              <a:xfrm>
                <a:off x="0" y="-47625"/>
                <a:ext cx="456090" cy="1060029"/>
              </a:xfrm>
              <a:prstGeom prst="rect">
                <a:avLst/>
              </a:prstGeom>
            </p:spPr>
            <p:txBody>
              <a:bodyPr anchor="ctr" rtlCol="false" tIns="50800" lIns="50800" bIns="50800" rIns="50800"/>
              <a:lstStyle/>
              <a:p>
                <a:pPr algn="ctr">
                  <a:lnSpc>
                    <a:spcPts val="2940"/>
                  </a:lnSpc>
                </a:pPr>
              </a:p>
            </p:txBody>
          </p:sp>
        </p:grpSp>
      </p:grpSp>
      <p:sp>
        <p:nvSpPr>
          <p:cNvPr name="Freeform 14" id="14"/>
          <p:cNvSpPr/>
          <p:nvPr/>
        </p:nvSpPr>
        <p:spPr>
          <a:xfrm flipH="false" flipV="false" rot="2700000">
            <a:off x="-385230" y="9325747"/>
            <a:ext cx="1900826" cy="1026446"/>
          </a:xfrm>
          <a:custGeom>
            <a:avLst/>
            <a:gdLst/>
            <a:ahLst/>
            <a:cxnLst/>
            <a:rect r="r" b="b" t="t" l="l"/>
            <a:pathLst>
              <a:path h="1026446" w="1900826">
                <a:moveTo>
                  <a:pt x="0" y="0"/>
                </a:moveTo>
                <a:lnTo>
                  <a:pt x="1900826" y="0"/>
                </a:lnTo>
                <a:lnTo>
                  <a:pt x="1900826" y="1026447"/>
                </a:lnTo>
                <a:lnTo>
                  <a:pt x="0" y="1026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2093523" y="965573"/>
            <a:ext cx="13130917" cy="1033145"/>
          </a:xfrm>
          <a:prstGeom prst="rect">
            <a:avLst/>
          </a:prstGeom>
        </p:spPr>
        <p:txBody>
          <a:bodyPr anchor="t" rtlCol="false" tIns="0" lIns="0" bIns="0" rIns="0">
            <a:spAutoFit/>
          </a:bodyPr>
          <a:lstStyle/>
          <a:p>
            <a:pPr algn="ctr">
              <a:lnSpc>
                <a:spcPts val="8319"/>
              </a:lnSpc>
            </a:pPr>
            <a:r>
              <a:rPr lang="en-US" b="true" sz="6399" spc="63">
                <a:solidFill>
                  <a:srgbClr val="0170C0"/>
                </a:solidFill>
                <a:latin typeface="Oswald Bold"/>
                <a:ea typeface="Oswald Bold"/>
                <a:cs typeface="Oswald Bold"/>
                <a:sym typeface="Oswald Bold"/>
              </a:rPr>
              <a:t>RECOMMENDATIONS (BASED ON DATA)</a:t>
            </a:r>
          </a:p>
        </p:txBody>
      </p:sp>
      <p:sp>
        <p:nvSpPr>
          <p:cNvPr name="TextBox 16" id="16"/>
          <p:cNvSpPr txBox="true"/>
          <p:nvPr/>
        </p:nvSpPr>
        <p:spPr>
          <a:xfrm rot="0">
            <a:off x="1600130" y="2418995"/>
            <a:ext cx="14843179" cy="5876925"/>
          </a:xfrm>
          <a:prstGeom prst="rect">
            <a:avLst/>
          </a:prstGeom>
        </p:spPr>
        <p:txBody>
          <a:bodyPr anchor="t" rtlCol="false" tIns="0" lIns="0" bIns="0" rIns="0">
            <a:spAutoFit/>
          </a:bodyPr>
          <a:lstStyle/>
          <a:p>
            <a:pPr algn="ctr">
              <a:lnSpc>
                <a:spcPts val="4200"/>
              </a:lnSpc>
            </a:pPr>
            <a:r>
              <a:rPr lang="en-US" sz="3000" b="true">
                <a:solidFill>
                  <a:srgbClr val="FF3131"/>
                </a:solidFill>
                <a:latin typeface="Poppins Bold"/>
                <a:ea typeface="Poppins Bold"/>
                <a:cs typeface="Poppins Bold"/>
                <a:sym typeface="Poppins Bold"/>
              </a:rPr>
              <a:t>3. Holistic Health Consideration</a:t>
            </a:r>
          </a:p>
          <a:p>
            <a:pPr algn="l">
              <a:lnSpc>
                <a:spcPts val="4200"/>
              </a:lnSpc>
            </a:pPr>
          </a:p>
          <a:p>
            <a:pPr algn="l">
              <a:lnSpc>
                <a:spcPts val="4200"/>
              </a:lnSpc>
            </a:pPr>
            <a:r>
              <a:rPr lang="en-US" sz="3000">
                <a:solidFill>
                  <a:srgbClr val="545454"/>
                </a:solidFill>
                <a:latin typeface="Poppins"/>
                <a:ea typeface="Poppins"/>
                <a:cs typeface="Poppins"/>
                <a:sym typeface="Poppins"/>
              </a:rPr>
              <a:t>While this analysis focused on the effects of Red bull on blood pressure, it is important to approach health holistically. Individuals should consider their overall lifestyle, including diet, exercise, stress levels, and other factors that can influence blood pressure. Encouraging a balanced and healthy lifestyle that includes adequate sleep, regular physical activity, and a nutritious diet can contribute to maintaining optimal blood levels.</a:t>
            </a:r>
          </a:p>
          <a:p>
            <a:pPr algn="l">
              <a:lnSpc>
                <a:spcPts val="4200"/>
              </a:lnSpc>
            </a:pPr>
          </a:p>
          <a:p>
            <a:pPr algn="ctr">
              <a:lnSpc>
                <a:spcPts val="4200"/>
              </a:lnSpc>
            </a:pPr>
          </a:p>
          <a:p>
            <a:pPr algn="l">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DAGsa4ajpQc</dc:identifier>
  <dcterms:modified xsi:type="dcterms:W3CDTF">2011-08-01T06:04:30Z</dcterms:modified>
  <cp:revision>1</cp:revision>
  <dc:title>HEALTHIE CARE Hospital</dc:title>
</cp:coreProperties>
</file>